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102"/>
  </p:notesMasterIdLst>
  <p:handoutMasterIdLst>
    <p:handoutMasterId r:id="rId103"/>
  </p:handoutMasterIdLst>
  <p:sldIdLst>
    <p:sldId id="256" r:id="rId5"/>
    <p:sldId id="2077" r:id="rId6"/>
    <p:sldId id="1675" r:id="rId7"/>
    <p:sldId id="1729" r:id="rId8"/>
    <p:sldId id="2167" r:id="rId9"/>
    <p:sldId id="1728" r:id="rId10"/>
    <p:sldId id="2168" r:id="rId11"/>
    <p:sldId id="2169" r:id="rId12"/>
    <p:sldId id="1732" r:id="rId13"/>
    <p:sldId id="1733" r:id="rId14"/>
    <p:sldId id="2170" r:id="rId15"/>
    <p:sldId id="1734" r:id="rId16"/>
    <p:sldId id="1735" r:id="rId17"/>
    <p:sldId id="1736" r:id="rId18"/>
    <p:sldId id="1737" r:id="rId19"/>
    <p:sldId id="2174" r:id="rId20"/>
    <p:sldId id="1762" r:id="rId21"/>
    <p:sldId id="1763" r:id="rId22"/>
    <p:sldId id="1764" r:id="rId23"/>
    <p:sldId id="1765" r:id="rId24"/>
    <p:sldId id="2175" r:id="rId25"/>
    <p:sldId id="1904" r:id="rId26"/>
    <p:sldId id="1903" r:id="rId27"/>
    <p:sldId id="1905" r:id="rId28"/>
    <p:sldId id="1766" r:id="rId29"/>
    <p:sldId id="1761" r:id="rId30"/>
    <p:sldId id="1738" r:id="rId31"/>
    <p:sldId id="1739" r:id="rId32"/>
    <p:sldId id="1750" r:id="rId33"/>
    <p:sldId id="1749" r:id="rId34"/>
    <p:sldId id="1751" r:id="rId35"/>
    <p:sldId id="1741" r:id="rId36"/>
    <p:sldId id="1742" r:id="rId37"/>
    <p:sldId id="1743" r:id="rId38"/>
    <p:sldId id="1744" r:id="rId39"/>
    <p:sldId id="1752" r:id="rId40"/>
    <p:sldId id="1745" r:id="rId41"/>
    <p:sldId id="1748" r:id="rId42"/>
    <p:sldId id="1746" r:id="rId43"/>
    <p:sldId id="1747" r:id="rId44"/>
    <p:sldId id="1753" r:id="rId45"/>
    <p:sldId id="2176" r:id="rId46"/>
    <p:sldId id="2177" r:id="rId47"/>
    <p:sldId id="1754" r:id="rId48"/>
    <p:sldId id="1756" r:id="rId49"/>
    <p:sldId id="2178" r:id="rId50"/>
    <p:sldId id="1757" r:id="rId51"/>
    <p:sldId id="2179" r:id="rId52"/>
    <p:sldId id="1758" r:id="rId53"/>
    <p:sldId id="1759" r:id="rId54"/>
    <p:sldId id="2180" r:id="rId55"/>
    <p:sldId id="1760" r:id="rId56"/>
    <p:sldId id="1779" r:id="rId57"/>
    <p:sldId id="2181" r:id="rId58"/>
    <p:sldId id="1780" r:id="rId59"/>
    <p:sldId id="2182" r:id="rId60"/>
    <p:sldId id="2183" r:id="rId61"/>
    <p:sldId id="1783" r:id="rId62"/>
    <p:sldId id="2036" r:id="rId63"/>
    <p:sldId id="1768" r:id="rId64"/>
    <p:sldId id="1773" r:id="rId65"/>
    <p:sldId id="1784" r:id="rId66"/>
    <p:sldId id="1825" r:id="rId67"/>
    <p:sldId id="1827" r:id="rId68"/>
    <p:sldId id="2263" r:id="rId69"/>
    <p:sldId id="2264" r:id="rId70"/>
    <p:sldId id="2265" r:id="rId71"/>
    <p:sldId id="1829" r:id="rId72"/>
    <p:sldId id="1830" r:id="rId73"/>
    <p:sldId id="1832" r:id="rId74"/>
    <p:sldId id="1836" r:id="rId75"/>
    <p:sldId id="1837" r:id="rId76"/>
    <p:sldId id="1834" r:id="rId77"/>
    <p:sldId id="1907" r:id="rId78"/>
    <p:sldId id="1835" r:id="rId79"/>
    <p:sldId id="1908" r:id="rId80"/>
    <p:sldId id="1833" r:id="rId81"/>
    <p:sldId id="1838" r:id="rId82"/>
    <p:sldId id="1839" r:id="rId83"/>
    <p:sldId id="1787" r:id="rId84"/>
    <p:sldId id="1788" r:id="rId85"/>
    <p:sldId id="1860" r:id="rId86"/>
    <p:sldId id="1789" r:id="rId87"/>
    <p:sldId id="1790" r:id="rId88"/>
    <p:sldId id="1791" r:id="rId89"/>
    <p:sldId id="1999" r:id="rId90"/>
    <p:sldId id="1792" r:id="rId91"/>
    <p:sldId id="1794" r:id="rId92"/>
    <p:sldId id="1795" r:id="rId93"/>
    <p:sldId id="1796" r:id="rId94"/>
    <p:sldId id="1797" r:id="rId95"/>
    <p:sldId id="1801" r:id="rId96"/>
    <p:sldId id="1802" r:id="rId97"/>
    <p:sldId id="1798" r:id="rId98"/>
    <p:sldId id="1845" r:id="rId99"/>
    <p:sldId id="2267" r:id="rId100"/>
    <p:sldId id="1220" r:id="rId101"/>
  </p:sldIdLst>
  <p:sldSz cx="9144000" cy="6858000" type="screen4x3"/>
  <p:notesSz cx="9942513" cy="6761163"/>
  <p:custDataLst>
    <p:tags r:id="rId104"/>
  </p:custData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25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weijiang"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3333CC"/>
    <a:srgbClr val="CBECDE"/>
    <a:srgbClr val="E7F6EF"/>
    <a:srgbClr val="A6A5A5"/>
    <a:srgbClr val="BFBFBF"/>
    <a:srgbClr val="BFC5D0"/>
    <a:srgbClr val="A0D9FF"/>
    <a:srgbClr val="F3A5FA"/>
    <a:srgbClr val="F6B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p:restoredTop sz="87368"/>
  </p:normalViewPr>
  <p:slideViewPr>
    <p:cSldViewPr showGuides="1">
      <p:cViewPr varScale="1">
        <p:scale>
          <a:sx n="71" d="100"/>
          <a:sy n="71" d="100"/>
        </p:scale>
        <p:origin x="492" y="52"/>
      </p:cViewPr>
      <p:guideLst>
        <p:guide orient="horz" pos="2259"/>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handoutMaster" Target="handoutMasters/handout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279775" y="506413"/>
            <a:ext cx="3382963" cy="25368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3775" y="3211513"/>
            <a:ext cx="7954963" cy="304323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6685" y="123825"/>
            <a:ext cx="8540115" cy="678815"/>
          </a:xfrm>
          <a:ln w="12700" cmpd="sng">
            <a:noFill/>
            <a:prstDash val="solid"/>
          </a:ln>
        </p:spPr>
        <p:txBody>
          <a:bodyPr/>
          <a:lstStyle>
            <a:lvl1pPr algn="l">
              <a:defRPr/>
            </a:lvl1pPr>
          </a:lstStyle>
          <a:p>
            <a:r>
              <a:rPr lang="zh-CN" altLang="en-US"/>
              <a:t>       </a:t>
            </a:r>
          </a:p>
        </p:txBody>
      </p:sp>
      <p:sp>
        <p:nvSpPr>
          <p:cNvPr id="3" name="内容占位符 2"/>
          <p:cNvSpPr>
            <a:spLocks noGrp="1"/>
          </p:cNvSpPr>
          <p:nvPr>
            <p:ph idx="1"/>
          </p:nvPr>
        </p:nvSpPr>
        <p:spPr>
          <a:xfrm>
            <a:off x="365760" y="920115"/>
            <a:ext cx="8321040" cy="52063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pic>
        <p:nvPicPr>
          <p:cNvPr id="7" name="图片 6"/>
          <p:cNvPicPr>
            <a:picLocks noChangeAspect="1"/>
          </p:cNvPicPr>
          <p:nvPr userDrawn="1"/>
        </p:nvPicPr>
        <p:blipFill>
          <a:blip r:embed="rId2"/>
          <a:stretch>
            <a:fillRect/>
          </a:stretch>
        </p:blipFill>
        <p:spPr>
          <a:xfrm>
            <a:off x="146685" y="123825"/>
            <a:ext cx="657225" cy="6667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5137" name="Picture 2"/>
          <p:cNvPicPr>
            <a:picLocks noChangeAspect="1"/>
          </p:cNvPicPr>
          <p:nvPr userDrawn="1"/>
        </p:nvPicPr>
        <p:blipFill>
          <a:blip r:embed="rId2"/>
          <a:stretch>
            <a:fillRect/>
          </a:stretch>
        </p:blipFill>
        <p:spPr>
          <a:xfrm>
            <a:off x="8229600" y="3175"/>
            <a:ext cx="914400" cy="914400"/>
          </a:xfrm>
          <a:prstGeom prst="rect">
            <a:avLst/>
          </a:prstGeom>
          <a:noFill/>
          <a:ln w="9525">
            <a:noFill/>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 name="Rectangle 4"/>
          <p:cNvSpPr>
            <a:spLocks noGrp="1" noChangeArrowheads="1"/>
          </p:cNvSpPr>
          <p:nvPr>
            <p:ph type="dt" sz="half" idx="2"/>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algn="l"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4" name="Rectangle 5"/>
          <p:cNvSpPr>
            <a:spLocks noGrp="1" noChangeArrowheads="1"/>
          </p:cNvSpPr>
          <p:nvPr>
            <p:ph type="ftr" sz="quarter" idx="3"/>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5" name="Rectangle 6"/>
          <p:cNvSpPr>
            <a:spLocks noGrp="1" noChangeArrowheads="1"/>
          </p:cNvSpPr>
          <p:nvPr>
            <p:ph type="sldNum" sz="quarter" idx="4"/>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p:cNvPicPr>
          <p:nvPr/>
        </p:nvPicPr>
        <p:blipFill>
          <a:blip r:embed="rId2"/>
          <a:stretch>
            <a:fillRect/>
          </a:stretch>
        </p:blipFill>
        <p:spPr>
          <a:xfrm>
            <a:off x="6365875" y="5973763"/>
            <a:ext cx="2435225" cy="601662"/>
          </a:xfrm>
          <a:prstGeom prst="rect">
            <a:avLst/>
          </a:prstGeom>
          <a:noFill/>
          <a:ln w="9525">
            <a:noFill/>
          </a:ln>
        </p:spPr>
      </p:pic>
      <p:sp>
        <p:nvSpPr>
          <p:cNvPr id="6147" name="Line 2"/>
          <p:cNvSpPr/>
          <p:nvPr userDrawn="1"/>
        </p:nvSpPr>
        <p:spPr>
          <a:xfrm flipV="1">
            <a:off x="323850" y="1268413"/>
            <a:ext cx="8496300" cy="0"/>
          </a:xfrm>
          <a:prstGeom prst="line">
            <a:avLst/>
          </a:prstGeom>
          <a:ln w="25400" cap="flat" cmpd="sng">
            <a:solidFill>
              <a:schemeClr val="tx2"/>
            </a:solidFill>
            <a:prstDash val="solid"/>
            <a:headEnd type="none" w="sm" len="sm"/>
            <a:tailEnd type="none" w="sm" len="sm"/>
          </a:ln>
        </p:spPr>
      </p:sp>
      <p:sp>
        <p:nvSpPr>
          <p:cNvPr id="6148" name="Rectangle 6"/>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grpSp>
        <p:nvGrpSpPr>
          <p:cNvPr id="6149" name="Group 10"/>
          <p:cNvGrpSpPr/>
          <p:nvPr userDrawn="1"/>
        </p:nvGrpSpPr>
        <p:grpSpPr>
          <a:xfrm>
            <a:off x="827088" y="5516563"/>
            <a:ext cx="8315325" cy="1360487"/>
            <a:chOff x="249" y="2341"/>
            <a:chExt cx="5178" cy="1613"/>
          </a:xfrm>
        </p:grpSpPr>
        <p:pic>
          <p:nvPicPr>
            <p:cNvPr id="6157" name="Picture 11" descr="未命名-1"/>
            <p:cNvPicPr>
              <a:picLocks noChangeAspect="1"/>
            </p:cNvPicPr>
            <p:nvPr/>
          </p:nvPicPr>
          <p:blipFill>
            <a:blip r:embed="rId3"/>
            <a:stretch>
              <a:fillRect/>
            </a:stretch>
          </p:blipFill>
          <p:spPr>
            <a:xfrm>
              <a:off x="249" y="2341"/>
              <a:ext cx="5178" cy="1434"/>
            </a:xfrm>
            <a:prstGeom prst="rect">
              <a:avLst/>
            </a:prstGeom>
            <a:noFill/>
            <a:ln w="9525">
              <a:noFill/>
            </a:ln>
          </p:spPr>
        </p:pic>
        <p:sp>
          <p:nvSpPr>
            <p:cNvPr id="15" name="Rectangle 12"/>
            <p:cNvSpPr>
              <a:spLocks noChangeArrowheads="1"/>
            </p:cNvSpPr>
            <p:nvPr/>
          </p:nvSpPr>
          <p:spPr bwMode="gray">
            <a:xfrm>
              <a:off x="1877" y="3593"/>
              <a:ext cx="115" cy="361"/>
            </a:xfrm>
            <a:prstGeom prst="rect">
              <a:avLst/>
            </a:prstGeom>
            <a:noFill/>
            <a:ln w="9525" algn="ctr">
              <a:noFill/>
              <a:miter lim="800000"/>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pic>
        <p:nvPicPr>
          <p:cNvPr id="6150" name="Picture 16" descr="logo"/>
          <p:cNvPicPr>
            <a:picLocks noChangeAspect="1"/>
          </p:cNvPicPr>
          <p:nvPr userDrawn="1"/>
        </p:nvPicPr>
        <p:blipFill>
          <a:blip r:embed="rId4"/>
          <a:stretch>
            <a:fillRect/>
          </a:stretch>
        </p:blipFill>
        <p:spPr>
          <a:xfrm>
            <a:off x="144463" y="333375"/>
            <a:ext cx="3348037" cy="719138"/>
          </a:xfrm>
          <a:prstGeom prst="rect">
            <a:avLst/>
          </a:prstGeom>
          <a:noFill/>
          <a:ln w="9525">
            <a:noFill/>
          </a:ln>
        </p:spPr>
      </p:pic>
      <p:pic>
        <p:nvPicPr>
          <p:cNvPr id="6151" name="Picture 17"/>
          <p:cNvPicPr>
            <a:picLocks noChangeAspect="1"/>
          </p:cNvPicPr>
          <p:nvPr userDrawn="1"/>
        </p:nvPicPr>
        <p:blipFill>
          <a:blip r:embed="rId5"/>
          <a:stretch>
            <a:fillRect/>
          </a:stretch>
        </p:blipFill>
        <p:spPr>
          <a:xfrm>
            <a:off x="179388" y="5734050"/>
            <a:ext cx="1079500" cy="1057275"/>
          </a:xfrm>
          <a:prstGeom prst="rect">
            <a:avLst/>
          </a:prstGeom>
          <a:noFill/>
          <a:ln w="9525">
            <a:noFill/>
          </a:ln>
        </p:spPr>
      </p:pic>
      <p:sp>
        <p:nvSpPr>
          <p:cNvPr id="6152" name="Rectangle 13"/>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pic>
        <p:nvPicPr>
          <p:cNvPr id="6153" name="Picture 14" descr="蓝色LOGO"/>
          <p:cNvPicPr>
            <a:picLocks noChangeAspect="1"/>
          </p:cNvPicPr>
          <p:nvPr userDrawn="1"/>
        </p:nvPicPr>
        <p:blipFill>
          <a:blip r:embed="rId6"/>
          <a:stretch>
            <a:fillRect/>
          </a:stretch>
        </p:blipFill>
        <p:spPr>
          <a:xfrm>
            <a:off x="34925" y="188913"/>
            <a:ext cx="3673475" cy="863600"/>
          </a:xfrm>
          <a:prstGeom prst="rect">
            <a:avLst/>
          </a:prstGeom>
          <a:noFill/>
          <a:ln w="9525">
            <a:noFill/>
          </a:ln>
        </p:spPr>
      </p:pic>
      <p:pic>
        <p:nvPicPr>
          <p:cNvPr id="6154" name="Picture 15" descr="教3楼"/>
          <p:cNvPicPr>
            <a:picLocks noChangeAspect="1"/>
          </p:cNvPicPr>
          <p:nvPr userDrawn="1"/>
        </p:nvPicPr>
        <p:blipFill>
          <a:blip r:embed="rId7"/>
          <a:stretch>
            <a:fillRect/>
          </a:stretch>
        </p:blipFill>
        <p:spPr>
          <a:xfrm>
            <a:off x="0" y="3789363"/>
            <a:ext cx="9144000" cy="3095625"/>
          </a:xfrm>
          <a:prstGeom prst="rect">
            <a:avLst/>
          </a:prstGeom>
          <a:noFill/>
          <a:ln w="9525">
            <a:noFill/>
          </a:ln>
        </p:spPr>
      </p:pic>
      <p:sp>
        <p:nvSpPr>
          <p:cNvPr id="2999298" name="Rectangle 2"/>
          <p:cNvSpPr>
            <a:spLocks noGrp="1" noChangeArrowheads="1"/>
          </p:cNvSpPr>
          <p:nvPr>
            <p:ph type="ctrTitle"/>
          </p:nvPr>
        </p:nvSpPr>
        <p:spPr>
          <a:xfrm>
            <a:off x="685800" y="1273175"/>
            <a:ext cx="7772400" cy="1470025"/>
          </a:xfrm>
        </p:spPr>
        <p:txBody>
          <a:bodyPr/>
          <a:lstStyle>
            <a:lvl1pPr algn="ctr">
              <a:defRPr sz="4400">
                <a:solidFill>
                  <a:srgbClr val="FF3300"/>
                </a:solidFill>
                <a:ea typeface="华文中宋" panose="02010600040101010101" pitchFamily="2" charset="-122"/>
              </a:defRPr>
            </a:lvl1pPr>
          </a:lstStyle>
          <a:p>
            <a:pPr lvl="0"/>
            <a:r>
              <a:rPr lang="zh-CN" altLang="en-US" noProof="0"/>
              <a:t>单击此处编辑母版标题样式</a:t>
            </a:r>
          </a:p>
        </p:txBody>
      </p:sp>
      <p:sp>
        <p:nvSpPr>
          <p:cNvPr id="2999299" name="Rectangle 3"/>
          <p:cNvSpPr>
            <a:spLocks noGrp="1" noChangeArrowheads="1"/>
          </p:cNvSpPr>
          <p:nvPr>
            <p:ph type="subTitle" idx="1"/>
          </p:nvPr>
        </p:nvSpPr>
        <p:spPr>
          <a:xfrm>
            <a:off x="1371600" y="3028950"/>
            <a:ext cx="6400800" cy="1752600"/>
          </a:xfrm>
        </p:spPr>
        <p:txBody>
          <a:bodyPr/>
          <a:lstStyle>
            <a:lvl1pPr marL="0" indent="0" algn="ctr">
              <a:buFont typeface="Wingdings" panose="05000000000000000000" pitchFamily="2" charset="2"/>
              <a:buNone/>
              <a:defRPr>
                <a:solidFill>
                  <a:srgbClr val="0000FF"/>
                </a:solidFill>
                <a:ea typeface="隶书" panose="02010509060101010101" pitchFamily="49" charset="-122"/>
              </a:defRPr>
            </a:lvl1pPr>
          </a:lstStyle>
          <a:p>
            <a:pPr lvl="0"/>
            <a:r>
              <a:rPr lang="zh-CN" altLang="en-US" noProof="0"/>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05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29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40000"/>
              </a:spcBef>
              <a:spcAft>
                <a:spcPct val="10000"/>
              </a:spcAft>
              <a:buClrTx/>
              <a:buSzTx/>
              <a:buFont typeface="Wingdings" panose="05000000000000000000" pitchFamily="2" charset="2"/>
              <a:buNone/>
              <a:defRPr/>
            </a:pPr>
            <a:endParaRPr kumimoji="1" lang="zh-CN" altLang="en-US" sz="3200" b="0" i="0" u="none" strike="noStrike" kern="1200" cap="none" spc="0" normalizeH="0" baseline="0" noProof="0">
              <a:ln>
                <a:noFill/>
              </a:ln>
              <a:solidFill>
                <a:srgbClr val="000066"/>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104775"/>
            <a:ext cx="2020887" cy="5991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0575" y="104775"/>
            <a:ext cx="5913438"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18" Type="http://schemas.openxmlformats.org/officeDocument/2006/relationships/image" Target="../media/image7.jpeg"/><Relationship Id="rId3" Type="http://schemas.openxmlformats.org/officeDocument/2006/relationships/slideLayout" Target="../slideLayouts/slideLayout25.xml"/><Relationship Id="rId21" Type="http://schemas.openxmlformats.org/officeDocument/2006/relationships/image" Target="../media/image10.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6.jpeg"/><Relationship Id="rId2" Type="http://schemas.openxmlformats.org/officeDocument/2006/relationships/slideLayout" Target="../slideLayouts/slideLayout24.xml"/><Relationship Id="rId16" Type="http://schemas.openxmlformats.org/officeDocument/2006/relationships/image" Target="../media/image5.jpeg"/><Relationship Id="rId20" Type="http://schemas.openxmlformats.org/officeDocument/2006/relationships/image" Target="../media/image9.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jpeg"/><Relationship Id="rId10" Type="http://schemas.openxmlformats.org/officeDocument/2006/relationships/slideLayout" Target="../slideLayouts/slideLayout32.xml"/><Relationship Id="rId19" Type="http://schemas.openxmlformats.org/officeDocument/2006/relationships/image" Target="../media/image8.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0"/>
          <p:cNvPicPr>
            <a:picLocks noChangeAspect="1"/>
          </p:cNvPicPr>
          <p:nvPr userDrawn="1"/>
        </p:nvPicPr>
        <p:blipFill>
          <a:blip r:embed="rId13"/>
          <a:stretch>
            <a:fillRect/>
          </a:stretch>
        </p:blipFill>
        <p:spPr>
          <a:xfrm>
            <a:off x="0" y="0"/>
            <a:ext cx="9144000" cy="6858000"/>
          </a:xfrm>
          <a:prstGeom prst="rect">
            <a:avLst/>
          </a:prstGeom>
          <a:noFill/>
          <a:ln w="9525">
            <a:noFill/>
          </a:ln>
        </p:spPr>
      </p:pic>
      <p:pic>
        <p:nvPicPr>
          <p:cNvPr id="2051" name="Picture 12" descr="a_1"/>
          <p:cNvPicPr>
            <a:picLocks noChangeAspect="1"/>
          </p:cNvPicPr>
          <p:nvPr userDrawn="1"/>
        </p:nvPicPr>
        <p:blipFill>
          <a:blip r:embed="rId14"/>
          <a:srcRect l="2174"/>
          <a:stretch>
            <a:fillRect/>
          </a:stretch>
        </p:blipFill>
        <p:spPr>
          <a:xfrm>
            <a:off x="0" y="0"/>
            <a:ext cx="9144000" cy="5308600"/>
          </a:xfrm>
          <a:prstGeom prst="rect">
            <a:avLst/>
          </a:prstGeom>
          <a:noFill/>
          <a:ln w="9525">
            <a:noFill/>
          </a:ln>
        </p:spPr>
      </p:pic>
      <p:sp>
        <p:nvSpPr>
          <p:cNvPr id="2052" name="Rectangle 22"/>
          <p:cNvSpPr>
            <a:spLocks noChangeArrowheads="1"/>
          </p:cNvSpPr>
          <p:nvPr/>
        </p:nvSpPr>
        <p:spPr bwMode="auto">
          <a:xfrm>
            <a:off x="0" y="2590800"/>
            <a:ext cx="9144000" cy="1066800"/>
          </a:xfrm>
          <a:prstGeom prst="rect">
            <a:avLst/>
          </a:prstGeom>
          <a:gradFill rotWithShape="1">
            <a:gsLst>
              <a:gs pos="0">
                <a:srgbClr val="3191D3"/>
              </a:gs>
              <a:gs pos="100000">
                <a:srgbClr val="17436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Rectangle 14" descr="mao1-1"/>
          <p:cNvSpPr>
            <a:spLocks noChangeAspect="1" noChangeArrowheads="1"/>
          </p:cNvSpPr>
          <p:nvPr/>
        </p:nvSpPr>
        <p:spPr bwMode="auto">
          <a:xfrm>
            <a:off x="8153400" y="4967288"/>
            <a:ext cx="969963" cy="900113"/>
          </a:xfrm>
          <a:prstGeom prst="rect">
            <a:avLst/>
          </a:prstGeom>
          <a:blipFill dpi="0" rotWithShape="1">
            <a:blip r:embed="rId15"/>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15" descr="xmy2-1"/>
          <p:cNvSpPr>
            <a:spLocks noChangeAspect="1" noChangeArrowheads="1"/>
          </p:cNvSpPr>
          <p:nvPr/>
        </p:nvSpPr>
        <p:spPr bwMode="auto">
          <a:xfrm>
            <a:off x="8153400" y="3976688"/>
            <a:ext cx="969963" cy="900113"/>
          </a:xfrm>
          <a:prstGeom prst="rect">
            <a:avLst/>
          </a:prstGeom>
          <a:blipFill dpi="0" rotWithShape="1">
            <a:blip r:embed="rId16"/>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16" descr="xm-1"/>
          <p:cNvSpPr>
            <a:spLocks noChangeArrowheads="1"/>
          </p:cNvSpPr>
          <p:nvPr/>
        </p:nvSpPr>
        <p:spPr bwMode="auto">
          <a:xfrm>
            <a:off x="6019800" y="5957888"/>
            <a:ext cx="1066800" cy="900113"/>
          </a:xfrm>
          <a:prstGeom prst="rect">
            <a:avLst/>
          </a:prstGeom>
          <a:blipFill dpi="0" rotWithShape="1">
            <a:blip r:embed="rId17"/>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6" name="Rectangle 17" descr="xue2-1"/>
          <p:cNvSpPr>
            <a:spLocks noChangeAspect="1" noChangeArrowheads="1"/>
          </p:cNvSpPr>
          <p:nvPr/>
        </p:nvSpPr>
        <p:spPr bwMode="auto">
          <a:xfrm>
            <a:off x="7134225" y="5943600"/>
            <a:ext cx="969963" cy="900113"/>
          </a:xfrm>
          <a:prstGeom prst="rect">
            <a:avLst/>
          </a:prstGeom>
          <a:blipFill dpi="0" rotWithShape="1">
            <a:blip r:embed="rId18"/>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7" name="Rectangle 18" descr="mao-1"/>
          <p:cNvSpPr>
            <a:spLocks noChangeAspect="1" noChangeArrowheads="1"/>
          </p:cNvSpPr>
          <p:nvPr/>
        </p:nvSpPr>
        <p:spPr bwMode="auto">
          <a:xfrm>
            <a:off x="7107238" y="4967288"/>
            <a:ext cx="969963" cy="900113"/>
          </a:xfrm>
          <a:prstGeom prst="rect">
            <a:avLst/>
          </a:prstGeom>
          <a:blipFill dpi="0" rotWithShape="1">
            <a:blip r:embed="rId19"/>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 name="Rectangle 19" descr="xiaoxun-1"/>
          <p:cNvSpPr>
            <a:spLocks noChangeAspect="1" noChangeArrowheads="1"/>
          </p:cNvSpPr>
          <p:nvPr/>
        </p:nvSpPr>
        <p:spPr bwMode="auto">
          <a:xfrm>
            <a:off x="8153400" y="5943600"/>
            <a:ext cx="969963" cy="900113"/>
          </a:xfrm>
          <a:prstGeom prst="rect">
            <a:avLst/>
          </a:prstGeom>
          <a:blipFill dpi="0" rotWithShape="1">
            <a:blip r:embed="rId20"/>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3" name="Line 26"/>
          <p:cNvSpPr/>
          <p:nvPr userDrawn="1"/>
        </p:nvSpPr>
        <p:spPr>
          <a:xfrm>
            <a:off x="0" y="3657600"/>
            <a:ext cx="9144000" cy="0"/>
          </a:xfrm>
          <a:prstGeom prst="line">
            <a:avLst/>
          </a:prstGeom>
          <a:ln w="38100" cap="flat" cmpd="sng">
            <a:solidFill>
              <a:srgbClr val="FFFFFF"/>
            </a:solidFill>
            <a:prstDash val="solid"/>
            <a:headEnd type="none" w="med" len="med"/>
            <a:tailEnd type="none" w="med" len="med"/>
          </a:ln>
        </p:spPr>
      </p:sp>
      <p:sp>
        <p:nvSpPr>
          <p:cNvPr id="3084" name="Line 27"/>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2061" name="Rectangle 29"/>
          <p:cNvSpPr>
            <a:spLocks noChangeArrowheads="1"/>
          </p:cNvSpPr>
          <p:nvPr/>
        </p:nvSpPr>
        <p:spPr bwMode="auto">
          <a:xfrm>
            <a:off x="0" y="0"/>
            <a:ext cx="9142413" cy="1447800"/>
          </a:xfrm>
          <a:prstGeom prst="rect">
            <a:avLst/>
          </a:prstGeom>
          <a:gradFill rotWithShape="1">
            <a:gsLst>
              <a:gs pos="0">
                <a:srgbClr val="81CFEB">
                  <a:alpha val="18999"/>
                </a:srgbClr>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2" name="Rectangle 33"/>
          <p:cNvSpPr>
            <a:spLocks noChangeArrowheads="1"/>
          </p:cNvSpPr>
          <p:nvPr/>
        </p:nvSpPr>
        <p:spPr bwMode="auto">
          <a:xfrm>
            <a:off x="0" y="14478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087" name="Picture 31"/>
          <p:cNvPicPr>
            <a:picLocks noChangeAspect="1"/>
          </p:cNvPicPr>
          <p:nvPr userDrawn="1"/>
        </p:nvPicPr>
        <p:blipFill>
          <a:blip r:embed="rId21"/>
          <a:stretch>
            <a:fillRect/>
          </a:stretch>
        </p:blipFill>
        <p:spPr>
          <a:xfrm>
            <a:off x="1905000" y="1219200"/>
            <a:ext cx="5562600" cy="992188"/>
          </a:xfrm>
          <a:prstGeom prst="rect">
            <a:avLst/>
          </a:prstGeom>
          <a:noFill/>
          <a:ln w="9525">
            <a:noFill/>
          </a:ln>
        </p:spPr>
      </p:pic>
      <p:sp>
        <p:nvSpPr>
          <p:cNvPr id="3088" name="Line 34"/>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3089" name="Rectangle 3"/>
          <p:cNvSpPr>
            <a:spLocks noGrp="1"/>
          </p:cNvSpPr>
          <p:nvPr>
            <p:ph type="body" idx="1"/>
          </p:nvPr>
        </p:nvSpPr>
        <p:spPr>
          <a:xfrm>
            <a:off x="990600" y="838200"/>
            <a:ext cx="8001000" cy="5181600"/>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3090" name="Rectangle 2"/>
          <p:cNvSpPr>
            <a:spLocks noGrp="1"/>
          </p:cNvSpPr>
          <p:nvPr>
            <p:ph type="title"/>
          </p:nvPr>
        </p:nvSpPr>
        <p:spPr>
          <a:xfrm>
            <a:off x="1066800" y="152400"/>
            <a:ext cx="6096000" cy="381000"/>
          </a:xfrm>
          <a:prstGeom prst="rect">
            <a:avLst/>
          </a:prstGeom>
          <a:noFill/>
          <a:ln w="9525">
            <a:noFill/>
          </a:ln>
        </p:spPr>
        <p:txBody>
          <a:bodyPr anchor="ctr"/>
          <a:lstStyle/>
          <a:p>
            <a:pPr lvl="0"/>
            <a:r>
              <a:rPr lang="zh-CN" altLang="zh-CN" dirty="0"/>
              <a:t>单击此处编辑母版标题样式</a:t>
            </a:r>
          </a:p>
        </p:txBody>
      </p:sp>
      <p:sp>
        <p:nvSpPr>
          <p:cNvPr id="2067"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9"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lgn="r" eaLnBrk="1" hangingPunct="1">
              <a:buChar char="•"/>
            </a:pPr>
            <a:fld id="{9A0DB2DC-4C9A-4742-B13C-FB6460FD3503}" type="slidenum">
              <a:rPr lang="en-US" altLang="zh-CN" sz="1400" dirty="0"/>
              <a:t>‹#›</a:t>
            </a:fld>
            <a:endParaRPr lang="en-US" altLang="zh-CN" sz="1400"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up)">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4"/>
          <p:cNvSpPr>
            <a:spLocks noGrp="1"/>
          </p:cNvSpPr>
          <p:nvPr>
            <p:ph type="title"/>
          </p:nvPr>
        </p:nvSpPr>
        <p:spPr>
          <a:xfrm>
            <a:off x="6577013" y="104775"/>
            <a:ext cx="2300287" cy="685800"/>
          </a:xfrm>
          <a:prstGeom prst="rect">
            <a:avLst/>
          </a:prstGeom>
          <a:noFill/>
          <a:ln w="9525">
            <a:noFill/>
          </a:ln>
        </p:spPr>
        <p:txBody>
          <a:bodyPr anchor="ctr"/>
          <a:lstStyle/>
          <a:p>
            <a:pPr lvl="0"/>
            <a:r>
              <a:rPr lang="zh-CN" altLang="en-US" dirty="0"/>
              <a:t>母版标题</a:t>
            </a:r>
          </a:p>
        </p:txBody>
      </p:sp>
      <p:sp>
        <p:nvSpPr>
          <p:cNvPr id="4099" name="Rectangle 5"/>
          <p:cNvSpPr>
            <a:spLocks noGrp="1"/>
          </p:cNvSpPr>
          <p:nvPr>
            <p:ph type="body" idx="1"/>
          </p:nvPr>
        </p:nvSpPr>
        <p:spPr>
          <a:xfrm>
            <a:off x="450850" y="931545"/>
            <a:ext cx="8112125" cy="516445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1" name="Rectangle 2"/>
          <p:cNvSpPr/>
          <p:nvPr userDrawn="1"/>
        </p:nvSpPr>
        <p:spPr>
          <a:xfrm>
            <a:off x="8408988" y="6453188"/>
            <a:ext cx="735012"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ea typeface="宋体" panose="02010600030101010101" pitchFamily="2" charset="-122"/>
              </a:rPr>
              <a:t>  </a:t>
            </a:r>
            <a:r>
              <a:rPr lang="en-US" altLang="zh-CN" sz="1000" dirty="0">
                <a:solidFill>
                  <a:srgbClr val="000000"/>
                </a:solidFill>
                <a:latin typeface="FuturaA Md BT" charset="0"/>
                <a:ea typeface="宋体" panose="02010600030101010101" pitchFamily="2" charset="-122"/>
              </a:rPr>
              <a:t>Page </a:t>
            </a:r>
            <a:fld id="{9A0DB2DC-4C9A-4742-B13C-FB6460FD3503}" type="slidenum">
              <a:rPr lang="en-US" altLang="zh-CN" sz="1000" dirty="0">
                <a:solidFill>
                  <a:srgbClr val="000000"/>
                </a:solidFill>
                <a:latin typeface="FuturaA Md BT" charset="0"/>
                <a:ea typeface="宋体" panose="02010600030101010101" pitchFamily="2" charset="-122"/>
              </a:rPr>
              <a:t>‹#›</a:t>
            </a:fld>
            <a:endParaRPr lang="en-US" altLang="zh-CN" sz="1000" dirty="0">
              <a:solidFill>
                <a:srgbClr val="000000"/>
              </a:solidFill>
              <a:latin typeface="FuturaA Md BT" charset="0"/>
              <a:ea typeface="宋体" panose="02010600030101010101" pitchFamily="2" charset="-122"/>
            </a:endParaRPr>
          </a:p>
        </p:txBody>
      </p:sp>
      <p:sp>
        <p:nvSpPr>
          <p:cNvPr id="4102" name="Line 4"/>
          <p:cNvSpPr/>
          <p:nvPr userDrawn="1"/>
        </p:nvSpPr>
        <p:spPr>
          <a:xfrm>
            <a:off x="179388" y="765175"/>
            <a:ext cx="8713787" cy="0"/>
          </a:xfrm>
          <a:prstGeom prst="line">
            <a:avLst/>
          </a:prstGeom>
          <a:ln w="25400" cap="flat" cmpd="sng">
            <a:solidFill>
              <a:schemeClr val="tx2"/>
            </a:solidFill>
            <a:prstDash val="solid"/>
            <a:headEnd type="none" w="sm" len="sm"/>
            <a:tailEnd type="none" w="sm" len="sm"/>
          </a:ln>
        </p:spPr>
      </p:sp>
      <p:sp>
        <p:nvSpPr>
          <p:cNvPr id="1031" name="Rectangle 5"/>
          <p:cNvSpPr>
            <a:spLocks noChangeArrowheads="1"/>
          </p:cNvSpPr>
          <p:nvPr/>
        </p:nvSpPr>
        <p:spPr bwMode="auto">
          <a:xfrm>
            <a:off x="0" y="6237288"/>
            <a:ext cx="91440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436ACB"/>
                </a:solidFill>
                <a:effectLst/>
                <a:uLnTx/>
                <a:uFillTx/>
                <a:latin typeface="Arial" panose="020B0604020202020204" pitchFamily="34" charset="0"/>
                <a:ea typeface="隶书" panose="02010509060101010101" pitchFamily="49" charset="-122"/>
                <a:cs typeface="+mn-cs"/>
              </a:rPr>
              <a:t>      </a:t>
            </a:r>
            <a:endParaRPr kumimoji="0" lang="zh-CN" altLang="en-US" sz="2400" b="1" i="0" u="none" strike="noStrike" kern="1200" cap="none" spc="0" normalizeH="0" baseline="0" noProof="0">
              <a:ln>
                <a:noFill/>
              </a:ln>
              <a:solidFill>
                <a:srgbClr val="000000"/>
              </a:solidFill>
              <a:effectLst/>
              <a:uLnTx/>
              <a:uFillTx/>
              <a:latin typeface="FuturaA Md BT" charset="0"/>
              <a:ea typeface="隶书" panose="02010509060101010101" pitchFamily="49" charset="-122"/>
              <a:cs typeface="+mn-cs"/>
            </a:endParaRPr>
          </a:p>
        </p:txBody>
      </p:sp>
      <p:pic>
        <p:nvPicPr>
          <p:cNvPr id="4104" name="Picture 10" descr="logo"/>
          <p:cNvPicPr>
            <a:picLocks noChangeAspect="1"/>
          </p:cNvPicPr>
          <p:nvPr userDrawn="1"/>
        </p:nvPicPr>
        <p:blipFill>
          <a:blip r:embed="rId13"/>
          <a:stretch>
            <a:fillRect/>
          </a:stretch>
        </p:blipFill>
        <p:spPr>
          <a:xfrm>
            <a:off x="144463" y="115888"/>
            <a:ext cx="2698750" cy="504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lnSpc>
          <a:spcPct val="110000"/>
        </a:lnSpc>
        <a:spcBef>
          <a:spcPct val="40000"/>
        </a:spcBef>
        <a:spcAft>
          <a:spcPct val="10000"/>
        </a:spcAft>
        <a:buFont typeface="Wingdings" panose="05000000000000000000" pitchFamily="2" charset="2"/>
        <a:buChar char="Ø"/>
        <a:defRPr kumimoji="1" sz="2800" kern="1200">
          <a:solidFill>
            <a:srgbClr val="000066"/>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q"/>
        <a:defRPr kumimoji="1" sz="2400" kern="1200">
          <a:solidFill>
            <a:srgbClr val="336699"/>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kumimoji="1" sz="2000" kern="1200">
          <a:solidFill>
            <a:schemeClr val="accent2"/>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rgbClr val="000066"/>
          </a:solidFill>
          <a:latin typeface="+mn-lt"/>
          <a:ea typeface="+mn-ea"/>
          <a:cs typeface="+mn-cs"/>
        </a:defRPr>
      </a:lvl4pPr>
      <a:lvl5pPr marL="2057400" indent="-228600" algn="l" rtl="0" eaLnBrk="0" fontAlgn="base" hangingPunct="0">
        <a:spcBef>
          <a:spcPct val="20000"/>
        </a:spcBef>
        <a:spcAft>
          <a:spcPct val="0"/>
        </a:spcAft>
        <a:defRPr kumimoji="1"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png"/><Relationship Id="rId7" Type="http://schemas.openxmlformats.org/officeDocument/2006/relationships/oleObject" Target="../embeddings/oleObject4.bin"/><Relationship Id="rId2" Type="http://schemas.openxmlformats.org/officeDocument/2006/relationships/image" Target="../media/image34.png"/><Relationship Id="rId1" Type="http://schemas.openxmlformats.org/officeDocument/2006/relationships/slideLayout" Target="../slideLayouts/slideLayout35.xml"/><Relationship Id="rId6" Type="http://schemas.openxmlformats.org/officeDocument/2006/relationships/image" Target="../media/image37.wmf"/><Relationship Id="rId5" Type="http://schemas.openxmlformats.org/officeDocument/2006/relationships/oleObject" Target="../embeddings/oleObject3.bin"/><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5.bin"/><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5.xml"/><Relationship Id="rId5" Type="http://schemas.openxmlformats.org/officeDocument/2006/relationships/image" Target="../media/image43.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7.bin"/><Relationship Id="rId1" Type="http://schemas.openxmlformats.org/officeDocument/2006/relationships/slideLayout" Target="../slideLayouts/slideLayout35.xml"/><Relationship Id="rId5" Type="http://schemas.openxmlformats.org/officeDocument/2006/relationships/image" Target="../media/image58.wmf"/><Relationship Id="rId4"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59.png"/><Relationship Id="rId1" Type="http://schemas.openxmlformats.org/officeDocument/2006/relationships/slideLayout" Target="../slideLayouts/slideLayout35.xml"/><Relationship Id="rId4" Type="http://schemas.openxmlformats.org/officeDocument/2006/relationships/image" Target="../media/image60.wmf"/></Relationships>
</file>

<file path=ppt/slides/_rels/slide6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10.bin"/><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3.xml"/></Relationships>
</file>

<file path=ppt/slides/_rels/slide67.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1.bin"/><Relationship Id="rId1" Type="http://schemas.openxmlformats.org/officeDocument/2006/relationships/slideLayout" Target="../slideLayouts/slideLayout35.xml"/><Relationship Id="rId5" Type="http://schemas.openxmlformats.org/officeDocument/2006/relationships/image" Target="../media/image60.wmf"/><Relationship Id="rId4" Type="http://schemas.openxmlformats.org/officeDocument/2006/relationships/oleObject" Target="../embeddings/oleObject12.bin"/></Relationships>
</file>

<file path=ppt/slides/_rels/slide6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11.bin"/><Relationship Id="rId1" Type="http://schemas.openxmlformats.org/officeDocument/2006/relationships/slideLayout" Target="../slideLayouts/slideLayout35.xml"/><Relationship Id="rId5" Type="http://schemas.openxmlformats.org/officeDocument/2006/relationships/image" Target="../media/image61.wmf"/><Relationship Id="rId4"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70.png"/><Relationship Id="rId1" Type="http://schemas.openxmlformats.org/officeDocument/2006/relationships/slideLayout" Target="../slideLayouts/slideLayout35.xml"/><Relationship Id="rId4" Type="http://schemas.openxmlformats.org/officeDocument/2006/relationships/image" Target="../media/image71.wmf"/></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72.png"/><Relationship Id="rId1" Type="http://schemas.openxmlformats.org/officeDocument/2006/relationships/slideLayout" Target="../slideLayouts/slideLayout35.xml"/><Relationship Id="rId4" Type="http://schemas.openxmlformats.org/officeDocument/2006/relationships/image" Target="../media/image73.wmf"/></Relationships>
</file>

<file path=ppt/slides/_rels/slide81.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15.bin"/><Relationship Id="rId1" Type="http://schemas.openxmlformats.org/officeDocument/2006/relationships/slideLayout" Target="../slideLayouts/slideLayout35.xml"/><Relationship Id="rId6" Type="http://schemas.openxmlformats.org/officeDocument/2006/relationships/oleObject" Target="../embeddings/oleObject17.bin"/><Relationship Id="rId5" Type="http://schemas.openxmlformats.org/officeDocument/2006/relationships/image" Target="../media/image75.wmf"/><Relationship Id="rId4" Type="http://schemas.openxmlformats.org/officeDocument/2006/relationships/oleObject" Target="../embeddings/oleObject1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77.wmf"/><Relationship Id="rId7" Type="http://schemas.openxmlformats.org/officeDocument/2006/relationships/image" Target="../media/image79.wmf"/><Relationship Id="rId2" Type="http://schemas.openxmlformats.org/officeDocument/2006/relationships/oleObject" Target="../embeddings/oleObject18.bin"/><Relationship Id="rId1" Type="http://schemas.openxmlformats.org/officeDocument/2006/relationships/slideLayout" Target="../slideLayouts/slideLayout35.xml"/><Relationship Id="rId6" Type="http://schemas.openxmlformats.org/officeDocument/2006/relationships/oleObject" Target="../embeddings/oleObject20.bin"/><Relationship Id="rId5" Type="http://schemas.openxmlformats.org/officeDocument/2006/relationships/image" Target="../media/image78.wmf"/><Relationship Id="rId4" Type="http://schemas.openxmlformats.org/officeDocument/2006/relationships/oleObject" Target="../embeddings/oleObject19.bin"/><Relationship Id="rId9" Type="http://schemas.openxmlformats.org/officeDocument/2006/relationships/image" Target="../media/image80.wmf"/></Relationships>
</file>

<file path=ppt/slides/_rels/slide83.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22.bin"/><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23.bin"/><Relationship Id="rId1" Type="http://schemas.openxmlformats.org/officeDocument/2006/relationships/slideLayout" Target="../slideLayouts/slideLayout35.xml"/><Relationship Id="rId5" Type="http://schemas.openxmlformats.org/officeDocument/2006/relationships/image" Target="../media/image83.wmf"/><Relationship Id="rId4" Type="http://schemas.openxmlformats.org/officeDocument/2006/relationships/oleObject" Target="../embeddings/oleObject24.bin"/></Relationships>
</file>

<file path=ppt/slides/_rels/slide8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25.bin"/><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35.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5.xml"/><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ctrTitle"/>
          </p:nvPr>
        </p:nvSpPr>
        <p:spPr>
          <a:xfrm>
            <a:off x="177165" y="2819400"/>
            <a:ext cx="8738235" cy="685800"/>
          </a:xfrm>
        </p:spPr>
        <p:txBody>
          <a:bodyPr vert="horz" wrap="square" lIns="91440" tIns="45720" rIns="91440" bIns="45720" anchor="ctr"/>
          <a:lstStyle>
            <a:lvl1pPr lvl="0">
              <a:defRPr kern="1200"/>
            </a:lvl1pPr>
          </a:lstStyle>
          <a:p>
            <a:pPr lvl="0" algn="ctr" eaLnBrk="1" hangingPunct="1"/>
            <a:r>
              <a:rPr lang="zh-CN" altLang="en-US" sz="3600" dirty="0">
                <a:solidFill>
                  <a:schemeClr val="bg1"/>
                </a:solidFill>
                <a:latin typeface="黑体" panose="02010609060101010101" pitchFamily="49" charset="-122"/>
                <a:ea typeface="黑体" panose="02010609060101010101" pitchFamily="49" charset="-122"/>
                <a:sym typeface="+mn-ea"/>
              </a:rPr>
              <a:t>第十章 </a:t>
            </a:r>
            <a:r>
              <a:rPr lang="en-US" altLang="zh-CN" sz="3600" dirty="0">
                <a:solidFill>
                  <a:schemeClr val="bg1"/>
                </a:solidFill>
                <a:latin typeface="黑体" panose="02010609060101010101" pitchFamily="49" charset="-122"/>
                <a:ea typeface="黑体" panose="02010609060101010101" pitchFamily="49" charset="-122"/>
                <a:sym typeface="+mn-ea"/>
              </a:rPr>
              <a:t>LDPC</a:t>
            </a:r>
            <a:r>
              <a:rPr lang="zh-CN" altLang="en-US" sz="3600" dirty="0">
                <a:solidFill>
                  <a:schemeClr val="bg1"/>
                </a:solidFill>
                <a:latin typeface="黑体" panose="02010609060101010101" pitchFamily="49" charset="-122"/>
                <a:ea typeface="黑体" panose="02010609060101010101" pitchFamily="49" charset="-122"/>
                <a:sym typeface="+mn-ea"/>
              </a:rPr>
              <a:t>码</a:t>
            </a:r>
          </a:p>
        </p:txBody>
      </p:sp>
      <p:sp>
        <p:nvSpPr>
          <p:cNvPr id="2" name="文本框 1"/>
          <p:cNvSpPr txBox="1"/>
          <p:nvPr/>
        </p:nvSpPr>
        <p:spPr>
          <a:xfrm>
            <a:off x="2305685" y="3879850"/>
            <a:ext cx="4815205" cy="1822450"/>
          </a:xfrm>
          <a:prstGeom prst="rect">
            <a:avLst/>
          </a:prstGeom>
          <a:noFill/>
        </p:spPr>
        <p:txBody>
          <a:bodyPr wrap="square" rtlCol="0">
            <a:spAutoFit/>
          </a:bodyPr>
          <a:lstStyle/>
          <a:p>
            <a:pPr algn="l">
              <a:lnSpc>
                <a:spcPts val="4500"/>
              </a:lnSpc>
            </a:pPr>
            <a:r>
              <a:rPr lang="zh-CN" altLang="en-US" sz="28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李丽香，彭海朋</a:t>
            </a:r>
            <a:endPar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北京邮电大学网络空间安全学院</a:t>
            </a: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网络与交换技术国家重点实验室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编码简介</a:t>
            </a:r>
          </a:p>
        </p:txBody>
      </p:sp>
      <p:sp>
        <p:nvSpPr>
          <p:cNvPr id="4" name="文本框 3"/>
          <p:cNvSpPr txBox="1"/>
          <p:nvPr/>
        </p:nvSpPr>
        <p:spPr>
          <a:xfrm>
            <a:off x="1268730" y="1314450"/>
            <a:ext cx="6910070" cy="409257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    无论</a:t>
            </a:r>
            <a:r>
              <a:rPr lang="en-US" sz="2000" dirty="0">
                <a:uFillTx/>
                <a:latin typeface="+mj-lt"/>
                <a:ea typeface="+mj-ea"/>
                <a:cs typeface="+mj-lt"/>
                <a:sym typeface="+mn-ea"/>
              </a:rPr>
              <a:t>Gallager还是Mackay</a:t>
            </a:r>
            <a:r>
              <a:rPr lang="en-US" sz="2000" dirty="0">
                <a:uFillTx/>
                <a:latin typeface="+mj-ea"/>
                <a:ea typeface="+mj-ea"/>
                <a:cs typeface="+mj-ea"/>
                <a:sym typeface="+mn-ea"/>
              </a:rPr>
              <a:t>都是用随机的方法构造LDPC码，用</a:t>
            </a:r>
            <a:r>
              <a:rPr sz="2000" dirty="0">
                <a:uFillTx/>
                <a:latin typeface="+mj-ea"/>
                <a:ea typeface="+mj-ea"/>
                <a:cs typeface="+mj-ea"/>
                <a:sym typeface="+mn-ea"/>
              </a:rPr>
              <a:t>随机法构造的</a:t>
            </a:r>
            <a:r>
              <a:rPr sz="2000" dirty="0">
                <a:uFillTx/>
                <a:latin typeface="+mj-lt"/>
                <a:ea typeface="+mj-ea"/>
                <a:cs typeface="+mj-lt"/>
                <a:sym typeface="+mn-ea"/>
              </a:rPr>
              <a:t>LDPC</a:t>
            </a:r>
            <a:r>
              <a:rPr sz="2000" dirty="0">
                <a:uFillTx/>
                <a:latin typeface="+mj-ea"/>
                <a:ea typeface="+mj-ea"/>
                <a:cs typeface="+mj-ea"/>
                <a:sym typeface="+mn-ea"/>
              </a:rPr>
              <a:t>码的码字参数选择灵活，但对于高码率、中短长度的</a:t>
            </a:r>
            <a:r>
              <a:rPr sz="2000" dirty="0">
                <a:uFillTx/>
                <a:latin typeface="+mn-lt"/>
                <a:ea typeface="+mj-ea"/>
                <a:cs typeface="+mn-lt"/>
                <a:sym typeface="+mn-ea"/>
              </a:rPr>
              <a:t>LDPC</a:t>
            </a:r>
            <a:r>
              <a:rPr sz="2000" dirty="0">
                <a:uFillTx/>
                <a:latin typeface="+mj-ea"/>
                <a:ea typeface="+mj-ea"/>
                <a:cs typeface="+mj-ea"/>
                <a:sym typeface="+mn-ea"/>
              </a:rPr>
              <a:t>码用</a:t>
            </a:r>
            <a:r>
              <a:rPr sz="2000" dirty="0">
                <a:solidFill>
                  <a:srgbClr val="FF0000"/>
                </a:solidFill>
                <a:uFillTx/>
                <a:latin typeface="+mj-ea"/>
                <a:ea typeface="+mj-ea"/>
                <a:cs typeface="+mj-ea"/>
                <a:sym typeface="+mn-ea"/>
              </a:rPr>
              <a:t>随机法</a:t>
            </a:r>
            <a:r>
              <a:rPr sz="2000" dirty="0">
                <a:uFillTx/>
                <a:latin typeface="+mj-ea"/>
                <a:ea typeface="+mj-ea"/>
                <a:cs typeface="+mj-ea"/>
                <a:sym typeface="+mn-ea"/>
              </a:rPr>
              <a:t>进行构造，要避免短循环是困难的，其没有一定的码结构，编码复杂度高，于是人们考虑用</a:t>
            </a:r>
            <a:r>
              <a:rPr sz="2000" dirty="0">
                <a:solidFill>
                  <a:srgbClr val="FF0000"/>
                </a:solidFill>
                <a:uFillTx/>
                <a:latin typeface="+mj-ea"/>
                <a:ea typeface="+mj-ea"/>
                <a:cs typeface="+mj-ea"/>
                <a:sym typeface="+mn-ea"/>
              </a:rPr>
              <a:t>代数法</a:t>
            </a:r>
            <a:r>
              <a:rPr sz="2000" dirty="0">
                <a:uFillTx/>
                <a:latin typeface="+mj-ea"/>
                <a:ea typeface="+mj-ea"/>
                <a:cs typeface="+mj-ea"/>
                <a:sym typeface="+mn-ea"/>
              </a:rPr>
              <a:t>构造LDPC码。</a:t>
            </a:r>
          </a:p>
          <a:p>
            <a:pPr marL="342900" indent="-342900" algn="l">
              <a:buFont typeface="Wingdings" panose="05000000000000000000" charset="0"/>
              <a:buChar char="Ø"/>
            </a:pPr>
            <a:endParaRPr sz="2000" dirty="0">
              <a:uFillTx/>
              <a:latin typeface="+mj-ea"/>
              <a:ea typeface="+mj-ea"/>
              <a:cs typeface="+mj-ea"/>
              <a:sym typeface="+mn-ea"/>
            </a:endParaRPr>
          </a:p>
          <a:p>
            <a:pPr marL="342900" indent="-342900" algn="l">
              <a:buFont typeface="Wingdings" panose="05000000000000000000" charset="0"/>
              <a:buChar char="Ø"/>
            </a:pPr>
            <a:endParaRPr sz="2000" dirty="0">
              <a:uFillTx/>
              <a:latin typeface="+mj-ea"/>
              <a:ea typeface="+mj-ea"/>
              <a:cs typeface="+mj-ea"/>
              <a:sym typeface="+mn-ea"/>
            </a:endParaRPr>
          </a:p>
          <a:p>
            <a:pPr algn="l">
              <a:buFont typeface="Wingdings" panose="05000000000000000000" charset="0"/>
            </a:pPr>
            <a:endParaRPr sz="2000" dirty="0">
              <a:uFillTx/>
              <a:latin typeface="+mj-ea"/>
              <a:ea typeface="+mj-ea"/>
              <a:cs typeface="+mj-ea"/>
              <a:sym typeface="+mn-ea"/>
            </a:endParaRPr>
          </a:p>
          <a:p>
            <a:pPr marL="342900" indent="-342900" algn="l">
              <a:buFont typeface="Arial" panose="020B0604020202020204" pitchFamily="34" charset="0"/>
              <a:buChar char="•"/>
            </a:pPr>
            <a:r>
              <a:rPr sz="2000" dirty="0">
                <a:uFillTx/>
                <a:latin typeface="+mj-ea"/>
                <a:ea typeface="+mj-ea"/>
                <a:cs typeface="+mj-ea"/>
                <a:sym typeface="+mn-ea"/>
              </a:rPr>
              <a:t>    LDPC码代数构造可采用几何方法、图论方法、实验设计方法、置换方法来设计。不同的构造方法都是为了实现以下几个目的：</a:t>
            </a:r>
            <a:r>
              <a:rPr sz="2000" dirty="0">
                <a:solidFill>
                  <a:srgbClr val="FF0000"/>
                </a:solidFill>
                <a:uFillTx/>
                <a:latin typeface="+mj-ea"/>
                <a:ea typeface="+mj-ea"/>
                <a:cs typeface="+mj-ea"/>
                <a:sym typeface="+mn-ea"/>
              </a:rPr>
              <a:t>增大图中最小循环长度</a:t>
            </a:r>
            <a:r>
              <a:rPr sz="2000" dirty="0">
                <a:uFillTx/>
                <a:latin typeface="+mj-ea"/>
                <a:ea typeface="+mj-ea"/>
                <a:cs typeface="+mj-ea"/>
                <a:sym typeface="+mn-ea"/>
              </a:rPr>
              <a:t>，即</a:t>
            </a:r>
            <a:r>
              <a:rPr sz="2000" dirty="0">
                <a:uFillTx/>
                <a:latin typeface="+mj-lt"/>
                <a:ea typeface="+mj-ea"/>
                <a:cs typeface="+mj-lt"/>
                <a:sym typeface="+mn-ea"/>
              </a:rPr>
              <a:t>Girth</a:t>
            </a:r>
            <a:r>
              <a:rPr sz="2000" dirty="0">
                <a:uFillTx/>
                <a:latin typeface="+mj-ea"/>
                <a:ea typeface="+mj-ea"/>
                <a:cs typeface="+mj-ea"/>
                <a:sym typeface="+mn-ea"/>
              </a:rPr>
              <a:t>值。</a:t>
            </a:r>
            <a:r>
              <a:rPr sz="2000" dirty="0">
                <a:solidFill>
                  <a:srgbClr val="FF0000"/>
                </a:solidFill>
                <a:uFillTx/>
                <a:latin typeface="+mj-ea"/>
                <a:ea typeface="+mj-ea"/>
                <a:cs typeface="+mj-ea"/>
                <a:sym typeface="+mn-ea"/>
              </a:rPr>
              <a:t>优化非规则码的节点分布</a:t>
            </a:r>
            <a:r>
              <a:rPr sz="2000" dirty="0">
                <a:uFillTx/>
                <a:latin typeface="+mj-ea"/>
                <a:ea typeface="+mj-ea"/>
                <a:cs typeface="+mj-ea"/>
                <a:sym typeface="+mn-ea"/>
              </a:rPr>
              <a:t>，减小编码复杂度，构造的LDPC码要有好的码性能。   </a:t>
            </a:r>
          </a:p>
        </p:txBody>
      </p:sp>
      <p:sp>
        <p:nvSpPr>
          <p:cNvPr id="47" name="Oval 48"/>
          <p:cNvSpPr/>
          <p:nvPr/>
        </p:nvSpPr>
        <p:spPr>
          <a:xfrm>
            <a:off x="632762" y="1211739"/>
            <a:ext cx="636505" cy="636505"/>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01</a:t>
            </a:r>
          </a:p>
        </p:txBody>
      </p:sp>
      <p:sp>
        <p:nvSpPr>
          <p:cNvPr id="49" name="Oval 50"/>
          <p:cNvSpPr/>
          <p:nvPr/>
        </p:nvSpPr>
        <p:spPr>
          <a:xfrm>
            <a:off x="632761" y="3608677"/>
            <a:ext cx="636505" cy="636505"/>
          </a:xfrm>
          <a:prstGeom prst="ellipse">
            <a:avLst/>
          </a:prstGeom>
          <a:solidFill>
            <a:schemeClr val="accent6">
              <a:lumMod val="60000"/>
              <a:lumOff val="4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编码简介</a:t>
            </a:r>
          </a:p>
        </p:txBody>
      </p:sp>
      <p:sp>
        <p:nvSpPr>
          <p:cNvPr id="4" name="文本框 3"/>
          <p:cNvSpPr txBox="1"/>
          <p:nvPr/>
        </p:nvSpPr>
        <p:spPr>
          <a:xfrm>
            <a:off x="1012825" y="862330"/>
            <a:ext cx="7076440" cy="2861310"/>
          </a:xfrm>
          <a:prstGeom prst="rect">
            <a:avLst/>
          </a:prstGeom>
          <a:noFill/>
        </p:spPr>
        <p:txBody>
          <a:bodyPr wrap="square" rtlCol="0" anchor="t">
            <a:spAutoFit/>
          </a:bodyPr>
          <a:lstStyle/>
          <a:p>
            <a:pPr algn="l">
              <a:buFont typeface="Arial" panose="020B0604020202020204" pitchFamily="34" charset="0"/>
            </a:pPr>
            <a:r>
              <a:rPr sz="2000" dirty="0">
                <a:uFillTx/>
                <a:latin typeface="+mj-ea"/>
                <a:ea typeface="+mj-ea"/>
                <a:cs typeface="+mj-ea"/>
                <a:sym typeface="+mn-ea"/>
              </a:rPr>
              <a:t>    </a:t>
            </a:r>
            <a:r>
              <a:rPr sz="2000" dirty="0">
                <a:uFillTx/>
                <a:latin typeface="+mj-lt"/>
                <a:ea typeface="+mj-ea"/>
                <a:cs typeface="+mj-lt"/>
                <a:sym typeface="+mn-ea"/>
              </a:rPr>
              <a:t>M.G.Luby</a:t>
            </a:r>
            <a:r>
              <a:rPr sz="2000" dirty="0">
                <a:uFillTx/>
                <a:latin typeface="+mj-ea"/>
                <a:ea typeface="+mj-ea"/>
                <a:cs typeface="+mj-ea"/>
                <a:sym typeface="+mn-ea"/>
              </a:rPr>
              <a:t>等指出，非规则</a:t>
            </a:r>
            <a:r>
              <a:rPr sz="2000" dirty="0">
                <a:uFillTx/>
                <a:latin typeface="+mj-lt"/>
                <a:ea typeface="+mj-ea"/>
                <a:cs typeface="+mj-lt"/>
                <a:sym typeface="+mn-ea"/>
              </a:rPr>
              <a:t>H</a:t>
            </a:r>
            <a:r>
              <a:rPr sz="2000" dirty="0">
                <a:uFillTx/>
                <a:latin typeface="+mj-ea"/>
                <a:ea typeface="+mj-ea"/>
                <a:cs typeface="+mj-ea"/>
                <a:sym typeface="+mn-ea"/>
              </a:rPr>
              <a:t>矩阵构造的码字性能</a:t>
            </a:r>
            <a:r>
              <a:rPr sz="2000" dirty="0">
                <a:solidFill>
                  <a:srgbClr val="FF0000"/>
                </a:solidFill>
                <a:uFillTx/>
                <a:latin typeface="+mj-ea"/>
                <a:ea typeface="+mj-ea"/>
                <a:cs typeface="+mj-ea"/>
                <a:sym typeface="+mn-ea"/>
              </a:rPr>
              <a:t>优于</a:t>
            </a:r>
            <a:r>
              <a:rPr sz="2000" dirty="0">
                <a:uFillTx/>
                <a:latin typeface="+mj-ea"/>
                <a:ea typeface="+mj-ea"/>
                <a:cs typeface="+mj-ea"/>
                <a:sym typeface="+mn-ea"/>
              </a:rPr>
              <a:t>相应的</a:t>
            </a:r>
            <a:r>
              <a:rPr lang="zh-CN" sz="2000" dirty="0">
                <a:uFillTx/>
                <a:latin typeface="+mj-ea"/>
                <a:ea typeface="+mj-ea"/>
                <a:cs typeface="+mj-ea"/>
                <a:sym typeface="+mn-ea"/>
              </a:rPr>
              <a:t>规则</a:t>
            </a:r>
            <a:r>
              <a:rPr sz="2000" dirty="0">
                <a:uFillTx/>
                <a:latin typeface="+mj-lt"/>
                <a:ea typeface="+mj-ea"/>
                <a:cs typeface="+mj-lt"/>
                <a:sym typeface="+mn-ea"/>
              </a:rPr>
              <a:t>H</a:t>
            </a:r>
            <a:r>
              <a:rPr sz="2000" dirty="0">
                <a:uFillTx/>
                <a:latin typeface="+mj-ea"/>
                <a:ea typeface="+mj-ea"/>
                <a:cs typeface="+mj-ea"/>
                <a:sym typeface="+mn-ea"/>
              </a:rPr>
              <a:t>矩阵构造的码字。在寻找好的码结构方面</a:t>
            </a:r>
            <a:r>
              <a:rPr sz="2000" dirty="0">
                <a:uFillTx/>
                <a:latin typeface="+mj-lt"/>
                <a:ea typeface="+mj-ea"/>
                <a:cs typeface="+mj-lt"/>
                <a:sym typeface="+mn-ea"/>
              </a:rPr>
              <a:t>Mackay</a:t>
            </a:r>
            <a:r>
              <a:rPr sz="2000" dirty="0">
                <a:uFillTx/>
                <a:latin typeface="+mj-ea"/>
                <a:ea typeface="+mj-ea"/>
                <a:cs typeface="+mj-ea"/>
                <a:sym typeface="+mn-ea"/>
              </a:rPr>
              <a:t>等提出：能快速编码的LDPC矩阵通常具有</a:t>
            </a:r>
            <a:r>
              <a:rPr sz="2000" dirty="0">
                <a:solidFill>
                  <a:srgbClr val="FF0000"/>
                </a:solidFill>
                <a:uFillTx/>
                <a:latin typeface="+mj-ea"/>
                <a:ea typeface="+mj-ea"/>
                <a:cs typeface="+mj-ea"/>
                <a:sym typeface="+mn-ea"/>
              </a:rPr>
              <a:t>下三角形结构</a:t>
            </a:r>
            <a:r>
              <a:rPr sz="2000" dirty="0">
                <a:uFillTx/>
                <a:latin typeface="+mj-ea"/>
                <a:ea typeface="+mj-ea"/>
                <a:cs typeface="+mj-ea"/>
                <a:sym typeface="+mn-ea"/>
              </a:rPr>
              <a:t>。</a:t>
            </a:r>
          </a:p>
          <a:p>
            <a:pPr algn="l">
              <a:buFont typeface="Arial" panose="020B0604020202020204" pitchFamily="34" charset="0"/>
            </a:pPr>
            <a:r>
              <a:rPr sz="2000" dirty="0">
                <a:uFillTx/>
                <a:latin typeface="+mj-ea"/>
                <a:ea typeface="+mj-ea"/>
                <a:cs typeface="+mj-ea"/>
                <a:sym typeface="+mn-ea"/>
              </a:rPr>
              <a:t>    </a:t>
            </a:r>
            <a:r>
              <a:rPr sz="2000" dirty="0">
                <a:uFillTx/>
                <a:latin typeface="+mj-lt"/>
                <a:ea typeface="+mj-ea"/>
                <a:cs typeface="+mj-lt"/>
                <a:sym typeface="+mn-ea"/>
              </a:rPr>
              <a:t>T.J.Richardson</a:t>
            </a:r>
            <a:r>
              <a:rPr sz="2000" dirty="0">
                <a:uFillTx/>
                <a:latin typeface="+mj-ea"/>
                <a:ea typeface="+mj-ea"/>
                <a:cs typeface="+mj-ea"/>
                <a:sym typeface="+mn-ea"/>
              </a:rPr>
              <a:t>探讨了如何构造编码矩阵，使编码时间与码块长度实际上符合线性关系</a:t>
            </a:r>
            <a:r>
              <a:rPr lang="en-US" sz="2000" dirty="0">
                <a:uFillTx/>
                <a:latin typeface="+mj-ea"/>
                <a:ea typeface="+mj-ea"/>
                <a:cs typeface="+mj-ea"/>
                <a:sym typeface="+mn-ea"/>
              </a:rPr>
              <a:t>(</a:t>
            </a:r>
            <a:r>
              <a:rPr sz="2000" dirty="0">
                <a:uFillTx/>
                <a:latin typeface="+mj-ea"/>
                <a:ea typeface="+mj-ea"/>
                <a:cs typeface="+mj-ea"/>
                <a:sym typeface="+mn-ea"/>
              </a:rPr>
              <a:t>线形时间编码</a:t>
            </a:r>
            <a:r>
              <a:rPr lang="en-US" sz="2000" dirty="0">
                <a:uFillTx/>
                <a:latin typeface="+mj-ea"/>
                <a:ea typeface="+mj-ea"/>
                <a:cs typeface="+mj-ea"/>
                <a:sym typeface="+mn-ea"/>
              </a:rPr>
              <a:t>)</a:t>
            </a:r>
            <a:r>
              <a:rPr sz="2000" dirty="0">
                <a:uFillTx/>
                <a:latin typeface="+mj-ea"/>
                <a:ea typeface="+mj-ea"/>
                <a:cs typeface="+mj-ea"/>
                <a:sym typeface="+mn-ea"/>
              </a:rPr>
              <a:t>，而非通常认为的平方关系。</a:t>
            </a:r>
          </a:p>
          <a:p>
            <a:pPr algn="l">
              <a:buFont typeface="Arial" panose="020B0604020202020204" pitchFamily="34" charset="0"/>
            </a:pPr>
            <a:r>
              <a:rPr sz="2000" dirty="0">
                <a:uFillTx/>
                <a:latin typeface="+mj-ea"/>
                <a:ea typeface="+mj-ea"/>
                <a:cs typeface="+mj-ea"/>
                <a:sym typeface="+mn-ea"/>
              </a:rPr>
              <a:t>    </a:t>
            </a:r>
            <a:r>
              <a:rPr sz="2000" dirty="0">
                <a:uFillTx/>
                <a:latin typeface="+mj-lt"/>
                <a:ea typeface="+mj-ea"/>
                <a:cs typeface="+mj-lt"/>
                <a:sym typeface="+mn-ea"/>
              </a:rPr>
              <a:t>Y.Kou和S.Lin</a:t>
            </a:r>
            <a:r>
              <a:rPr sz="2000" dirty="0">
                <a:uFillTx/>
                <a:latin typeface="+mj-ea"/>
                <a:ea typeface="+mj-ea"/>
                <a:cs typeface="+mj-ea"/>
                <a:sym typeface="+mn-ea"/>
              </a:rPr>
              <a:t>等探讨了基于有限几何学的</a:t>
            </a:r>
            <a:r>
              <a:rPr sz="2000" dirty="0">
                <a:uFillTx/>
                <a:latin typeface="+mj-lt"/>
                <a:ea typeface="+mj-ea"/>
                <a:cs typeface="+mj-lt"/>
                <a:sym typeface="+mn-ea"/>
              </a:rPr>
              <a:t>LDPC</a:t>
            </a:r>
            <a:r>
              <a:rPr sz="2000" dirty="0">
                <a:uFillTx/>
                <a:latin typeface="+mj-ea"/>
                <a:ea typeface="+mj-ea"/>
                <a:cs typeface="+mj-ea"/>
                <a:sym typeface="+mn-ea"/>
              </a:rPr>
              <a:t>码结构</a:t>
            </a:r>
            <a:r>
              <a:rPr lang="zh-CN" sz="2000" dirty="0">
                <a:uFillTx/>
                <a:latin typeface="+mj-ea"/>
                <a:ea typeface="+mj-ea"/>
                <a:cs typeface="+mj-ea"/>
                <a:sym typeface="+mn-ea"/>
              </a:rPr>
              <a:t>。</a:t>
            </a:r>
            <a:r>
              <a:rPr sz="2000" dirty="0">
                <a:uFillTx/>
                <a:latin typeface="+mj-lt"/>
                <a:ea typeface="+mj-ea"/>
                <a:cs typeface="+mj-lt"/>
                <a:sym typeface="+mn-ea"/>
              </a:rPr>
              <a:t>S.Lin</a:t>
            </a:r>
            <a:r>
              <a:rPr sz="2000" dirty="0">
                <a:uFillTx/>
                <a:latin typeface="+mj-ea"/>
                <a:ea typeface="+mj-ea"/>
                <a:cs typeface="+mj-lt"/>
                <a:sym typeface="+mn-ea"/>
              </a:rPr>
              <a:t>研究团队的</a:t>
            </a:r>
            <a:r>
              <a:rPr sz="2000" dirty="0">
                <a:uFillTx/>
                <a:latin typeface="+mn-lt"/>
                <a:ea typeface="+mj-ea"/>
                <a:cs typeface="+mn-lt"/>
                <a:sym typeface="+mn-ea"/>
              </a:rPr>
              <a:t>B.Ammar</a:t>
            </a:r>
            <a:r>
              <a:rPr sz="2000" dirty="0">
                <a:uFillTx/>
                <a:latin typeface="+mj-ea"/>
                <a:ea typeface="+mj-ea"/>
                <a:cs typeface="+mj-ea"/>
                <a:sym typeface="+mn-ea"/>
              </a:rPr>
              <a:t>等提出用均衡不完全区组设计方法</a:t>
            </a:r>
            <a:r>
              <a:rPr lang="en-US" sz="2000" dirty="0">
                <a:uFillTx/>
                <a:latin typeface="+mj-ea"/>
                <a:ea typeface="+mj-ea"/>
                <a:cs typeface="+mj-ea"/>
                <a:sym typeface="+mn-ea"/>
              </a:rPr>
              <a:t>(</a:t>
            </a:r>
            <a:r>
              <a:rPr sz="2000" dirty="0">
                <a:uFillTx/>
                <a:latin typeface="+mn-lt"/>
                <a:ea typeface="+mj-ea"/>
                <a:cs typeface="+mn-lt"/>
                <a:sym typeface="+mn-ea"/>
              </a:rPr>
              <a:t>BIBD</a:t>
            </a:r>
            <a:r>
              <a:rPr lang="en-US" sz="2000" dirty="0">
                <a:uFillTx/>
                <a:latin typeface="+mn-lt"/>
                <a:ea typeface="+mj-ea"/>
                <a:cs typeface="+mn-lt"/>
                <a:sym typeface="+mn-ea"/>
              </a:rPr>
              <a:t>)</a:t>
            </a:r>
            <a:r>
              <a:rPr sz="2000" dirty="0">
                <a:uFillTx/>
                <a:latin typeface="+mj-ea"/>
                <a:ea typeface="+mj-ea"/>
                <a:cs typeface="+mj-ea"/>
                <a:sym typeface="+mn-ea"/>
              </a:rPr>
              <a:t>构造好的LDPC码</a:t>
            </a:r>
            <a:r>
              <a:rPr lang="zh-CN" sz="2000" dirty="0">
                <a:uFillTx/>
                <a:latin typeface="+mj-ea"/>
                <a:ea typeface="+mj-ea"/>
                <a:cs typeface="+mj-ea"/>
                <a:sym typeface="+mn-ea"/>
              </a:rPr>
              <a:t>。</a:t>
            </a:r>
            <a:endParaRPr sz="2000" dirty="0">
              <a:uFillTx/>
              <a:latin typeface="+mj-ea"/>
              <a:ea typeface="+mj-ea"/>
              <a:cs typeface="+mj-ea"/>
              <a:sym typeface="+mn-ea"/>
            </a:endParaRPr>
          </a:p>
        </p:txBody>
      </p:sp>
      <p:pic>
        <p:nvPicPr>
          <p:cNvPr id="3" name="图片 2"/>
          <p:cNvPicPr>
            <a:picLocks noChangeAspect="1"/>
          </p:cNvPicPr>
          <p:nvPr/>
        </p:nvPicPr>
        <p:blipFill>
          <a:blip r:embed="rId2"/>
          <a:stretch>
            <a:fillRect/>
          </a:stretch>
        </p:blipFill>
        <p:spPr>
          <a:xfrm>
            <a:off x="1685290" y="3930015"/>
            <a:ext cx="5705475" cy="2625725"/>
          </a:xfrm>
          <a:prstGeom prst="rect">
            <a:avLst/>
          </a:prstGeom>
        </p:spPr>
      </p:pic>
      <p:sp>
        <p:nvSpPr>
          <p:cNvPr id="47" name="Oval 48"/>
          <p:cNvSpPr/>
          <p:nvPr/>
        </p:nvSpPr>
        <p:spPr>
          <a:xfrm>
            <a:off x="364792" y="862489"/>
            <a:ext cx="636505" cy="636505"/>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03</a:t>
            </a:r>
          </a:p>
        </p:txBody>
      </p:sp>
      <p:sp>
        <p:nvSpPr>
          <p:cNvPr id="5" name="Oval 48"/>
          <p:cNvSpPr/>
          <p:nvPr/>
        </p:nvSpPr>
        <p:spPr>
          <a:xfrm>
            <a:off x="376857" y="1695609"/>
            <a:ext cx="636505" cy="636505"/>
          </a:xfrm>
          <a:prstGeom prst="ellipse">
            <a:avLst/>
          </a:prstGeom>
          <a:solidFill>
            <a:srgbClr val="92D050"/>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04</a:t>
            </a:r>
          </a:p>
        </p:txBody>
      </p:sp>
      <p:sp>
        <p:nvSpPr>
          <p:cNvPr id="6" name="Oval 48"/>
          <p:cNvSpPr/>
          <p:nvPr/>
        </p:nvSpPr>
        <p:spPr>
          <a:xfrm>
            <a:off x="376857" y="2600484"/>
            <a:ext cx="636505" cy="636505"/>
          </a:xfrm>
          <a:prstGeom prst="ellipse">
            <a:avLst/>
          </a:prstGeom>
          <a:solidFill>
            <a:srgbClr val="00B0F0"/>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译码简介</a:t>
            </a:r>
          </a:p>
        </p:txBody>
      </p:sp>
      <p:sp>
        <p:nvSpPr>
          <p:cNvPr id="8" name="文本框 7"/>
          <p:cNvSpPr txBox="1"/>
          <p:nvPr/>
        </p:nvSpPr>
        <p:spPr>
          <a:xfrm>
            <a:off x="1008380" y="3626485"/>
            <a:ext cx="6896735" cy="2245360"/>
          </a:xfrm>
          <a:prstGeom prst="rect">
            <a:avLst/>
          </a:prstGeom>
          <a:noFill/>
        </p:spPr>
        <p:txBody>
          <a:bodyPr wrap="square" rtlCol="0" anchor="t">
            <a:spAutoFit/>
          </a:bodyPr>
          <a:lstStyle/>
          <a:p>
            <a:pPr algn="l">
              <a:buFont typeface="Wingdings" panose="05000000000000000000" charset="0"/>
            </a:pPr>
            <a:r>
              <a:rPr lang="en-US" sz="2000" dirty="0">
                <a:uFillTx/>
                <a:latin typeface="+mj-ea"/>
                <a:ea typeface="+mj-ea"/>
                <a:cs typeface="+mj-ea"/>
                <a:sym typeface="+mn-ea"/>
              </a:rPr>
              <a:t>    译码算法的改进和优化离不开在译码性能分析的研究</a:t>
            </a:r>
            <a:r>
              <a:rPr lang="zh-CN" altLang="en-US" sz="2000" dirty="0">
                <a:uFillTx/>
                <a:latin typeface="+mj-ea"/>
                <a:ea typeface="+mj-ea"/>
                <a:cs typeface="+mj-ea"/>
                <a:sym typeface="+mn-ea"/>
              </a:rPr>
              <a:t>，</a:t>
            </a:r>
            <a:r>
              <a:rPr lang="en-US" sz="2000" dirty="0">
                <a:uFillTx/>
                <a:latin typeface="+mn-lt"/>
                <a:ea typeface="+mj-ea"/>
                <a:cs typeface="+mn-lt"/>
                <a:sym typeface="+mn-ea"/>
              </a:rPr>
              <a:t>T.J.Richardson</a:t>
            </a:r>
            <a:r>
              <a:rPr lang="en-US" sz="2000" dirty="0">
                <a:uFillTx/>
                <a:latin typeface="+mj-ea"/>
                <a:ea typeface="+mj-ea"/>
                <a:cs typeface="+mj-ea"/>
                <a:sym typeface="+mn-ea"/>
              </a:rPr>
              <a:t>等开发了一种在码块无限长假设条件下，跟踪LDPC码</a:t>
            </a:r>
            <a:r>
              <a:rPr lang="en-US" sz="2000" dirty="0">
                <a:uFillTx/>
                <a:latin typeface="+mj-lt"/>
                <a:ea typeface="+mj-ea"/>
                <a:cs typeface="+mj-lt"/>
                <a:sym typeface="+mn-ea"/>
              </a:rPr>
              <a:t>Tanner</a:t>
            </a:r>
            <a:r>
              <a:rPr lang="en-US" sz="2000" dirty="0">
                <a:uFillTx/>
                <a:latin typeface="+mj-ea"/>
                <a:ea typeface="+mj-ea"/>
                <a:cs typeface="+mj-ea"/>
                <a:sym typeface="+mn-ea"/>
              </a:rPr>
              <a:t>图中消息概率的技术，称为“密度进化”算法的数值程序，来近似估计噪声门限(在该门限以下可望成功地采用BP算法)</a:t>
            </a:r>
            <a:r>
              <a:rPr lang="zh-CN" altLang="en-US" sz="2000" dirty="0">
                <a:uFillTx/>
                <a:latin typeface="+mj-ea"/>
                <a:ea typeface="+mj-ea"/>
                <a:cs typeface="+mj-ea"/>
                <a:sym typeface="+mn-ea"/>
              </a:rPr>
              <a:t>，</a:t>
            </a:r>
            <a:r>
              <a:rPr lang="en-US" sz="2000" dirty="0">
                <a:uFillTx/>
                <a:latin typeface="+mj-ea"/>
                <a:ea typeface="+mj-ea"/>
                <a:cs typeface="+mj-ea"/>
                <a:sym typeface="+mn-ea"/>
              </a:rPr>
              <a:t>提出了一种通用方法来确定任何二元输入无记忆信道中采用MP译码的LDPC码的性能</a:t>
            </a:r>
            <a:r>
              <a:rPr lang="zh-CN" altLang="en-US" sz="2000" dirty="0">
                <a:uFillTx/>
                <a:latin typeface="+mj-ea"/>
                <a:ea typeface="+mj-ea"/>
                <a:cs typeface="+mj-ea"/>
                <a:sym typeface="+mn-ea"/>
              </a:rPr>
              <a:t>。</a:t>
            </a:r>
            <a:r>
              <a:rPr lang="en-US" sz="2000" dirty="0">
                <a:uFillTx/>
                <a:latin typeface="+mj-ea"/>
                <a:ea typeface="+mj-ea"/>
                <a:cs typeface="+mj-ea"/>
                <a:sym typeface="+mn-ea"/>
              </a:rPr>
              <a:t>特别对于</a:t>
            </a:r>
            <a:r>
              <a:rPr lang="en-US" sz="2000" dirty="0">
                <a:solidFill>
                  <a:srgbClr val="FF0000"/>
                </a:solidFill>
                <a:uFillTx/>
                <a:latin typeface="+mj-ea"/>
                <a:ea typeface="+mj-ea"/>
                <a:cs typeface="+mj-ea"/>
                <a:sym typeface="+mn-ea"/>
              </a:rPr>
              <a:t>BP译码</a:t>
            </a:r>
            <a:r>
              <a:rPr lang="en-US" sz="2000" dirty="0">
                <a:uFillTx/>
                <a:latin typeface="+mj-ea"/>
                <a:ea typeface="+mj-ea"/>
                <a:cs typeface="+mj-ea"/>
                <a:sym typeface="+mn-ea"/>
              </a:rPr>
              <a:t>算法,该方法可提供任何所需精度的性能估计</a:t>
            </a:r>
            <a:r>
              <a:rPr lang="zh-CN" altLang="en-US" sz="2000" dirty="0">
                <a:uFillTx/>
                <a:latin typeface="+mj-ea"/>
                <a:ea typeface="+mj-ea"/>
                <a:cs typeface="+mj-ea"/>
                <a:sym typeface="+mn-ea"/>
              </a:rPr>
              <a:t>。</a:t>
            </a:r>
          </a:p>
        </p:txBody>
      </p:sp>
      <p:pic>
        <p:nvPicPr>
          <p:cNvPr id="3" name="图片 2"/>
          <p:cNvPicPr>
            <a:picLocks noChangeAspect="1"/>
          </p:cNvPicPr>
          <p:nvPr/>
        </p:nvPicPr>
        <p:blipFill>
          <a:blip r:embed="rId2"/>
          <a:stretch>
            <a:fillRect/>
          </a:stretch>
        </p:blipFill>
        <p:spPr>
          <a:xfrm>
            <a:off x="721360" y="869950"/>
            <a:ext cx="4244340" cy="2519045"/>
          </a:xfrm>
          <a:prstGeom prst="rect">
            <a:avLst/>
          </a:prstGeom>
        </p:spPr>
      </p:pic>
      <p:sp>
        <p:nvSpPr>
          <p:cNvPr id="4" name="文本框 3"/>
          <p:cNvSpPr txBox="1"/>
          <p:nvPr/>
        </p:nvSpPr>
        <p:spPr>
          <a:xfrm>
            <a:off x="5059680" y="1673860"/>
            <a:ext cx="3423285" cy="1322070"/>
          </a:xfrm>
          <a:prstGeom prst="rect">
            <a:avLst/>
          </a:prstGeom>
          <a:noFill/>
        </p:spPr>
        <p:txBody>
          <a:bodyPr wrap="square" rtlCol="0" anchor="t">
            <a:spAutoFit/>
          </a:bodyPr>
          <a:lstStyle/>
          <a:p>
            <a:pPr algn="l">
              <a:buFont typeface="Wingdings" panose="05000000000000000000" charset="0"/>
            </a:pPr>
            <a:r>
              <a:rPr lang="en-US" sz="2000" dirty="0">
                <a:uFillTx/>
                <a:latin typeface="+mj-lt"/>
                <a:ea typeface="+mj-ea"/>
                <a:cs typeface="+mj-lt"/>
                <a:sym typeface="+mn-ea"/>
              </a:rPr>
              <a:t>Gallager </a:t>
            </a:r>
            <a:r>
              <a:rPr lang="en-US" sz="2000" dirty="0">
                <a:uFillTx/>
                <a:latin typeface="+mj-ea"/>
                <a:ea typeface="+mj-ea"/>
                <a:cs typeface="+mj-ea"/>
                <a:sym typeface="+mn-ea"/>
              </a:rPr>
              <a:t>曾给出两种LDPC码的迭代译码算法：</a:t>
            </a:r>
          </a:p>
          <a:p>
            <a:pPr marL="342900" indent="-342900" algn="l">
              <a:buFont typeface="Wingdings" panose="05000000000000000000" charset="0"/>
              <a:buChar char="Ø"/>
            </a:pPr>
            <a:endParaRPr lang="en-US" sz="2000" dirty="0">
              <a:uFillTx/>
              <a:latin typeface="+mj-ea"/>
              <a:ea typeface="+mj-ea"/>
              <a:cs typeface="+mj-ea"/>
              <a:sym typeface="+mn-ea"/>
            </a:endParaRPr>
          </a:p>
          <a:p>
            <a:pPr algn="l">
              <a:buFont typeface="Wingdings" panose="05000000000000000000" charset="0"/>
            </a:pPr>
            <a:r>
              <a:rPr lang="en-US" sz="2000" dirty="0">
                <a:uFillTx/>
                <a:latin typeface="+mj-ea"/>
                <a:ea typeface="+mj-ea"/>
                <a:cs typeface="+mj-ea"/>
                <a:sym typeface="+mn-ea"/>
              </a:rPr>
              <a:t>   </a:t>
            </a:r>
            <a:r>
              <a:rPr lang="en-US" sz="2000" dirty="0">
                <a:solidFill>
                  <a:srgbClr val="FF0000"/>
                </a:solidFill>
                <a:uFillTx/>
                <a:latin typeface="+mj-ea"/>
                <a:ea typeface="+mj-ea"/>
                <a:cs typeface="+mj-ea"/>
                <a:sym typeface="+mn-ea"/>
              </a:rPr>
              <a:t>硬判决</a:t>
            </a:r>
            <a:r>
              <a:rPr lang="en-US" sz="2000" dirty="0">
                <a:uFillTx/>
                <a:latin typeface="+mj-ea"/>
                <a:ea typeface="+mj-ea"/>
                <a:cs typeface="+mj-ea"/>
                <a:sym typeface="+mn-ea"/>
              </a:rPr>
              <a:t>和</a:t>
            </a:r>
            <a:r>
              <a:rPr lang="en-US" sz="2000" dirty="0">
                <a:solidFill>
                  <a:srgbClr val="FF0000"/>
                </a:solidFill>
                <a:uFillTx/>
                <a:latin typeface="+mj-ea"/>
                <a:ea typeface="+mj-ea"/>
                <a:cs typeface="+mj-ea"/>
                <a:sym typeface="+mn-ea"/>
              </a:rPr>
              <a:t>软判决</a:t>
            </a:r>
            <a:r>
              <a:rPr lang="en-US" sz="2000" dirty="0">
                <a:uFillTx/>
                <a:latin typeface="+mj-ea"/>
                <a:ea typeface="+mj-ea"/>
                <a:cs typeface="+mj-ea"/>
                <a:sym typeface="+mn-ea"/>
              </a:rPr>
              <a:t>算法。</a:t>
            </a:r>
            <a:endParaRPr lang="zh-CN" altLang="en-US" sz="2000" b="1" dirty="0">
              <a:solidFill>
                <a:schemeClr val="accent2"/>
              </a:solidFill>
              <a:latin typeface="+mj-ea"/>
              <a:ea typeface="+mj-ea"/>
              <a:cs typeface="+mj-ea"/>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a:sym typeface="+mn-ea"/>
              </a:rPr>
              <a:t>LDPC</a:t>
            </a:r>
            <a:r>
              <a:rPr lang="zh-CN" altLang="en-US" sz="2400">
                <a:sym typeface="+mn-ea"/>
              </a:rPr>
              <a:t>码定义</a:t>
            </a:r>
          </a:p>
        </p:txBody>
      </p:sp>
      <p:sp>
        <p:nvSpPr>
          <p:cNvPr id="10" name="文本框 9"/>
          <p:cNvSpPr txBox="1"/>
          <p:nvPr/>
        </p:nvSpPr>
        <p:spPr>
          <a:xfrm>
            <a:off x="554355" y="927735"/>
            <a:ext cx="8205470" cy="4092575"/>
          </a:xfrm>
          <a:prstGeom prst="rect">
            <a:avLst/>
          </a:prstGeom>
          <a:noFill/>
        </p:spPr>
        <p:txBody>
          <a:bodyPr wrap="square" rtlCol="0" anchor="t">
            <a:spAutoFit/>
          </a:bodyPr>
          <a:lstStyle/>
          <a:p>
            <a:pPr marL="342900" indent="-342900" algn="l">
              <a:buFont typeface="Wingdings" panose="05000000000000000000" charset="0"/>
              <a:buChar char="u"/>
            </a:pPr>
            <a:r>
              <a:rPr sz="2000" dirty="0">
                <a:solidFill>
                  <a:schemeClr val="tx1"/>
                </a:solidFill>
                <a:uFillTx/>
                <a:latin typeface="+mn-lt"/>
                <a:ea typeface="+mj-ea"/>
                <a:cs typeface="+mn-lt"/>
                <a:sym typeface="+mn-ea"/>
              </a:rPr>
              <a:t>LDPC</a:t>
            </a:r>
            <a:r>
              <a:rPr sz="2000" dirty="0">
                <a:solidFill>
                  <a:schemeClr val="tx1"/>
                </a:solidFill>
                <a:uFillTx/>
                <a:latin typeface="+mj-ea"/>
                <a:ea typeface="+mj-ea"/>
                <a:cs typeface="+mj-ea"/>
                <a:sym typeface="+mn-ea"/>
              </a:rPr>
              <a:t>码</a:t>
            </a:r>
            <a:r>
              <a:rPr sz="2000" dirty="0">
                <a:uFillTx/>
                <a:latin typeface="+mj-ea"/>
                <a:ea typeface="+mj-ea"/>
                <a:cs typeface="+mj-ea"/>
                <a:sym typeface="+mn-ea"/>
              </a:rPr>
              <a:t>是用一个稀疏的非系统的校验矩阵</a:t>
            </a:r>
            <a:r>
              <a:rPr sz="2000" dirty="0">
                <a:uFillTx/>
                <a:latin typeface="+mj-lt"/>
                <a:ea typeface="+mj-ea"/>
                <a:cs typeface="+mj-lt"/>
                <a:sym typeface="+mn-ea"/>
              </a:rPr>
              <a:t>H</a:t>
            </a:r>
            <a:r>
              <a:rPr sz="2000" dirty="0">
                <a:uFillTx/>
                <a:latin typeface="+mj-ea"/>
                <a:ea typeface="+mj-ea"/>
                <a:cs typeface="+mj-ea"/>
                <a:sym typeface="+mn-ea"/>
              </a:rPr>
              <a:t>定义的线性码。</a:t>
            </a:r>
          </a:p>
          <a:p>
            <a:pPr marL="342900" indent="-342900" algn="l">
              <a:buFont typeface="Wingdings" panose="05000000000000000000" charset="0"/>
              <a:buChar char="u"/>
            </a:pPr>
            <a:r>
              <a:rPr sz="2000" dirty="0">
                <a:solidFill>
                  <a:srgbClr val="FF0000"/>
                </a:solidFill>
                <a:uFillTx/>
                <a:latin typeface="+mj-ea"/>
                <a:ea typeface="+mj-ea"/>
                <a:cs typeface="+mj-ea"/>
                <a:sym typeface="+mn-ea"/>
              </a:rPr>
              <a:t>行重</a:t>
            </a:r>
            <a:r>
              <a:rPr sz="2000" dirty="0">
                <a:uFillTx/>
                <a:latin typeface="+mj-ea"/>
                <a:ea typeface="+mj-ea"/>
                <a:cs typeface="+mj-ea"/>
                <a:sym typeface="+mn-ea"/>
              </a:rPr>
              <a:t>：H矩阵</a:t>
            </a:r>
            <a:r>
              <a:rPr sz="2000" dirty="0">
                <a:solidFill>
                  <a:srgbClr val="3333CC"/>
                </a:solidFill>
                <a:uFillTx/>
                <a:latin typeface="+mj-ea"/>
                <a:ea typeface="+mj-ea"/>
                <a:cs typeface="+mj-ea"/>
                <a:sym typeface="+mn-ea"/>
              </a:rPr>
              <a:t>每行中“1”的个数</a:t>
            </a:r>
            <a:r>
              <a:rPr sz="2000" dirty="0">
                <a:uFillTx/>
                <a:latin typeface="+mj-ea"/>
                <a:ea typeface="+mj-ea"/>
                <a:cs typeface="+mj-ea"/>
                <a:sym typeface="+mn-ea"/>
              </a:rPr>
              <a:t>，其值远远小于H矩阵的列数。</a:t>
            </a:r>
          </a:p>
          <a:p>
            <a:pPr marL="342900" indent="-342900" algn="l">
              <a:buFont typeface="Wingdings" panose="05000000000000000000" charset="0"/>
              <a:buChar char="u"/>
            </a:pPr>
            <a:r>
              <a:rPr sz="2000" dirty="0">
                <a:solidFill>
                  <a:srgbClr val="FF0000"/>
                </a:solidFill>
                <a:uFillTx/>
                <a:latin typeface="+mj-ea"/>
                <a:ea typeface="+mj-ea"/>
                <a:cs typeface="+mj-ea"/>
                <a:sym typeface="+mn-ea"/>
              </a:rPr>
              <a:t>列重</a:t>
            </a:r>
            <a:r>
              <a:rPr sz="2000" dirty="0">
                <a:uFillTx/>
                <a:latin typeface="+mj-ea"/>
                <a:ea typeface="+mj-ea"/>
                <a:cs typeface="+mj-ea"/>
                <a:sym typeface="+mn-ea"/>
              </a:rPr>
              <a:t>：H矩阵</a:t>
            </a:r>
            <a:r>
              <a:rPr sz="2000" dirty="0">
                <a:solidFill>
                  <a:srgbClr val="3333CC"/>
                </a:solidFill>
                <a:uFillTx/>
                <a:latin typeface="+mj-ea"/>
                <a:ea typeface="+mj-ea"/>
                <a:cs typeface="+mj-ea"/>
                <a:sym typeface="+mn-ea"/>
              </a:rPr>
              <a:t>每列中“1”的个数</a:t>
            </a:r>
            <a:r>
              <a:rPr sz="2000" dirty="0">
                <a:uFillTx/>
                <a:latin typeface="+mj-ea"/>
                <a:ea typeface="+mj-ea"/>
                <a:cs typeface="+mj-ea"/>
                <a:sym typeface="+mn-ea"/>
              </a:rPr>
              <a:t>。</a:t>
            </a:r>
          </a:p>
          <a:p>
            <a:pPr marL="342900" indent="-342900" algn="l">
              <a:buFont typeface="Wingdings" panose="05000000000000000000" charset="0"/>
              <a:buChar char="u"/>
            </a:pPr>
            <a:r>
              <a:rPr sz="2000" dirty="0">
                <a:uFillTx/>
                <a:latin typeface="+mn-lt"/>
                <a:ea typeface="+mj-ea"/>
                <a:cs typeface="+mn-lt"/>
                <a:sym typeface="+mn-ea"/>
              </a:rPr>
              <a:t>LDPC</a:t>
            </a:r>
            <a:r>
              <a:rPr sz="2000" dirty="0">
                <a:uFillTx/>
                <a:latin typeface="+mj-ea"/>
                <a:ea typeface="+mj-ea"/>
                <a:cs typeface="+mj-ea"/>
                <a:sym typeface="+mn-ea"/>
              </a:rPr>
              <a:t>码可以按照</a:t>
            </a:r>
            <a:r>
              <a:rPr sz="2000" dirty="0">
                <a:uFillTx/>
                <a:latin typeface="+mj-lt"/>
                <a:ea typeface="+mj-ea"/>
                <a:cs typeface="+mj-lt"/>
                <a:sym typeface="+mn-ea"/>
              </a:rPr>
              <a:t>H</a:t>
            </a:r>
            <a:r>
              <a:rPr sz="2000" dirty="0">
                <a:uFillTx/>
                <a:latin typeface="+mj-ea"/>
                <a:ea typeface="+mj-ea"/>
                <a:cs typeface="+mj-ea"/>
                <a:sym typeface="+mn-ea"/>
              </a:rPr>
              <a:t>矩阵分为</a:t>
            </a:r>
            <a:r>
              <a:rPr sz="2000" dirty="0">
                <a:solidFill>
                  <a:srgbClr val="FF0000"/>
                </a:solidFill>
                <a:uFillTx/>
                <a:latin typeface="+mj-ea"/>
                <a:ea typeface="+mj-ea"/>
                <a:cs typeface="+mj-ea"/>
                <a:sym typeface="+mn-ea"/>
              </a:rPr>
              <a:t>规则</a:t>
            </a:r>
            <a:r>
              <a:rPr sz="2000" dirty="0">
                <a:uFillTx/>
                <a:latin typeface="+mj-lt"/>
                <a:ea typeface="+mj-ea"/>
                <a:cs typeface="+mj-lt"/>
                <a:sym typeface="+mn-ea"/>
              </a:rPr>
              <a:t>（regular）</a:t>
            </a:r>
            <a:r>
              <a:rPr sz="2000" dirty="0">
                <a:uFillTx/>
                <a:latin typeface="+mj-ea"/>
                <a:ea typeface="+mj-ea"/>
                <a:cs typeface="+mj-ea"/>
                <a:sym typeface="+mn-ea"/>
              </a:rPr>
              <a:t>和</a:t>
            </a:r>
            <a:r>
              <a:rPr sz="2000" dirty="0">
                <a:solidFill>
                  <a:srgbClr val="FF0000"/>
                </a:solidFill>
                <a:uFillTx/>
                <a:latin typeface="+mj-ea"/>
                <a:ea typeface="+mj-ea"/>
                <a:cs typeface="+mj-ea"/>
                <a:sym typeface="+mn-ea"/>
              </a:rPr>
              <a:t>非规则</a:t>
            </a:r>
            <a:r>
              <a:rPr sz="2000" dirty="0">
                <a:uFillTx/>
                <a:latin typeface="+mj-lt"/>
                <a:ea typeface="+mj-ea"/>
                <a:cs typeface="+mj-lt"/>
                <a:sym typeface="+mn-ea"/>
              </a:rPr>
              <a:t>（irregular）</a:t>
            </a:r>
            <a:endParaRPr sz="2000" dirty="0">
              <a:uFillTx/>
              <a:latin typeface="+mj-ea"/>
              <a:ea typeface="+mj-ea"/>
              <a:cs typeface="+mj-ea"/>
              <a:sym typeface="+mn-ea"/>
            </a:endParaRPr>
          </a:p>
          <a:p>
            <a:pPr algn="l">
              <a:buFont typeface="Wingdings" panose="05000000000000000000" charset="0"/>
            </a:pPr>
            <a:r>
              <a:rPr sz="2000" dirty="0">
                <a:uFillTx/>
                <a:latin typeface="+mj-ea"/>
                <a:ea typeface="+mj-ea"/>
                <a:cs typeface="+mj-ea"/>
                <a:sym typeface="+mn-ea"/>
              </a:rPr>
              <a:t>两种。规则</a:t>
            </a:r>
            <a:r>
              <a:rPr sz="2000" dirty="0">
                <a:uFillTx/>
                <a:latin typeface="+mn-lt"/>
                <a:ea typeface="+mj-ea"/>
                <a:cs typeface="+mn-lt"/>
                <a:sym typeface="+mn-ea"/>
              </a:rPr>
              <a:t>LDPC</a:t>
            </a:r>
            <a:r>
              <a:rPr sz="2000" dirty="0">
                <a:uFillTx/>
                <a:latin typeface="+mj-ea"/>
                <a:ea typeface="+mj-ea"/>
                <a:cs typeface="+mj-ea"/>
                <a:sym typeface="+mn-ea"/>
              </a:rPr>
              <a:t>码中，</a:t>
            </a:r>
            <a:r>
              <a:rPr lang="zh-CN" sz="2000" dirty="0">
                <a:uFillTx/>
                <a:latin typeface="+mj-ea"/>
                <a:ea typeface="+mj-ea"/>
                <a:cs typeface="+mj-ea"/>
                <a:sym typeface="+mn-ea"/>
              </a:rPr>
              <a:t>行重和列重都是固定不变；而非规则的行重或列重是不固定的，非规则码的结构主要由其度分布决定</a:t>
            </a:r>
            <a:r>
              <a:rPr sz="2000" dirty="0">
                <a:uFillTx/>
                <a:latin typeface="+mj-ea"/>
                <a:ea typeface="+mj-ea"/>
                <a:cs typeface="+mj-ea"/>
                <a:sym typeface="+mn-ea"/>
              </a:rPr>
              <a:t>。</a:t>
            </a:r>
          </a:p>
          <a:p>
            <a:pPr algn="l">
              <a:buFont typeface="Wingdings" panose="05000000000000000000" charset="0"/>
            </a:pPr>
            <a:endParaRPr sz="2000" dirty="0">
              <a:uFillTx/>
              <a:latin typeface="+mj-ea"/>
              <a:ea typeface="+mj-ea"/>
              <a:cs typeface="+mj-ea"/>
              <a:sym typeface="+mn-ea"/>
            </a:endParaRPr>
          </a:p>
          <a:p>
            <a:pPr marL="342900" indent="-342900" algn="l">
              <a:buFont typeface="Wingdings" panose="05000000000000000000" charset="0"/>
              <a:buChar char="u"/>
            </a:pPr>
            <a:r>
              <a:rPr sz="2000" dirty="0">
                <a:uFillTx/>
                <a:latin typeface="+mj-ea"/>
                <a:ea typeface="+mj-ea"/>
                <a:cs typeface="+mj-ea"/>
                <a:sym typeface="+mn-ea"/>
              </a:rPr>
              <a:t>下面给出</a:t>
            </a:r>
            <a:r>
              <a:rPr sz="2000" dirty="0">
                <a:solidFill>
                  <a:schemeClr val="tx1"/>
                </a:solidFill>
                <a:uFillTx/>
                <a:latin typeface="+mj-ea"/>
                <a:ea typeface="+mj-ea"/>
                <a:cs typeface="+mj-ea"/>
                <a:sym typeface="+mn-ea"/>
              </a:rPr>
              <a:t>规则</a:t>
            </a:r>
            <a:r>
              <a:rPr sz="2000" dirty="0">
                <a:solidFill>
                  <a:schemeClr val="tx1"/>
                </a:solidFill>
                <a:uFillTx/>
                <a:latin typeface="+mn-lt"/>
                <a:ea typeface="+mj-ea"/>
                <a:cs typeface="+mn-lt"/>
                <a:sym typeface="+mn-ea"/>
              </a:rPr>
              <a:t>LDPC</a:t>
            </a:r>
            <a:r>
              <a:rPr sz="2000" dirty="0">
                <a:solidFill>
                  <a:schemeClr val="tx1"/>
                </a:solidFill>
                <a:uFillTx/>
                <a:latin typeface="+mj-ea"/>
                <a:ea typeface="+mj-ea"/>
                <a:cs typeface="+mj-ea"/>
                <a:sym typeface="+mn-ea"/>
              </a:rPr>
              <a:t>码</a:t>
            </a:r>
            <a:r>
              <a:rPr sz="2000" dirty="0">
                <a:uFillTx/>
                <a:latin typeface="+mj-ea"/>
                <a:ea typeface="+mj-ea"/>
                <a:cs typeface="+mj-ea"/>
                <a:sym typeface="+mn-ea"/>
              </a:rPr>
              <a:t>的定义：</a:t>
            </a:r>
          </a:p>
          <a:p>
            <a:pPr algn="l">
              <a:buFont typeface="Wingdings" panose="05000000000000000000" charset="0"/>
            </a:pPr>
            <a:r>
              <a:rPr sz="2000" dirty="0">
                <a:uFillTx/>
                <a:latin typeface="+mj-ea"/>
                <a:ea typeface="+mj-ea"/>
                <a:cs typeface="+mj-ea"/>
                <a:sym typeface="+mn-ea"/>
              </a:rPr>
              <a:t>      一个</a:t>
            </a:r>
            <a:r>
              <a:rPr sz="2000" dirty="0">
                <a:uFillTx/>
                <a:latin typeface="+mj-lt"/>
                <a:ea typeface="+mj-ea"/>
                <a:cs typeface="+mj-lt"/>
                <a:sym typeface="+mn-ea"/>
              </a:rPr>
              <a:t>（n, j, k）</a:t>
            </a:r>
            <a:r>
              <a:rPr sz="2000" dirty="0">
                <a:uFillTx/>
                <a:latin typeface="+mj-ea"/>
                <a:ea typeface="+mj-ea"/>
                <a:cs typeface="+mj-ea"/>
                <a:sym typeface="+mn-ea"/>
              </a:rPr>
              <a:t>的规则LDPC码由它的校验矩阵H定义，校验矩阵有 n列，m行，列重j，行重k，其中</a:t>
            </a:r>
            <a:r>
              <a:rPr sz="2000" dirty="0">
                <a:uFillTx/>
                <a:latin typeface="+mj-lt"/>
                <a:ea typeface="+mj-ea"/>
                <a:cs typeface="+mj-lt"/>
                <a:sym typeface="+mn-ea"/>
              </a:rPr>
              <a:t>m</a:t>
            </a:r>
            <a:r>
              <a:rPr lang="en-US" sz="2000" dirty="0">
                <a:uFillTx/>
                <a:latin typeface="+mj-lt"/>
                <a:ea typeface="+mj-ea"/>
                <a:cs typeface="+mj-lt"/>
                <a:sym typeface="+mn-ea"/>
              </a:rPr>
              <a:t>=</a:t>
            </a:r>
            <a:r>
              <a:rPr sz="2000" dirty="0">
                <a:uFillTx/>
                <a:latin typeface="+mj-lt"/>
                <a:ea typeface="+mj-ea"/>
                <a:cs typeface="+mj-lt"/>
                <a:sym typeface="+mn-ea"/>
              </a:rPr>
              <a:t>n</a:t>
            </a:r>
            <a:r>
              <a:rPr lang="en-US" sz="2000" dirty="0">
                <a:uFillTx/>
                <a:latin typeface="+mj-lt"/>
                <a:ea typeface="+mj-ea"/>
                <a:cs typeface="+mj-lt"/>
                <a:sym typeface="+mn-ea"/>
              </a:rPr>
              <a:t>*</a:t>
            </a:r>
            <a:r>
              <a:rPr sz="2000" dirty="0">
                <a:uFillTx/>
                <a:latin typeface="+mj-lt"/>
                <a:ea typeface="+mj-ea"/>
                <a:cs typeface="+mj-lt"/>
                <a:sym typeface="+mn-ea"/>
              </a:rPr>
              <a:t>j</a:t>
            </a:r>
            <a:r>
              <a:rPr lang="en-US" sz="2000" dirty="0">
                <a:uFillTx/>
                <a:latin typeface="+mj-lt"/>
                <a:ea typeface="+mj-ea"/>
                <a:cs typeface="+mj-lt"/>
                <a:sym typeface="+mn-ea"/>
              </a:rPr>
              <a:t>/</a:t>
            </a:r>
            <a:r>
              <a:rPr sz="2000" dirty="0">
                <a:uFillTx/>
                <a:latin typeface="+mj-lt"/>
                <a:ea typeface="+mj-ea"/>
                <a:cs typeface="+mj-lt"/>
                <a:sym typeface="+mn-ea"/>
              </a:rPr>
              <a:t>k，j&lt;k，j&lt;&lt;m，k&lt;&lt;n</a:t>
            </a:r>
            <a:r>
              <a:rPr sz="2000" dirty="0">
                <a:uFillTx/>
                <a:latin typeface="+mj-ea"/>
                <a:ea typeface="+mj-ea"/>
                <a:cs typeface="+mj-ea"/>
                <a:sym typeface="+mn-ea"/>
              </a:rPr>
              <a:t>。</a:t>
            </a:r>
          </a:p>
          <a:p>
            <a:pPr marL="342900" indent="-342900" algn="l">
              <a:buFont typeface="Wingdings" panose="05000000000000000000" charset="0"/>
              <a:buChar char="u"/>
            </a:pPr>
            <a:r>
              <a:rPr sz="2000" dirty="0">
                <a:uFillTx/>
                <a:latin typeface="+mn-lt"/>
                <a:ea typeface="+mj-ea"/>
                <a:cs typeface="+mn-lt"/>
                <a:sym typeface="+mn-ea"/>
              </a:rPr>
              <a:t>LDPC</a:t>
            </a:r>
            <a:r>
              <a:rPr sz="2000" dirty="0">
                <a:uFillTx/>
                <a:latin typeface="+mj-ea"/>
                <a:ea typeface="+mj-ea"/>
                <a:cs typeface="+mj-ea"/>
                <a:sym typeface="+mn-ea"/>
              </a:rPr>
              <a:t>码的</a:t>
            </a:r>
            <a:r>
              <a:rPr sz="2000" dirty="0">
                <a:uFillTx/>
                <a:latin typeface="+mn-lt"/>
                <a:ea typeface="+mj-ea"/>
                <a:cs typeface="+mn-lt"/>
                <a:sym typeface="+mn-ea"/>
              </a:rPr>
              <a:t>H</a:t>
            </a:r>
            <a:r>
              <a:rPr sz="2000" dirty="0">
                <a:uFillTx/>
                <a:latin typeface="+mj-ea"/>
                <a:ea typeface="+mj-ea"/>
                <a:cs typeface="+mj-ea"/>
                <a:sym typeface="+mn-ea"/>
              </a:rPr>
              <a:t>矩阵一般都是用非系统形式给出的。例如我们生成一</a:t>
            </a:r>
          </a:p>
          <a:p>
            <a:pPr algn="l">
              <a:buFont typeface="Wingdings" panose="05000000000000000000" charset="0"/>
            </a:pPr>
            <a:r>
              <a:rPr sz="2000" dirty="0">
                <a:uFillTx/>
                <a:latin typeface="+mj-ea"/>
                <a:ea typeface="+mj-ea"/>
                <a:cs typeface="+mj-ea"/>
                <a:sym typeface="+mn-ea"/>
              </a:rPr>
              <a:t>个(6,2,4)的校验矩阵：</a:t>
            </a:r>
          </a:p>
          <a:p>
            <a:pPr algn="l">
              <a:buFont typeface="Wingdings" panose="05000000000000000000" charset="0"/>
            </a:pPr>
            <a:r>
              <a:rPr sz="2000" dirty="0">
                <a:uFillTx/>
                <a:latin typeface="+mj-ea"/>
                <a:ea typeface="+mj-ea"/>
                <a:cs typeface="+mj-ea"/>
                <a:sym typeface="+mn-ea"/>
              </a:rPr>
              <a:t>                                                  </a:t>
            </a:r>
            <a:endParaRPr lang="en-US" sz="9600" dirty="0">
              <a:uFillTx/>
              <a:latin typeface="+mj-ea"/>
              <a:ea typeface="+mj-ea"/>
              <a:cs typeface="+mj-ea"/>
              <a:sym typeface="+mn-ea"/>
            </a:endParaRPr>
          </a:p>
        </p:txBody>
      </p:sp>
      <p:graphicFrame>
        <p:nvGraphicFramePr>
          <p:cNvPr id="8" name="对象 7"/>
          <p:cNvGraphicFramePr/>
          <p:nvPr/>
        </p:nvGraphicFramePr>
        <p:xfrm>
          <a:off x="2425700" y="4668520"/>
          <a:ext cx="4292600" cy="1566545"/>
        </p:xfrm>
        <a:graphic>
          <a:graphicData uri="http://schemas.openxmlformats.org/presentationml/2006/ole">
            <mc:AlternateContent xmlns:mc="http://schemas.openxmlformats.org/markup-compatibility/2006">
              <mc:Choice xmlns:v="urn:schemas-microsoft-com:vml" Requires="v">
                <p:oleObj r:id="rId2" imgW="3733165" imgH="1483995" progId="Equation.KSEE3">
                  <p:embed/>
                </p:oleObj>
              </mc:Choice>
              <mc:Fallback>
                <p:oleObj r:id="rId2" imgW="3733165" imgH="1483995" progId="Equation.KSEE3">
                  <p:embed/>
                  <p:pic>
                    <p:nvPicPr>
                      <p:cNvPr id="0" name="图片 11"/>
                      <p:cNvPicPr/>
                      <p:nvPr/>
                    </p:nvPicPr>
                    <p:blipFill>
                      <a:blip r:embed="rId3"/>
                      <a:stretch>
                        <a:fillRect/>
                      </a:stretch>
                    </p:blipFill>
                    <p:spPr>
                      <a:xfrm>
                        <a:off x="2425700" y="4668520"/>
                        <a:ext cx="4292600" cy="156654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0215" y="896620"/>
            <a:ext cx="8134985" cy="298704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定义</a:t>
            </a:r>
          </a:p>
        </p:txBody>
      </p:sp>
      <p:sp>
        <p:nvSpPr>
          <p:cNvPr id="10" name="文本框 9"/>
          <p:cNvSpPr txBox="1"/>
          <p:nvPr/>
        </p:nvSpPr>
        <p:spPr>
          <a:xfrm>
            <a:off x="450215" y="4342130"/>
            <a:ext cx="8282305" cy="1630045"/>
          </a:xfrm>
          <a:prstGeom prst="rect">
            <a:avLst/>
          </a:prstGeom>
          <a:noFill/>
        </p:spPr>
        <p:txBody>
          <a:bodyPr wrap="square" rtlCol="0" anchor="t">
            <a:spAutoFit/>
          </a:bodyPr>
          <a:lstStyle/>
          <a:p>
            <a:pPr marL="342900" indent="-342900" algn="l">
              <a:buFont typeface="Arial" panose="020B0604020202020204" pitchFamily="34" charset="0"/>
              <a:buChar char="•"/>
            </a:pPr>
            <a:r>
              <a:rPr lang="zh-CN" sz="2000" dirty="0">
                <a:uFillTx/>
                <a:latin typeface="Times New Roman" panose="02020603050405020304" pitchFamily="18" charset="0"/>
                <a:ea typeface="黑体" panose="02010609060101010101" pitchFamily="49" charset="-122"/>
                <a:sym typeface="+mn-ea"/>
              </a:rPr>
              <a:t>由于矩阵H中“1”的个数</a:t>
            </a:r>
            <a:r>
              <a:rPr lang="zh-CN" sz="2000" dirty="0">
                <a:solidFill>
                  <a:srgbClr val="FF0000"/>
                </a:solidFill>
                <a:uFillTx/>
                <a:latin typeface="Times New Roman" panose="02020603050405020304" pitchFamily="18" charset="0"/>
                <a:ea typeface="黑体" panose="02010609060101010101" pitchFamily="49" charset="-122"/>
                <a:sym typeface="+mn-ea"/>
              </a:rPr>
              <a:t>远远小于</a:t>
            </a:r>
            <a:r>
              <a:rPr lang="zh-CN" sz="2000" dirty="0">
                <a:uFillTx/>
                <a:latin typeface="Times New Roman" panose="02020603050405020304" pitchFamily="18" charset="0"/>
                <a:ea typeface="黑体" panose="02010609060101010101" pitchFamily="49" charset="-122"/>
                <a:sym typeface="+mn-ea"/>
              </a:rPr>
              <a:t>矩阵H中“0”的个数，顾名思义，矩阵H确定的码就叫做</a:t>
            </a:r>
            <a:r>
              <a:rPr lang="zh-CN" sz="2000" dirty="0">
                <a:solidFill>
                  <a:srgbClr val="FF0000"/>
                </a:solidFill>
                <a:uFillTx/>
                <a:latin typeface="Times New Roman" panose="02020603050405020304" pitchFamily="18" charset="0"/>
                <a:ea typeface="黑体" panose="02010609060101010101" pitchFamily="49" charset="-122"/>
                <a:sym typeface="+mn-ea"/>
              </a:rPr>
              <a:t>低密度奇偶校验码</a:t>
            </a:r>
            <a:r>
              <a:rPr lang="zh-CN" sz="2000" dirty="0">
                <a:uFillTx/>
                <a:latin typeface="Times New Roman" panose="02020603050405020304" pitchFamily="18" charset="0"/>
                <a:ea typeface="黑体" panose="02010609060101010101" pitchFamily="49" charset="-122"/>
                <a:sym typeface="+mn-ea"/>
              </a:rPr>
              <a:t>，即 LDPC码。</a:t>
            </a:r>
          </a:p>
          <a:p>
            <a:pPr marL="342900" indent="-342900" algn="l">
              <a:buFont typeface="Arial" panose="020B0604020202020204" pitchFamily="34" charset="0"/>
              <a:buChar char="•"/>
            </a:pPr>
            <a:r>
              <a:rPr lang="zh-CN" sz="2000" dirty="0">
                <a:uFillTx/>
                <a:latin typeface="Times New Roman" panose="02020603050405020304" pitchFamily="18" charset="0"/>
                <a:ea typeface="黑体" panose="02010609060101010101" pitchFamily="49" charset="-122"/>
                <a:sym typeface="+mn-ea"/>
              </a:rPr>
              <a:t>如图所示的规则 H 矩阵行重为 4，列重为 2。 </a:t>
            </a:r>
          </a:p>
          <a:p>
            <a:pPr marL="342900" indent="-342900" algn="l">
              <a:buFont typeface="Arial" panose="020B0604020202020204" pitchFamily="34" charset="0"/>
              <a:buChar char="•"/>
            </a:pPr>
            <a:r>
              <a:rPr lang="zh-CN" sz="2000" dirty="0">
                <a:uFillTx/>
                <a:latin typeface="Times New Roman" panose="02020603050405020304" pitchFamily="18" charset="0"/>
                <a:ea typeface="黑体" panose="02010609060101010101" pitchFamily="49" charset="-122"/>
                <a:sym typeface="+mn-ea"/>
              </a:rPr>
              <a:t>同一般的线性分组码，H 矩阵的码率可以如下计算：</a:t>
            </a:r>
          </a:p>
          <a:p>
            <a:pPr algn="l">
              <a:buFont typeface="Arial" panose="020B0604020202020204" pitchFamily="34" charset="0"/>
            </a:pPr>
            <a:r>
              <a:rPr lang="zh-CN" sz="2000" dirty="0">
                <a:uFillTx/>
                <a:latin typeface="Times New Roman" panose="02020603050405020304" pitchFamily="18" charset="0"/>
                <a:ea typeface="黑体" panose="02010609060101010101" pitchFamily="49" charset="-122"/>
                <a:sym typeface="+mn-ea"/>
              </a:rPr>
              <a:t>           </a:t>
            </a:r>
            <a:r>
              <a:rPr lang="zh-CN" sz="2000" dirty="0">
                <a:uFillTx/>
                <a:latin typeface="+mn-lt"/>
                <a:ea typeface="黑体" panose="02010609060101010101" pitchFamily="49" charset="-122"/>
                <a:cs typeface="+mn-lt"/>
                <a:sym typeface="+mn-ea"/>
              </a:rPr>
              <a:t>R=(n-m)/n=(k-j)/k</a:t>
            </a:r>
            <a:r>
              <a:rPr lang="zh-CN" sz="2000" dirty="0">
                <a:uFillTx/>
                <a:latin typeface="Times New Roman" panose="02020603050405020304" pitchFamily="18" charset="0"/>
                <a:ea typeface="黑体" panose="02010609060101010101" pitchFamily="49" charset="-122"/>
                <a:sym typeface="+mn-ea"/>
              </a:rPr>
              <a:t>；则上面的矩阵可以用来实现码率 1/2 的编码。</a:t>
            </a:r>
          </a:p>
        </p:txBody>
      </p:sp>
      <p:graphicFrame>
        <p:nvGraphicFramePr>
          <p:cNvPr id="8" name="对象 7"/>
          <p:cNvGraphicFramePr/>
          <p:nvPr/>
        </p:nvGraphicFramePr>
        <p:xfrm>
          <a:off x="1685290" y="1169670"/>
          <a:ext cx="4728210" cy="2480310"/>
        </p:xfrm>
        <a:graphic>
          <a:graphicData uri="http://schemas.openxmlformats.org/presentationml/2006/ole">
            <mc:AlternateContent xmlns:mc="http://schemas.openxmlformats.org/markup-compatibility/2006">
              <mc:Choice xmlns:v="urn:schemas-microsoft-com:vml" Requires="v">
                <p:oleObj r:id="rId2" imgW="3733165" imgH="1483995" progId="Equation.KSEE3">
                  <p:embed/>
                </p:oleObj>
              </mc:Choice>
              <mc:Fallback>
                <p:oleObj r:id="rId2" imgW="3733165" imgH="1483995" progId="Equation.KSEE3">
                  <p:embed/>
                  <p:pic>
                    <p:nvPicPr>
                      <p:cNvPr id="0" name="图片 11"/>
                      <p:cNvPicPr/>
                      <p:nvPr/>
                    </p:nvPicPr>
                    <p:blipFill>
                      <a:blip r:embed="rId3"/>
                      <a:stretch>
                        <a:fillRect/>
                      </a:stretch>
                    </p:blipFill>
                    <p:spPr>
                      <a:xfrm>
                        <a:off x="1685290" y="1169670"/>
                        <a:ext cx="4728210" cy="248031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a:sym typeface="+mn-ea"/>
              </a:rPr>
              <a:t>Tanner</a:t>
            </a:r>
            <a:r>
              <a:rPr lang="zh-CN" altLang="en-US" sz="2400">
                <a:sym typeface="+mn-ea"/>
              </a:rPr>
              <a:t>图</a:t>
            </a:r>
          </a:p>
        </p:txBody>
      </p:sp>
      <p:sp>
        <p:nvSpPr>
          <p:cNvPr id="10" name="文本框 9"/>
          <p:cNvSpPr txBox="1"/>
          <p:nvPr/>
        </p:nvSpPr>
        <p:spPr>
          <a:xfrm>
            <a:off x="1078230" y="1675765"/>
            <a:ext cx="6752590" cy="3599815"/>
          </a:xfrm>
          <a:prstGeom prst="rect">
            <a:avLst/>
          </a:prstGeom>
          <a:noFill/>
        </p:spPr>
        <p:txBody>
          <a:bodyPr wrap="square" rtlCol="0" anchor="t">
            <a:spAutoFit/>
          </a:bodyPr>
          <a:lstStyle/>
          <a:p>
            <a:pPr marL="342900" indent="-342900" algn="l">
              <a:buFont typeface="Wingdings" panose="05000000000000000000" charset="0"/>
              <a:buChar char="l"/>
            </a:pPr>
            <a:r>
              <a:rPr lang="en-US" sz="2000" dirty="0">
                <a:solidFill>
                  <a:schemeClr val="tx1"/>
                </a:solidFill>
                <a:uFillTx/>
                <a:latin typeface="+mj-ea"/>
                <a:ea typeface="+mj-ea"/>
                <a:cs typeface="+mj-ea"/>
                <a:sym typeface="+mn-ea"/>
              </a:rPr>
              <a:t>    LDPC码除可用校验矩阵唯一确定外,还有另一种表示方法</a:t>
            </a:r>
            <a:r>
              <a:rPr lang="zh-CN" altLang="en-US" sz="2000" dirty="0">
                <a:solidFill>
                  <a:schemeClr val="tx1"/>
                </a:solidFill>
                <a:uFillTx/>
                <a:latin typeface="+mj-ea"/>
                <a:ea typeface="+mj-ea"/>
                <a:cs typeface="+mj-ea"/>
                <a:sym typeface="+mn-ea"/>
              </a:rPr>
              <a:t>，</a:t>
            </a:r>
            <a:r>
              <a:rPr lang="en-US" sz="2000" dirty="0">
                <a:solidFill>
                  <a:srgbClr val="FF0000"/>
                </a:solidFill>
                <a:uFillTx/>
                <a:latin typeface="+mj-ea"/>
                <a:ea typeface="+mj-ea"/>
                <a:cs typeface="+mj-ea"/>
                <a:sym typeface="+mn-ea"/>
              </a:rPr>
              <a:t>Tanner图也叫二分图</a:t>
            </a:r>
            <a:r>
              <a:rPr lang="zh-CN" altLang="en-US" sz="2000" dirty="0">
                <a:solidFill>
                  <a:schemeClr val="tx1"/>
                </a:solidFill>
                <a:uFillTx/>
                <a:latin typeface="+mj-ea"/>
                <a:ea typeface="+mj-ea"/>
                <a:cs typeface="+mj-ea"/>
                <a:sym typeface="+mn-ea"/>
              </a:rPr>
              <a:t>。</a:t>
            </a:r>
            <a:r>
              <a:rPr sz="2000" dirty="0">
                <a:solidFill>
                  <a:schemeClr val="tx1"/>
                </a:solidFill>
                <a:uFillTx/>
                <a:latin typeface="+mj-ea"/>
                <a:ea typeface="+mj-ea"/>
                <a:cs typeface="+mj-ea"/>
                <a:sym typeface="+mn-ea"/>
              </a:rPr>
              <a:t>LDPC 码的校验矩阵的行对应着校验方程</a:t>
            </a:r>
            <a:r>
              <a:rPr lang="en-US" sz="2000" dirty="0">
                <a:solidFill>
                  <a:schemeClr val="tx1"/>
                </a:solidFill>
                <a:uFillTx/>
                <a:latin typeface="+mj-ea"/>
                <a:ea typeface="+mj-ea"/>
                <a:cs typeface="+mj-ea"/>
                <a:sym typeface="+mn-ea"/>
              </a:rPr>
              <a:t>(</a:t>
            </a:r>
            <a:r>
              <a:rPr sz="2000" dirty="0">
                <a:solidFill>
                  <a:srgbClr val="3333CC"/>
                </a:solidFill>
                <a:uFillTx/>
                <a:latin typeface="+mj-ea"/>
                <a:ea typeface="+mj-ea"/>
                <a:cs typeface="+mj-ea"/>
                <a:sym typeface="+mn-ea"/>
              </a:rPr>
              <a:t>校验节点</a:t>
            </a:r>
            <a:r>
              <a:rPr lang="en-US" sz="2000" dirty="0">
                <a:solidFill>
                  <a:schemeClr val="tx1"/>
                </a:solidFill>
                <a:uFillTx/>
                <a:latin typeface="+mj-ea"/>
                <a:ea typeface="+mj-ea"/>
                <a:cs typeface="+mj-ea"/>
                <a:sym typeface="+mn-ea"/>
              </a:rPr>
              <a:t>),</a:t>
            </a:r>
            <a:r>
              <a:rPr sz="2000" dirty="0">
                <a:solidFill>
                  <a:schemeClr val="tx1"/>
                </a:solidFill>
                <a:uFillTx/>
                <a:latin typeface="+mj-ea"/>
                <a:ea typeface="+mj-ea"/>
                <a:cs typeface="+mj-ea"/>
                <a:sym typeface="+mn-ea"/>
              </a:rPr>
              <a:t>列对应着传输的比特</a:t>
            </a:r>
            <a:r>
              <a:rPr lang="en-US" sz="2000" dirty="0">
                <a:solidFill>
                  <a:schemeClr val="tx1"/>
                </a:solidFill>
                <a:uFillTx/>
                <a:latin typeface="+mj-ea"/>
                <a:ea typeface="+mj-ea"/>
                <a:cs typeface="+mj-ea"/>
                <a:sym typeface="+mn-ea"/>
              </a:rPr>
              <a:t>(</a:t>
            </a:r>
            <a:r>
              <a:rPr sz="2000" dirty="0">
                <a:solidFill>
                  <a:srgbClr val="3333CC"/>
                </a:solidFill>
                <a:uFillTx/>
                <a:latin typeface="+mj-ea"/>
                <a:ea typeface="+mj-ea"/>
                <a:cs typeface="+mj-ea"/>
                <a:sym typeface="+mn-ea"/>
              </a:rPr>
              <a:t>比特节点</a:t>
            </a:r>
            <a:r>
              <a:rPr lang="en-US" sz="2000" dirty="0">
                <a:solidFill>
                  <a:schemeClr val="tx1"/>
                </a:solidFill>
                <a:uFillTx/>
                <a:latin typeface="+mj-ea"/>
                <a:ea typeface="+mj-ea"/>
                <a:cs typeface="+mj-ea"/>
                <a:sym typeface="+mn-ea"/>
              </a:rPr>
              <a:t>)</a:t>
            </a:r>
            <a:r>
              <a:rPr lang="zh-CN" altLang="en-US" sz="2000" dirty="0">
                <a:solidFill>
                  <a:schemeClr val="tx1"/>
                </a:solidFill>
                <a:uFillTx/>
                <a:latin typeface="+mj-ea"/>
                <a:ea typeface="+mj-ea"/>
                <a:cs typeface="+mj-ea"/>
                <a:sym typeface="+mn-ea"/>
              </a:rPr>
              <a:t>，</a:t>
            </a:r>
            <a:r>
              <a:rPr sz="2000" dirty="0">
                <a:solidFill>
                  <a:schemeClr val="tx1"/>
                </a:solidFill>
                <a:uFillTx/>
                <a:latin typeface="+mj-ea"/>
                <a:ea typeface="+mj-ea"/>
                <a:cs typeface="+mj-ea"/>
                <a:sym typeface="+mn-ea"/>
              </a:rPr>
              <a:t>它们之间的关系可以用Tanner图来表示</a:t>
            </a:r>
            <a:r>
              <a:rPr lang="zh-CN" sz="2000" dirty="0">
                <a:solidFill>
                  <a:schemeClr val="tx1"/>
                </a:solidFill>
                <a:uFillTx/>
                <a:latin typeface="+mj-ea"/>
                <a:ea typeface="+mj-ea"/>
                <a:cs typeface="+mj-ea"/>
                <a:sym typeface="+mn-ea"/>
              </a:rPr>
              <a:t>。</a:t>
            </a:r>
          </a:p>
          <a:p>
            <a:pPr algn="l">
              <a:buFont typeface="Arial" panose="020B0604020202020204" pitchFamily="34" charset="0"/>
            </a:pPr>
            <a:r>
              <a:rPr lang="zh-CN" sz="2000" dirty="0">
                <a:solidFill>
                  <a:schemeClr val="tx1"/>
                </a:solidFill>
                <a:uFillTx/>
                <a:latin typeface="+mj-ea"/>
                <a:ea typeface="+mj-ea"/>
                <a:cs typeface="+mj-ea"/>
                <a:sym typeface="+mn-ea"/>
              </a:rPr>
              <a:t>        </a:t>
            </a:r>
          </a:p>
          <a:p>
            <a:pPr marL="342900" indent="-342900" algn="l">
              <a:buFont typeface="Wingdings" panose="05000000000000000000" charset="0"/>
              <a:buChar char="l"/>
            </a:pPr>
            <a:r>
              <a:rPr lang="zh-CN" sz="2000" dirty="0">
                <a:solidFill>
                  <a:schemeClr val="tx1"/>
                </a:solidFill>
                <a:uFillTx/>
                <a:latin typeface="+mj-ea"/>
                <a:ea typeface="+mj-ea"/>
                <a:cs typeface="+mj-ea"/>
                <a:sym typeface="+mn-ea"/>
              </a:rPr>
              <a:t>    </a:t>
            </a:r>
            <a:r>
              <a:rPr sz="2000" dirty="0">
                <a:solidFill>
                  <a:schemeClr val="tx1"/>
                </a:solidFill>
                <a:uFillTx/>
                <a:latin typeface="+mj-ea"/>
                <a:ea typeface="+mj-ea"/>
                <a:cs typeface="+mj-ea"/>
                <a:sym typeface="+mn-ea"/>
              </a:rPr>
              <a:t>图的左边有n个节点，每个节点表示码字的</a:t>
            </a:r>
            <a:r>
              <a:rPr sz="2000" dirty="0">
                <a:solidFill>
                  <a:srgbClr val="3333CC"/>
                </a:solidFill>
                <a:uFillTx/>
                <a:latin typeface="+mj-ea"/>
                <a:ea typeface="+mj-ea"/>
                <a:cs typeface="+mj-ea"/>
                <a:sym typeface="+mn-ea"/>
              </a:rPr>
              <a:t>信息位</a:t>
            </a:r>
            <a:r>
              <a:rPr sz="2000" dirty="0">
                <a:solidFill>
                  <a:schemeClr val="tx1"/>
                </a:solidFill>
                <a:uFillTx/>
                <a:latin typeface="+mj-ea"/>
                <a:ea typeface="+mj-ea"/>
                <a:cs typeface="+mj-ea"/>
                <a:sym typeface="+mn-ea"/>
              </a:rPr>
              <a:t>，称为信息节点</a:t>
            </a:r>
            <a:r>
              <a:rPr sz="2000" dirty="0">
                <a:solidFill>
                  <a:schemeClr val="tx1"/>
                </a:solidFill>
                <a:uFillTx/>
                <a:latin typeface="+mj-lt"/>
                <a:ea typeface="+mj-ea"/>
                <a:cs typeface="+mj-lt"/>
                <a:sym typeface="+mn-ea"/>
              </a:rPr>
              <a:t>{</a:t>
            </a:r>
            <a:r>
              <a:rPr sz="2400" dirty="0">
                <a:solidFill>
                  <a:schemeClr val="tx1"/>
                </a:solidFill>
                <a:uFillTx/>
                <a:latin typeface="+mj-lt"/>
                <a:ea typeface="+mj-ea"/>
                <a:cs typeface="+mj-lt"/>
                <a:sym typeface="+mn-ea"/>
              </a:rPr>
              <a:t>x</a:t>
            </a:r>
            <a:r>
              <a:rPr sz="2000" baseline="-25000" dirty="0">
                <a:solidFill>
                  <a:schemeClr val="tx1"/>
                </a:solidFill>
                <a:uFillTx/>
                <a:latin typeface="+mj-lt"/>
                <a:ea typeface="+mj-ea"/>
                <a:cs typeface="+mj-lt"/>
                <a:sym typeface="+mn-ea"/>
              </a:rPr>
              <a:t>j</a:t>
            </a:r>
            <a:r>
              <a:rPr sz="2000" dirty="0">
                <a:solidFill>
                  <a:schemeClr val="tx1"/>
                </a:solidFill>
                <a:uFillTx/>
                <a:latin typeface="+mj-lt"/>
                <a:ea typeface="+mj-ea"/>
                <a:cs typeface="+mj-lt"/>
                <a:sym typeface="+mn-ea"/>
              </a:rPr>
              <a:t>, j=1, 2, …, n}</a:t>
            </a:r>
            <a:r>
              <a:rPr sz="2000" dirty="0">
                <a:solidFill>
                  <a:schemeClr val="tx1"/>
                </a:solidFill>
                <a:uFillTx/>
                <a:latin typeface="+mj-ea"/>
                <a:ea typeface="+mj-ea"/>
                <a:cs typeface="+mj-ea"/>
                <a:sym typeface="+mn-ea"/>
              </a:rPr>
              <a:t>，是码字的</a:t>
            </a:r>
            <a:r>
              <a:rPr sz="2000" dirty="0">
                <a:solidFill>
                  <a:srgbClr val="3333CC"/>
                </a:solidFill>
                <a:uFillTx/>
                <a:latin typeface="+mj-ea"/>
                <a:ea typeface="+mj-ea"/>
                <a:cs typeface="+mj-ea"/>
                <a:sym typeface="+mn-ea"/>
              </a:rPr>
              <a:t>比特位</a:t>
            </a:r>
            <a:r>
              <a:rPr sz="2000" dirty="0">
                <a:solidFill>
                  <a:schemeClr val="tx1"/>
                </a:solidFill>
                <a:uFillTx/>
                <a:latin typeface="+mj-ea"/>
                <a:ea typeface="+mj-ea"/>
                <a:cs typeface="+mj-ea"/>
                <a:sym typeface="+mn-ea"/>
              </a:rPr>
              <a:t>，对应于校验矩阵的各列，信息节点也</a:t>
            </a:r>
            <a:r>
              <a:rPr lang="zh-CN" sz="2000" dirty="0">
                <a:solidFill>
                  <a:schemeClr val="tx1"/>
                </a:solidFill>
                <a:uFillTx/>
                <a:latin typeface="+mj-ea"/>
                <a:ea typeface="+mj-ea"/>
                <a:cs typeface="+mj-ea"/>
                <a:sym typeface="+mn-ea"/>
              </a:rPr>
              <a:t>称</a:t>
            </a:r>
            <a:r>
              <a:rPr sz="2000" dirty="0">
                <a:solidFill>
                  <a:schemeClr val="tx1"/>
                </a:solidFill>
                <a:uFillTx/>
                <a:latin typeface="+mj-ea"/>
                <a:ea typeface="+mj-ea"/>
                <a:cs typeface="+mj-ea"/>
                <a:sym typeface="+mn-ea"/>
              </a:rPr>
              <a:t>为</a:t>
            </a:r>
            <a:r>
              <a:rPr sz="2000" dirty="0">
                <a:solidFill>
                  <a:srgbClr val="3333CC"/>
                </a:solidFill>
                <a:uFillTx/>
                <a:latin typeface="+mj-ea"/>
                <a:ea typeface="+mj-ea"/>
                <a:cs typeface="+mj-ea"/>
                <a:sym typeface="+mn-ea"/>
              </a:rPr>
              <a:t>变量节点</a:t>
            </a:r>
            <a:r>
              <a:rPr lang="zh-CN" sz="2000" dirty="0">
                <a:solidFill>
                  <a:schemeClr val="tx1"/>
                </a:solidFill>
                <a:uFillTx/>
                <a:latin typeface="+mj-ea"/>
                <a:ea typeface="+mj-ea"/>
                <a:cs typeface="+mj-ea"/>
                <a:sym typeface="+mn-ea"/>
              </a:rPr>
              <a:t>。</a:t>
            </a:r>
            <a:endParaRPr sz="2000" dirty="0">
              <a:solidFill>
                <a:schemeClr val="tx1"/>
              </a:solidFill>
              <a:uFillTx/>
              <a:latin typeface="+mj-ea"/>
              <a:ea typeface="+mj-ea"/>
              <a:cs typeface="+mj-ea"/>
              <a:sym typeface="+mn-ea"/>
            </a:endParaRPr>
          </a:p>
          <a:p>
            <a:pPr marL="342900" indent="-342900" algn="l">
              <a:buFont typeface="Wingdings" panose="05000000000000000000" charset="0"/>
              <a:buChar char="l"/>
            </a:pPr>
            <a:r>
              <a:rPr sz="2000" dirty="0">
                <a:solidFill>
                  <a:schemeClr val="tx1"/>
                </a:solidFill>
                <a:uFillTx/>
                <a:latin typeface="+mj-ea"/>
                <a:ea typeface="+mj-ea"/>
                <a:cs typeface="+mj-ea"/>
                <a:sym typeface="+mn-ea"/>
              </a:rPr>
              <a:t>    右边有m个节点，每个节点表示码字的一个校验集，称为校验节点</a:t>
            </a:r>
            <a:r>
              <a:rPr sz="2000" dirty="0">
                <a:solidFill>
                  <a:schemeClr val="tx1"/>
                </a:solidFill>
                <a:uFillTx/>
                <a:latin typeface="+mj-lt"/>
                <a:ea typeface="+mj-ea"/>
                <a:cs typeface="+mj-lt"/>
                <a:sym typeface="+mn-ea"/>
              </a:rPr>
              <a:t>{</a:t>
            </a:r>
            <a:r>
              <a:rPr sz="2400" dirty="0">
                <a:solidFill>
                  <a:schemeClr val="tx1"/>
                </a:solidFill>
                <a:uFillTx/>
                <a:latin typeface="+mj-lt"/>
                <a:ea typeface="+mj-ea"/>
                <a:cs typeface="+mj-lt"/>
                <a:sym typeface="+mn-ea"/>
              </a:rPr>
              <a:t>r</a:t>
            </a:r>
            <a:r>
              <a:rPr sz="2000" baseline="-25000" dirty="0">
                <a:solidFill>
                  <a:schemeClr val="tx1"/>
                </a:solidFill>
                <a:uFillTx/>
                <a:latin typeface="+mj-lt"/>
                <a:ea typeface="+mj-ea"/>
                <a:cs typeface="+mj-lt"/>
                <a:sym typeface="+mn-ea"/>
              </a:rPr>
              <a:t>i</a:t>
            </a:r>
            <a:r>
              <a:rPr sz="2000" dirty="0">
                <a:solidFill>
                  <a:schemeClr val="tx1"/>
                </a:solidFill>
                <a:uFillTx/>
                <a:latin typeface="+mj-lt"/>
                <a:ea typeface="+mj-ea"/>
                <a:cs typeface="+mj-lt"/>
                <a:sym typeface="+mn-ea"/>
              </a:rPr>
              <a:t>, i=1, 2, …, m}</a:t>
            </a:r>
            <a:r>
              <a:rPr sz="2000" dirty="0">
                <a:solidFill>
                  <a:schemeClr val="tx1"/>
                </a:solidFill>
                <a:uFillTx/>
                <a:latin typeface="+mj-ea"/>
                <a:ea typeface="+mj-ea"/>
                <a:cs typeface="+mj-ea"/>
                <a:sym typeface="+mn-ea"/>
              </a:rPr>
              <a:t>，代表校验方程，对应于校验节点的各行</a:t>
            </a:r>
            <a:r>
              <a:rPr lang="zh-CN" sz="2000" dirty="0">
                <a:solidFill>
                  <a:schemeClr val="tx1"/>
                </a:solidFill>
                <a:uFillTx/>
                <a:latin typeface="+mj-ea"/>
                <a:ea typeface="+mj-ea"/>
                <a:cs typeface="+mj-ea"/>
                <a:sym typeface="+mn-ea"/>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a:sym typeface="+mn-ea"/>
              </a:rPr>
              <a:t>Tanner</a:t>
            </a:r>
            <a:r>
              <a:rPr lang="zh-CN" altLang="en-US" sz="2400">
                <a:sym typeface="+mn-ea"/>
              </a:rPr>
              <a:t>图</a:t>
            </a:r>
          </a:p>
        </p:txBody>
      </p:sp>
      <p:sp>
        <p:nvSpPr>
          <p:cNvPr id="10" name="文本框 9"/>
          <p:cNvSpPr txBox="1"/>
          <p:nvPr/>
        </p:nvSpPr>
        <p:spPr>
          <a:xfrm>
            <a:off x="1139825" y="927735"/>
            <a:ext cx="6665595" cy="1938020"/>
          </a:xfrm>
          <a:prstGeom prst="rect">
            <a:avLst/>
          </a:prstGeom>
          <a:noFill/>
        </p:spPr>
        <p:txBody>
          <a:bodyPr wrap="square" rtlCol="0" anchor="t">
            <a:spAutoFit/>
          </a:bodyPr>
          <a:lstStyle/>
          <a:p>
            <a:pPr algn="l">
              <a:buFont typeface="Arial" panose="020B0604020202020204" pitchFamily="34" charset="0"/>
            </a:pPr>
            <a:r>
              <a:rPr lang="en-US" sz="2000" dirty="0">
                <a:solidFill>
                  <a:schemeClr val="tx1"/>
                </a:solidFill>
                <a:uFillTx/>
                <a:latin typeface="+mj-ea"/>
                <a:ea typeface="+mj-ea"/>
                <a:cs typeface="+mj-ea"/>
                <a:sym typeface="+mn-ea"/>
              </a:rPr>
              <a:t>    </a:t>
            </a:r>
            <a:r>
              <a:rPr sz="2000" dirty="0">
                <a:solidFill>
                  <a:schemeClr val="tx1"/>
                </a:solidFill>
                <a:uFillTx/>
                <a:latin typeface="+mj-ea"/>
                <a:ea typeface="+mj-ea"/>
                <a:cs typeface="+mj-ea"/>
                <a:sym typeface="+mn-ea"/>
              </a:rPr>
              <a:t>与校验矩阵中“1”元素相对应的左右两节点之间存在连接边</a:t>
            </a:r>
            <a:r>
              <a:rPr lang="zh-CN" sz="2000" dirty="0">
                <a:solidFill>
                  <a:schemeClr val="tx1"/>
                </a:solidFill>
                <a:uFillTx/>
                <a:latin typeface="+mj-ea"/>
                <a:ea typeface="+mj-ea"/>
                <a:cs typeface="+mj-ea"/>
                <a:sym typeface="+mn-ea"/>
              </a:rPr>
              <a:t>，</a:t>
            </a:r>
            <a:r>
              <a:rPr sz="2000" dirty="0">
                <a:solidFill>
                  <a:schemeClr val="tx1"/>
                </a:solidFill>
                <a:uFillTx/>
                <a:latin typeface="+mj-ea"/>
                <a:ea typeface="+mj-ea"/>
                <a:cs typeface="+mj-ea"/>
                <a:sym typeface="+mn-ea"/>
              </a:rPr>
              <a:t>我们将这条边两端的节点称为</a:t>
            </a:r>
            <a:r>
              <a:rPr sz="2000" dirty="0">
                <a:solidFill>
                  <a:srgbClr val="3333CC"/>
                </a:solidFill>
                <a:uFillTx/>
                <a:latin typeface="+mj-ea"/>
                <a:ea typeface="+mj-ea"/>
                <a:cs typeface="+mj-ea"/>
                <a:sym typeface="+mn-ea"/>
              </a:rPr>
              <a:t>相邻节点</a:t>
            </a:r>
            <a:r>
              <a:rPr sz="2000" dirty="0">
                <a:solidFill>
                  <a:schemeClr val="tx1"/>
                </a:solidFill>
                <a:uFillTx/>
                <a:latin typeface="+mj-ea"/>
                <a:ea typeface="+mj-ea"/>
                <a:cs typeface="+mj-ea"/>
                <a:sym typeface="+mn-ea"/>
              </a:rPr>
              <a:t>，每个节点相连的变数成为该节点的</a:t>
            </a:r>
            <a:r>
              <a:rPr sz="2000" dirty="0">
                <a:solidFill>
                  <a:srgbClr val="FF0000"/>
                </a:solidFill>
                <a:uFillTx/>
                <a:latin typeface="+mj-ea"/>
                <a:ea typeface="+mj-ea"/>
                <a:cs typeface="+mj-ea"/>
                <a:sym typeface="+mn-ea"/>
              </a:rPr>
              <a:t>度</a:t>
            </a:r>
            <a:r>
              <a:rPr lang="en-US" sz="2000" dirty="0">
                <a:solidFill>
                  <a:srgbClr val="FF0000"/>
                </a:solidFill>
                <a:uFillTx/>
                <a:latin typeface="+mj-lt"/>
                <a:ea typeface="+mj-ea"/>
                <a:cs typeface="+mj-lt"/>
                <a:sym typeface="+mn-ea"/>
              </a:rPr>
              <a:t>(</a:t>
            </a:r>
            <a:r>
              <a:rPr sz="2000" dirty="0">
                <a:solidFill>
                  <a:srgbClr val="FF0000"/>
                </a:solidFill>
                <a:uFillTx/>
                <a:latin typeface="+mj-lt"/>
                <a:ea typeface="+mj-ea"/>
                <a:cs typeface="+mj-lt"/>
                <a:sym typeface="+mn-ea"/>
              </a:rPr>
              <a:t>Degree</a:t>
            </a:r>
            <a:r>
              <a:rPr lang="en-US" sz="2000" dirty="0">
                <a:solidFill>
                  <a:srgbClr val="FF0000"/>
                </a:solidFill>
                <a:uFillTx/>
                <a:latin typeface="+mj-lt"/>
                <a:ea typeface="+mj-ea"/>
                <a:cs typeface="+mj-lt"/>
                <a:sym typeface="+mn-ea"/>
              </a:rPr>
              <a:t>)</a:t>
            </a:r>
            <a:r>
              <a:rPr lang="zh-CN" sz="2000" dirty="0">
                <a:solidFill>
                  <a:schemeClr val="tx1"/>
                </a:solidFill>
                <a:uFillTx/>
                <a:latin typeface="+mj-ea"/>
                <a:ea typeface="+mj-ea"/>
                <a:cs typeface="+mj-ea"/>
                <a:sym typeface="+mn-ea"/>
              </a:rPr>
              <a:t>，</a:t>
            </a:r>
            <a:r>
              <a:rPr sz="2000" dirty="0">
                <a:solidFill>
                  <a:schemeClr val="tx1"/>
                </a:solidFill>
                <a:uFillTx/>
                <a:latin typeface="+mj-ea"/>
                <a:ea typeface="+mj-ea"/>
                <a:cs typeface="+mj-ea"/>
                <a:sym typeface="+mn-ea"/>
              </a:rPr>
              <a:t>每个信息节点与</a:t>
            </a:r>
            <a:r>
              <a:rPr sz="2000" dirty="0">
                <a:solidFill>
                  <a:schemeClr val="tx1"/>
                </a:solidFill>
                <a:uFillTx/>
                <a:latin typeface="+mj-lt"/>
                <a:ea typeface="+mj-ea"/>
                <a:cs typeface="+mj-lt"/>
                <a:sym typeface="+mn-ea"/>
              </a:rPr>
              <a:t>j</a:t>
            </a:r>
            <a:r>
              <a:rPr sz="2000" dirty="0">
                <a:solidFill>
                  <a:schemeClr val="tx1"/>
                </a:solidFill>
                <a:uFillTx/>
                <a:latin typeface="+mj-ea"/>
                <a:ea typeface="+mj-ea"/>
                <a:cs typeface="+mj-ea"/>
                <a:sym typeface="+mn-ea"/>
              </a:rPr>
              <a:t>个校验节点相连，称为该变量节点的度为</a:t>
            </a:r>
            <a:r>
              <a:rPr sz="2000" dirty="0">
                <a:solidFill>
                  <a:schemeClr val="tx1"/>
                </a:solidFill>
                <a:uFillTx/>
                <a:latin typeface="+mj-lt"/>
                <a:ea typeface="+mj-ea"/>
                <a:cs typeface="+mj-lt"/>
                <a:sym typeface="+mn-ea"/>
              </a:rPr>
              <a:t>j</a:t>
            </a:r>
            <a:r>
              <a:rPr sz="2000" dirty="0">
                <a:solidFill>
                  <a:schemeClr val="tx1"/>
                </a:solidFill>
                <a:uFillTx/>
                <a:latin typeface="+mj-ea"/>
                <a:ea typeface="+mj-ea"/>
                <a:cs typeface="+mj-ea"/>
                <a:sym typeface="+mn-ea"/>
              </a:rPr>
              <a:t>；每个校验节点与</a:t>
            </a:r>
            <a:r>
              <a:rPr sz="2000" dirty="0">
                <a:solidFill>
                  <a:schemeClr val="tx1"/>
                </a:solidFill>
                <a:uFillTx/>
                <a:latin typeface="+mn-lt"/>
                <a:ea typeface="+mj-ea"/>
                <a:cs typeface="+mn-lt"/>
                <a:sym typeface="+mn-ea"/>
              </a:rPr>
              <a:t>k</a:t>
            </a:r>
            <a:r>
              <a:rPr sz="2000" dirty="0">
                <a:solidFill>
                  <a:schemeClr val="tx1"/>
                </a:solidFill>
                <a:uFillTx/>
                <a:latin typeface="+mj-ea"/>
                <a:ea typeface="+mj-ea"/>
                <a:cs typeface="+mj-ea"/>
                <a:sym typeface="+mn-ea"/>
              </a:rPr>
              <a:t>个信息节点相连，称为校验节点的度为</a:t>
            </a:r>
            <a:r>
              <a:rPr sz="2000" dirty="0">
                <a:solidFill>
                  <a:schemeClr val="tx1"/>
                </a:solidFill>
                <a:uFillTx/>
                <a:latin typeface="+mn-lt"/>
                <a:ea typeface="+mj-ea"/>
                <a:cs typeface="+mn-lt"/>
                <a:sym typeface="+mn-ea"/>
              </a:rPr>
              <a:t>k</a:t>
            </a:r>
            <a:r>
              <a:rPr sz="2000" dirty="0">
                <a:solidFill>
                  <a:schemeClr val="tx1"/>
                </a:solidFill>
                <a:uFillTx/>
                <a:latin typeface="+mj-ea"/>
                <a:ea typeface="+mj-ea"/>
                <a:cs typeface="+mj-ea"/>
                <a:sym typeface="+mn-ea"/>
              </a:rPr>
              <a:t>。</a:t>
            </a:r>
          </a:p>
          <a:p>
            <a:pPr algn="l">
              <a:buFont typeface="Arial" panose="020B0604020202020204" pitchFamily="34" charset="0"/>
            </a:pPr>
            <a:r>
              <a:rPr sz="2000" dirty="0">
                <a:solidFill>
                  <a:schemeClr val="tx1"/>
                </a:solidFill>
                <a:uFillTx/>
                <a:latin typeface="+mj-ea"/>
                <a:ea typeface="+mj-ea"/>
                <a:cs typeface="+mj-ea"/>
                <a:sym typeface="+mn-ea"/>
              </a:rPr>
              <a:t>    例如上面的</a:t>
            </a:r>
            <a:r>
              <a:rPr sz="2000" dirty="0">
                <a:solidFill>
                  <a:schemeClr val="tx1"/>
                </a:solidFill>
                <a:uFillTx/>
                <a:latin typeface="+mj-lt"/>
                <a:ea typeface="+mj-ea"/>
                <a:cs typeface="+mj-lt"/>
                <a:sym typeface="+mn-ea"/>
              </a:rPr>
              <a:t>H</a:t>
            </a:r>
            <a:r>
              <a:rPr sz="2000" dirty="0">
                <a:solidFill>
                  <a:schemeClr val="tx1"/>
                </a:solidFill>
                <a:uFillTx/>
                <a:latin typeface="+mj-ea"/>
                <a:ea typeface="+mj-ea"/>
                <a:cs typeface="+mj-ea"/>
                <a:sym typeface="+mn-ea"/>
              </a:rPr>
              <a:t>矩阵对应的Tanner图如</a:t>
            </a:r>
            <a:r>
              <a:rPr lang="zh-CN" sz="2000" dirty="0">
                <a:solidFill>
                  <a:schemeClr val="tx1"/>
                </a:solidFill>
                <a:uFillTx/>
                <a:latin typeface="+mj-ea"/>
                <a:ea typeface="+mj-ea"/>
                <a:cs typeface="+mj-ea"/>
                <a:sym typeface="+mn-ea"/>
              </a:rPr>
              <a:t>图</a:t>
            </a:r>
            <a:r>
              <a:rPr lang="en-US" altLang="zh-CN" sz="2000" dirty="0">
                <a:solidFill>
                  <a:schemeClr val="tx1"/>
                </a:solidFill>
                <a:uFillTx/>
                <a:latin typeface="+mj-ea"/>
                <a:ea typeface="+mj-ea"/>
                <a:cs typeface="+mj-ea"/>
                <a:sym typeface="+mn-ea"/>
              </a:rPr>
              <a:t>1</a:t>
            </a:r>
            <a:r>
              <a:rPr lang="zh-CN" altLang="en-US" sz="2000" dirty="0">
                <a:solidFill>
                  <a:schemeClr val="tx1"/>
                </a:solidFill>
                <a:uFillTx/>
                <a:latin typeface="+mj-ea"/>
                <a:ea typeface="+mj-ea"/>
                <a:cs typeface="+mj-ea"/>
                <a:sym typeface="+mn-ea"/>
              </a:rPr>
              <a:t>所示</a:t>
            </a:r>
            <a:r>
              <a:rPr sz="2000" dirty="0">
                <a:solidFill>
                  <a:schemeClr val="tx1"/>
                </a:solidFill>
                <a:uFillTx/>
                <a:latin typeface="+mj-ea"/>
                <a:ea typeface="+mj-ea"/>
                <a:cs typeface="+mj-ea"/>
                <a:sym typeface="+mn-ea"/>
              </a:rPr>
              <a:t>：</a:t>
            </a:r>
          </a:p>
        </p:txBody>
      </p:sp>
      <p:pic>
        <p:nvPicPr>
          <p:cNvPr id="5" name="图片 4"/>
          <p:cNvPicPr>
            <a:picLocks noChangeAspect="1"/>
          </p:cNvPicPr>
          <p:nvPr/>
        </p:nvPicPr>
        <p:blipFill>
          <a:blip r:embed="rId2"/>
          <a:stretch>
            <a:fillRect/>
          </a:stretch>
        </p:blipFill>
        <p:spPr>
          <a:xfrm>
            <a:off x="1384935" y="3106420"/>
            <a:ext cx="6229985" cy="3103245"/>
          </a:xfrm>
          <a:prstGeom prst="rect">
            <a:avLst/>
          </a:prstGeom>
        </p:spPr>
      </p:pic>
      <p:sp>
        <p:nvSpPr>
          <p:cNvPr id="6" name="文本框 5"/>
          <p:cNvSpPr txBox="1"/>
          <p:nvPr/>
        </p:nvSpPr>
        <p:spPr>
          <a:xfrm>
            <a:off x="4060825" y="6264910"/>
            <a:ext cx="1626870" cy="337185"/>
          </a:xfrm>
          <a:prstGeom prst="rect">
            <a:avLst/>
          </a:prstGeom>
          <a:noFill/>
        </p:spPr>
        <p:txBody>
          <a:bodyPr wrap="square" rtlCol="0" anchor="t">
            <a:spAutoFit/>
          </a:bodyPr>
          <a:lstStyle/>
          <a:p>
            <a:r>
              <a:rPr lang="zh-CN" altLang="en-US" sz="1600" dirty="0">
                <a:solidFill>
                  <a:schemeClr val="tx1"/>
                </a:solidFill>
                <a:latin typeface="黑体" panose="02010609060101010101" pitchFamily="49" charset="-122"/>
                <a:ea typeface="黑体" panose="02010609060101010101" pitchFamily="49" charset="-122"/>
                <a:sym typeface="+mn-ea"/>
              </a:rPr>
              <a:t>图</a:t>
            </a:r>
            <a:r>
              <a:rPr lang="en-US" altLang="zh-CN" sz="1600" dirty="0">
                <a:solidFill>
                  <a:schemeClr val="tx1"/>
                </a:solidFill>
                <a:latin typeface="黑体" panose="02010609060101010101" pitchFamily="49" charset="-122"/>
                <a:ea typeface="黑体" panose="02010609060101010101" pitchFamily="49" charset="-122"/>
                <a:sym typeface="+mn-ea"/>
              </a:rPr>
              <a:t>1-Tanner</a:t>
            </a:r>
            <a:r>
              <a:rPr lang="zh-CN" altLang="en-US" sz="1600" dirty="0">
                <a:solidFill>
                  <a:schemeClr val="tx1"/>
                </a:solidFill>
                <a:latin typeface="黑体" panose="02010609060101010101" pitchFamily="49" charset="-122"/>
                <a:ea typeface="黑体" panose="02010609060101010101" pitchFamily="49" charset="-122"/>
                <a:sym typeface="+mn-ea"/>
              </a:rPr>
              <a:t>图</a:t>
            </a:r>
          </a:p>
        </p:txBody>
      </p:sp>
      <p:sp>
        <p:nvSpPr>
          <p:cNvPr id="4" name="文本框 3"/>
          <p:cNvSpPr txBox="1"/>
          <p:nvPr/>
        </p:nvSpPr>
        <p:spPr>
          <a:xfrm>
            <a:off x="1071245" y="3366770"/>
            <a:ext cx="459740" cy="1178560"/>
          </a:xfrm>
          <a:prstGeom prst="rect">
            <a:avLst/>
          </a:prstGeom>
          <a:noFill/>
        </p:spPr>
        <p:txBody>
          <a:bodyPr vert="eaVert" wrap="square" rtlCol="0" anchor="t">
            <a:spAutoFit/>
          </a:bodyPr>
          <a:lstStyle/>
          <a:p>
            <a:r>
              <a:rPr lang="zh-CN" altLang="en-US" dirty="0">
                <a:solidFill>
                  <a:schemeClr val="tx1"/>
                </a:solidFill>
                <a:latin typeface="黑体" panose="02010609060101010101" pitchFamily="49" charset="-122"/>
                <a:ea typeface="黑体" panose="02010609060101010101" pitchFamily="49" charset="-122"/>
                <a:sym typeface="+mn-ea"/>
              </a:rPr>
              <a:t>变量节点</a:t>
            </a:r>
          </a:p>
        </p:txBody>
      </p:sp>
      <p:sp>
        <p:nvSpPr>
          <p:cNvPr id="7" name="文本框 6"/>
          <p:cNvSpPr txBox="1"/>
          <p:nvPr/>
        </p:nvSpPr>
        <p:spPr>
          <a:xfrm>
            <a:off x="4575810" y="3106420"/>
            <a:ext cx="1111885" cy="368300"/>
          </a:xfrm>
          <a:prstGeom prst="rect">
            <a:avLst/>
          </a:prstGeom>
          <a:noFill/>
        </p:spPr>
        <p:txBody>
          <a:bodyPr wrap="square" rtlCol="0" anchor="t">
            <a:spAutoFit/>
          </a:bodyPr>
          <a:lstStyle/>
          <a:p>
            <a:r>
              <a:rPr lang="zh-CN" altLang="en-US" dirty="0">
                <a:solidFill>
                  <a:schemeClr val="tx1"/>
                </a:solidFill>
                <a:latin typeface="黑体" panose="02010609060101010101" pitchFamily="49" charset="-122"/>
                <a:ea typeface="黑体" panose="02010609060101010101" pitchFamily="49" charset="-122"/>
                <a:sym typeface="+mn-ea"/>
              </a:rPr>
              <a:t>校验节点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准循环</a:t>
            </a:r>
            <a:r>
              <a:rPr lang="en-US" altLang="zh-CN" sz="2400">
                <a:sym typeface="+mn-ea"/>
              </a:rPr>
              <a:t>LDPC</a:t>
            </a:r>
            <a:r>
              <a:rPr lang="zh-CN" altLang="en-US" sz="2400">
                <a:sym typeface="+mn-ea"/>
              </a:rPr>
              <a:t>码</a:t>
            </a:r>
          </a:p>
        </p:txBody>
      </p:sp>
      <p:sp>
        <p:nvSpPr>
          <p:cNvPr id="4" name="文本框 3"/>
          <p:cNvSpPr txBox="1"/>
          <p:nvPr/>
        </p:nvSpPr>
        <p:spPr>
          <a:xfrm>
            <a:off x="493395" y="1008380"/>
            <a:ext cx="8155940" cy="4954270"/>
          </a:xfrm>
          <a:prstGeom prst="rect">
            <a:avLst/>
          </a:prstGeom>
          <a:noFill/>
        </p:spPr>
        <p:txBody>
          <a:bodyPr wrap="square" rtlCol="0" anchor="t">
            <a:spAutoFit/>
          </a:bodyPr>
          <a:lstStyle/>
          <a:p>
            <a:pPr>
              <a:buFont typeface="Wingdings" panose="05000000000000000000" charset="0"/>
            </a:pPr>
            <a:r>
              <a:rPr lang="en-US" altLang="zh-CN" sz="2000" dirty="0">
                <a:solidFill>
                  <a:schemeClr val="tx1"/>
                </a:solidFill>
                <a:latin typeface="+mn-lt"/>
                <a:ea typeface="黑体" panose="02010609060101010101" pitchFamily="49" charset="-122"/>
                <a:cs typeface="+mn-lt"/>
                <a:sym typeface="+mn-ea"/>
              </a:rPr>
              <a:t>        </a:t>
            </a:r>
            <a:r>
              <a:rPr lang="zh-CN" altLang="en-US" sz="2000" dirty="0">
                <a:solidFill>
                  <a:schemeClr val="tx1"/>
                </a:solidFill>
                <a:latin typeface="+mn-lt"/>
                <a:ea typeface="黑体" panose="02010609060101010101" pitchFamily="49" charset="-122"/>
                <a:cs typeface="+mn-lt"/>
                <a:sym typeface="+mn-ea"/>
              </a:rPr>
              <a:t>在构造LDPC码校验矩阵时，随机构造方法不利于硬件实现，于是人们想到利用几何代数的方法来构造 LDPC码的校验矩阵，于是就产生了</a:t>
            </a:r>
            <a:r>
              <a:rPr lang="zh-CN" altLang="en-US" sz="2000" dirty="0">
                <a:solidFill>
                  <a:schemeClr val="tx1"/>
                </a:solidFill>
                <a:latin typeface="+mj-lt"/>
                <a:ea typeface="黑体" panose="02010609060101010101" pitchFamily="49" charset="-122"/>
                <a:cs typeface="+mj-lt"/>
                <a:sym typeface="+mn-ea"/>
              </a:rPr>
              <a:t>QC-LDPC</a:t>
            </a:r>
            <a:r>
              <a:rPr lang="zh-CN" altLang="en-US" sz="2000" dirty="0">
                <a:solidFill>
                  <a:schemeClr val="tx1"/>
                </a:solidFill>
                <a:latin typeface="+mn-lt"/>
                <a:ea typeface="黑体" panose="02010609060101010101" pitchFamily="49" charset="-122"/>
                <a:cs typeface="+mn-lt"/>
                <a:sym typeface="+mn-ea"/>
              </a:rPr>
              <a:t>码，即准循环 LDPC 码</a:t>
            </a:r>
            <a:r>
              <a:rPr lang="en-US" altLang="zh-CN"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mj-lt"/>
                <a:ea typeface="黑体" panose="02010609060101010101" pitchFamily="49" charset="-122"/>
                <a:cs typeface="+mj-lt"/>
                <a:sym typeface="+mn-ea"/>
              </a:rPr>
              <a:t>Quasi-Cyclic LDPC codes</a:t>
            </a:r>
            <a:r>
              <a:rPr lang="en-US" altLang="zh-CN" sz="2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mn-lt"/>
                <a:ea typeface="黑体" panose="02010609060101010101" pitchFamily="49" charset="-122"/>
                <a:cs typeface="+mn-lt"/>
                <a:sym typeface="+mn-ea"/>
              </a:rPr>
              <a:t>。</a:t>
            </a:r>
          </a:p>
          <a:p>
            <a:pPr>
              <a:buFont typeface="Wingdings" panose="05000000000000000000" charset="0"/>
            </a:pPr>
            <a:endParaRPr lang="zh-CN" altLang="en-US" sz="2000" dirty="0">
              <a:solidFill>
                <a:schemeClr val="tx1"/>
              </a:solidFill>
              <a:latin typeface="+mn-lt"/>
              <a:ea typeface="黑体" panose="02010609060101010101" pitchFamily="49" charset="-122"/>
              <a:cs typeface="+mn-lt"/>
              <a:sym typeface="+mn-ea"/>
            </a:endParaRPr>
          </a:p>
          <a:p>
            <a:pPr>
              <a:buFont typeface="Wingdings" panose="05000000000000000000" charset="0"/>
            </a:pPr>
            <a:r>
              <a:rPr lang="zh-CN" altLang="en-US" sz="2000" dirty="0">
                <a:solidFill>
                  <a:schemeClr val="tx1"/>
                </a:solidFill>
                <a:latin typeface="+mn-lt"/>
                <a:ea typeface="黑体" panose="02010609060101010101" pitchFamily="49" charset="-122"/>
                <a:cs typeface="+mn-lt"/>
                <a:sym typeface="+mn-ea"/>
              </a:rPr>
              <a:t>        首先，这类码有严谨的数学结构，</a:t>
            </a:r>
            <a:r>
              <a:rPr lang="zh-CN" altLang="en-US" sz="2000" dirty="0">
                <a:solidFill>
                  <a:srgbClr val="FF0000"/>
                </a:solidFill>
                <a:latin typeface="+mn-lt"/>
                <a:ea typeface="黑体" panose="02010609060101010101" pitchFamily="49" charset="-122"/>
                <a:cs typeface="+mn-lt"/>
                <a:sym typeface="+mn-ea"/>
              </a:rPr>
              <a:t>构造和性能分析更加精确</a:t>
            </a:r>
            <a:r>
              <a:rPr lang="zh-CN" altLang="en-US" sz="2000" dirty="0">
                <a:solidFill>
                  <a:schemeClr val="tx1"/>
                </a:solidFill>
                <a:latin typeface="+mn-lt"/>
                <a:ea typeface="黑体" panose="02010609060101010101" pitchFamily="49" charset="-122"/>
                <a:cs typeface="+mn-lt"/>
                <a:sym typeface="+mn-ea"/>
              </a:rPr>
              <a:t>，甚至最小汉明距离都是可以计算的；其次，和随机构造的 LDPC 码相比，它</a:t>
            </a:r>
            <a:r>
              <a:rPr lang="zh-CN" altLang="en-US" sz="2000" dirty="0">
                <a:solidFill>
                  <a:srgbClr val="FF0000"/>
                </a:solidFill>
                <a:latin typeface="+mn-lt"/>
                <a:ea typeface="黑体" panose="02010609060101010101" pitchFamily="49" charset="-122"/>
                <a:cs typeface="+mn-lt"/>
                <a:sym typeface="+mn-ea"/>
              </a:rPr>
              <a:t>具有更低的误码平台</a:t>
            </a:r>
            <a:r>
              <a:rPr lang="zh-CN" altLang="en-US" sz="2000" dirty="0">
                <a:solidFill>
                  <a:schemeClr val="tx1"/>
                </a:solidFill>
                <a:latin typeface="+mn-lt"/>
                <a:ea typeface="黑体" panose="02010609060101010101" pitchFamily="49" charset="-122"/>
                <a:cs typeface="+mn-lt"/>
                <a:sym typeface="+mn-ea"/>
              </a:rPr>
              <a:t>；第三，这类码字具有准循环结构，极大地</a:t>
            </a:r>
            <a:r>
              <a:rPr lang="zh-CN" altLang="en-US" sz="2000" dirty="0">
                <a:solidFill>
                  <a:srgbClr val="FF0000"/>
                </a:solidFill>
                <a:latin typeface="+mn-lt"/>
                <a:ea typeface="黑体" panose="02010609060101010101" pitchFamily="49" charset="-122"/>
                <a:cs typeface="+mn-lt"/>
                <a:sym typeface="+mn-ea"/>
              </a:rPr>
              <a:t>降低了编码复杂度</a:t>
            </a:r>
            <a:r>
              <a:rPr lang="zh-CN" altLang="en-US" sz="2000" dirty="0">
                <a:solidFill>
                  <a:schemeClr val="tx1"/>
                </a:solidFill>
                <a:latin typeface="+mn-lt"/>
                <a:ea typeface="黑体" panose="02010609060101010101" pitchFamily="49" charset="-122"/>
                <a:cs typeface="+mn-lt"/>
                <a:sym typeface="+mn-ea"/>
              </a:rPr>
              <a:t>，也为</a:t>
            </a:r>
            <a:r>
              <a:rPr lang="zh-CN" altLang="en-US" sz="2000" dirty="0">
                <a:solidFill>
                  <a:srgbClr val="FF0000"/>
                </a:solidFill>
                <a:latin typeface="+mn-lt"/>
                <a:ea typeface="黑体" panose="02010609060101010101" pitchFamily="49" charset="-122"/>
                <a:cs typeface="+mn-lt"/>
                <a:sym typeface="+mn-ea"/>
              </a:rPr>
              <a:t>译码</a:t>
            </a:r>
            <a:r>
              <a:rPr lang="zh-CN" altLang="en-US" sz="2000" dirty="0">
                <a:solidFill>
                  <a:schemeClr val="tx1"/>
                </a:solidFill>
                <a:latin typeface="+mn-lt"/>
                <a:ea typeface="黑体" panose="02010609060101010101" pitchFamily="49" charset="-122"/>
                <a:cs typeface="+mn-lt"/>
                <a:sym typeface="+mn-ea"/>
              </a:rPr>
              <a:t>提供了</a:t>
            </a:r>
            <a:r>
              <a:rPr lang="zh-CN" altLang="en-US" sz="2000" dirty="0">
                <a:solidFill>
                  <a:srgbClr val="FF0000"/>
                </a:solidFill>
                <a:latin typeface="+mn-lt"/>
                <a:ea typeface="黑体" panose="02010609060101010101" pitchFamily="49" charset="-122"/>
                <a:cs typeface="+mn-lt"/>
                <a:sym typeface="+mn-ea"/>
              </a:rPr>
              <a:t>更方便</a:t>
            </a:r>
            <a:r>
              <a:rPr lang="zh-CN" altLang="en-US" sz="2000" dirty="0">
                <a:solidFill>
                  <a:schemeClr val="tx1"/>
                </a:solidFill>
                <a:latin typeface="+mn-lt"/>
                <a:ea typeface="黑体" panose="02010609060101010101" pitchFamily="49" charset="-122"/>
                <a:cs typeface="+mn-lt"/>
                <a:sym typeface="+mn-ea"/>
              </a:rPr>
              <a:t>的选择。</a:t>
            </a:r>
            <a:endParaRPr lang="zh-CN" altLang="en-US" b="1" dirty="0">
              <a:solidFill>
                <a:schemeClr val="accent2"/>
              </a:solidFill>
              <a:latin typeface="黑体" panose="02010609060101010101" pitchFamily="49" charset="-122"/>
              <a:ea typeface="黑体" panose="02010609060101010101" pitchFamily="49" charset="-122"/>
              <a:sym typeface="+mn-ea"/>
            </a:endParaRPr>
          </a:p>
          <a:p>
            <a:endParaRPr lang="zh-CN" altLang="en-US" b="1" dirty="0">
              <a:solidFill>
                <a:schemeClr val="accent2"/>
              </a:solidFill>
              <a:latin typeface="黑体" panose="02010609060101010101" pitchFamily="49" charset="-122"/>
              <a:ea typeface="黑体" panose="02010609060101010101" pitchFamily="49" charset="-122"/>
              <a:sym typeface="+mn-ea"/>
            </a:endParaRPr>
          </a:p>
          <a:p>
            <a:r>
              <a:rPr lang="zh-CN" altLang="en-US" b="1" dirty="0">
                <a:solidFill>
                  <a:schemeClr val="accent2"/>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mj-lt"/>
                <a:ea typeface="黑体" panose="02010609060101010101" pitchFamily="49" charset="-122"/>
                <a:cs typeface="+mj-lt"/>
                <a:sym typeface="+mn-ea"/>
              </a:rPr>
              <a:t>QC-LDPC</a:t>
            </a:r>
            <a:r>
              <a:rPr lang="zh-CN" altLang="en-US" sz="2000" dirty="0">
                <a:solidFill>
                  <a:schemeClr val="tx1"/>
                </a:solidFill>
                <a:latin typeface="黑体" panose="02010609060101010101" pitchFamily="49" charset="-122"/>
                <a:ea typeface="黑体" panose="02010609060101010101" pitchFamily="49" charset="-122"/>
                <a:sym typeface="+mn-ea"/>
              </a:rPr>
              <a:t>码的数学基础：</a:t>
            </a:r>
          </a:p>
          <a:p>
            <a:r>
              <a:rPr lang="zh-CN" altLang="en-US" sz="2000" dirty="0">
                <a:solidFill>
                  <a:schemeClr val="accent2"/>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sym typeface="+mn-ea"/>
              </a:rPr>
              <a:t>首先，介绍</a:t>
            </a:r>
            <a:r>
              <a:rPr lang="zh-CN" altLang="en-US" sz="2000" dirty="0">
                <a:solidFill>
                  <a:schemeClr val="tx1"/>
                </a:solidFill>
                <a:latin typeface="+mj-lt"/>
                <a:ea typeface="黑体" panose="02010609060101010101" pitchFamily="49" charset="-122"/>
                <a:cs typeface="+mj-lt"/>
                <a:sym typeface="+mn-ea"/>
              </a:rPr>
              <a:t>QC-LDPC</a:t>
            </a:r>
            <a:r>
              <a:rPr lang="zh-CN" altLang="en-US" sz="2000" dirty="0">
                <a:solidFill>
                  <a:schemeClr val="tx1"/>
                </a:solidFill>
                <a:latin typeface="黑体" panose="02010609060101010101" pitchFamily="49" charset="-122"/>
                <a:ea typeface="黑体" panose="02010609060101010101" pitchFamily="49" charset="-122"/>
                <a:sym typeface="+mn-ea"/>
              </a:rPr>
              <a:t>码的数学基础，以及重要的定理。</a:t>
            </a:r>
          </a:p>
          <a:p>
            <a:r>
              <a:rPr lang="zh-CN" altLang="en-US" sz="2000" dirty="0">
                <a:solidFill>
                  <a:schemeClr val="tx1"/>
                </a:solidFill>
                <a:latin typeface="黑体" panose="02010609060101010101" pitchFamily="49" charset="-122"/>
                <a:ea typeface="黑体" panose="02010609060101010101" pitchFamily="49" charset="-122"/>
                <a:sym typeface="+mn-ea"/>
              </a:rPr>
              <a:t>    ●群：群</a:t>
            </a:r>
            <a:r>
              <a:rPr lang="zh-CN" altLang="en-US" sz="2000" dirty="0">
                <a:solidFill>
                  <a:schemeClr val="tx1"/>
                </a:solidFill>
                <a:latin typeface="+mn-lt"/>
                <a:ea typeface="黑体" panose="02010609060101010101" pitchFamily="49" charset="-122"/>
                <a:cs typeface="+mn-lt"/>
                <a:sym typeface="+mn-ea"/>
              </a:rPr>
              <a:t>(G)</a:t>
            </a:r>
            <a:r>
              <a:rPr lang="zh-CN" altLang="en-US" sz="2000" dirty="0">
                <a:solidFill>
                  <a:schemeClr val="tx1"/>
                </a:solidFill>
                <a:latin typeface="黑体" panose="02010609060101010101" pitchFamily="49" charset="-122"/>
                <a:ea typeface="黑体" panose="02010609060101010101" pitchFamily="49" charset="-122"/>
                <a:sym typeface="+mn-ea"/>
              </a:rPr>
              <a:t>是具有二元运算的集合，并且适合以下条件：</a:t>
            </a:r>
          </a:p>
          <a:p>
            <a:r>
              <a:rPr lang="zh-CN" altLang="en-US" sz="2000" dirty="0">
                <a:solidFill>
                  <a:schemeClr val="tx1"/>
                </a:solidFill>
                <a:latin typeface="黑体" panose="02010609060101010101" pitchFamily="49" charset="-122"/>
                <a:ea typeface="黑体" panose="02010609060101010101" pitchFamily="49" charset="-122"/>
                <a:sym typeface="+mn-ea"/>
              </a:rPr>
              <a:t>    结合律成立，即</a:t>
            </a:r>
            <a:r>
              <a:rPr lang="zh-CN" altLang="en-US" sz="2000" dirty="0">
                <a:solidFill>
                  <a:schemeClr val="tx1"/>
                </a:solidFill>
                <a:latin typeface="+mj-lt"/>
                <a:ea typeface="黑体" panose="02010609060101010101" pitchFamily="49" charset="-122"/>
                <a:cs typeface="+mj-lt"/>
                <a:sym typeface="+mn-ea"/>
              </a:rPr>
              <a:t> (</a:t>
            </a:r>
            <a:r>
              <a:rPr lang="en-US" altLang="zh-CN" sz="2000" dirty="0">
                <a:solidFill>
                  <a:schemeClr val="tx1"/>
                </a:solidFill>
                <a:latin typeface="+mj-lt"/>
                <a:ea typeface="黑体" panose="02010609060101010101" pitchFamily="49" charset="-122"/>
                <a:cs typeface="+mj-lt"/>
                <a:sym typeface="+mn-ea"/>
              </a:rPr>
              <a:t>ab</a:t>
            </a:r>
            <a:r>
              <a:rPr lang="zh-CN" altLang="en-US" sz="2000" dirty="0">
                <a:solidFill>
                  <a:schemeClr val="tx1"/>
                </a:solidFill>
                <a:latin typeface="+mj-lt"/>
                <a:ea typeface="黑体" panose="02010609060101010101" pitchFamily="49" charset="-122"/>
                <a:cs typeface="+mj-lt"/>
                <a:sym typeface="+mn-ea"/>
              </a:rPr>
              <a:t>)</a:t>
            </a:r>
            <a:r>
              <a:rPr lang="en-US" altLang="zh-CN" sz="2000" dirty="0">
                <a:solidFill>
                  <a:schemeClr val="tx1"/>
                </a:solidFill>
                <a:latin typeface="+mj-lt"/>
                <a:ea typeface="黑体" panose="02010609060101010101" pitchFamily="49" charset="-122"/>
                <a:cs typeface="+mj-lt"/>
                <a:sym typeface="+mn-ea"/>
              </a:rPr>
              <a:t>c = a</a:t>
            </a:r>
            <a:r>
              <a:rPr lang="zh-CN" altLang="en-US" sz="2000" dirty="0">
                <a:solidFill>
                  <a:schemeClr val="tx1"/>
                </a:solidFill>
                <a:latin typeface="+mj-lt"/>
                <a:ea typeface="黑体" panose="02010609060101010101" pitchFamily="49" charset="-122"/>
                <a:cs typeface="+mj-lt"/>
                <a:sym typeface="+mn-ea"/>
              </a:rPr>
              <a:t>(</a:t>
            </a:r>
            <a:r>
              <a:rPr lang="en-US" altLang="zh-CN" sz="2000" dirty="0">
                <a:solidFill>
                  <a:schemeClr val="tx1"/>
                </a:solidFill>
                <a:latin typeface="+mj-lt"/>
                <a:ea typeface="黑体" panose="02010609060101010101" pitchFamily="49" charset="-122"/>
                <a:cs typeface="+mj-lt"/>
                <a:sym typeface="+mn-ea"/>
              </a:rPr>
              <a:t>bc</a:t>
            </a:r>
            <a:r>
              <a:rPr lang="zh-CN" altLang="en-US" sz="2000" dirty="0">
                <a:solidFill>
                  <a:schemeClr val="tx1"/>
                </a:solidFill>
                <a:latin typeface="+mj-lt"/>
                <a:ea typeface="黑体" panose="02010609060101010101" pitchFamily="49" charset="-122"/>
                <a:cs typeface="+mj-lt"/>
                <a:sym typeface="+mn-ea"/>
              </a:rPr>
              <a:t>)， ∀</a:t>
            </a:r>
            <a:r>
              <a:rPr lang="en-US" altLang="zh-CN" sz="2000" dirty="0">
                <a:solidFill>
                  <a:schemeClr val="tx1"/>
                </a:solidFill>
                <a:latin typeface="+mj-lt"/>
                <a:ea typeface="黑体" panose="02010609060101010101" pitchFamily="49" charset="-122"/>
                <a:cs typeface="+mj-lt"/>
                <a:sym typeface="+mn-ea"/>
              </a:rPr>
              <a:t>a,b,c</a:t>
            </a:r>
            <a:r>
              <a:rPr lang="zh-CN" altLang="en-US" sz="2000" dirty="0">
                <a:solidFill>
                  <a:schemeClr val="tx1"/>
                </a:solidFill>
                <a:latin typeface="+mj-lt"/>
                <a:ea typeface="黑体" panose="02010609060101010101" pitchFamily="49" charset="-122"/>
                <a:cs typeface="+mj-lt"/>
                <a:sym typeface="+mn-ea"/>
              </a:rPr>
              <a:t>∈</a:t>
            </a:r>
            <a:r>
              <a:rPr lang="en-US" altLang="zh-CN" sz="2000" dirty="0">
                <a:solidFill>
                  <a:schemeClr val="tx1"/>
                </a:solidFill>
                <a:latin typeface="+mj-lt"/>
                <a:ea typeface="黑体" panose="02010609060101010101" pitchFamily="49" charset="-122"/>
                <a:cs typeface="+mj-lt"/>
                <a:sym typeface="+mn-ea"/>
              </a:rPr>
              <a:t>G;</a:t>
            </a:r>
            <a:endParaRPr lang="en-US" altLang="zh-CN" sz="2000" dirty="0">
              <a:solidFill>
                <a:schemeClr val="tx1"/>
              </a:solidFill>
              <a:latin typeface="黑体" panose="02010609060101010101" pitchFamily="49" charset="-122"/>
              <a:ea typeface="黑体" panose="02010609060101010101" pitchFamily="49" charset="-122"/>
              <a:sym typeface="+mn-ea"/>
            </a:endParaRPr>
          </a:p>
          <a:p>
            <a:r>
              <a:rPr lang="en-US" altLang="zh-CN"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mj-lt"/>
                <a:ea typeface="黑体" panose="02010609060101010101" pitchFamily="49" charset="-122"/>
                <a:cs typeface="+mj-lt"/>
                <a:sym typeface="+mn-ea"/>
              </a:rPr>
              <a:t>G</a:t>
            </a:r>
            <a:r>
              <a:rPr lang="zh-CN" altLang="en-US" sz="2000" dirty="0">
                <a:solidFill>
                  <a:schemeClr val="tx1"/>
                </a:solidFill>
                <a:latin typeface="黑体" panose="02010609060101010101" pitchFamily="49" charset="-122"/>
                <a:ea typeface="黑体" panose="02010609060101010101" pitchFamily="49" charset="-122"/>
                <a:sym typeface="+mn-ea"/>
              </a:rPr>
              <a:t>中存在一个元 </a:t>
            </a:r>
            <a:r>
              <a:rPr lang="zh-CN" altLang="en-US" sz="2000" dirty="0">
                <a:solidFill>
                  <a:schemeClr val="tx1"/>
                </a:solidFill>
                <a:latin typeface="+mn-lt"/>
                <a:ea typeface="黑体" panose="02010609060101010101" pitchFamily="49" charset="-122"/>
                <a:cs typeface="+mn-lt"/>
                <a:sym typeface="+mn-ea"/>
              </a:rPr>
              <a:t>e</a:t>
            </a:r>
            <a:r>
              <a:rPr lang="zh-CN" altLang="en-US"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mn-lt"/>
                <a:ea typeface="黑体" panose="02010609060101010101" pitchFamily="49" charset="-122"/>
                <a:cs typeface="+mn-lt"/>
                <a:sym typeface="+mn-ea"/>
              </a:rPr>
              <a:t>ea </a:t>
            </a:r>
            <a:r>
              <a:rPr lang="en-US" altLang="zh-CN" sz="2000" dirty="0">
                <a:solidFill>
                  <a:schemeClr val="tx1"/>
                </a:solidFill>
                <a:latin typeface="+mn-lt"/>
                <a:ea typeface="黑体" panose="02010609060101010101" pitchFamily="49" charset="-122"/>
                <a:cs typeface="+mn-lt"/>
                <a:sym typeface="+mn-ea"/>
              </a:rPr>
              <a:t>= </a:t>
            </a:r>
            <a:r>
              <a:rPr lang="zh-CN" altLang="en-US" sz="2000" dirty="0">
                <a:solidFill>
                  <a:schemeClr val="tx1"/>
                </a:solidFill>
                <a:latin typeface="+mn-lt"/>
                <a:ea typeface="黑体" panose="02010609060101010101" pitchFamily="49" charset="-122"/>
                <a:cs typeface="+mn-lt"/>
                <a:sym typeface="+mn-ea"/>
              </a:rPr>
              <a:t>ae </a:t>
            </a:r>
            <a:r>
              <a:rPr lang="en-US" altLang="zh-CN" sz="2000" dirty="0">
                <a:solidFill>
                  <a:schemeClr val="tx1"/>
                </a:solidFill>
                <a:latin typeface="+mn-lt"/>
                <a:ea typeface="黑体" panose="02010609060101010101" pitchFamily="49" charset="-122"/>
                <a:cs typeface="+mn-lt"/>
                <a:sym typeface="+mn-ea"/>
              </a:rPr>
              <a:t>= a,</a:t>
            </a:r>
            <a:r>
              <a:rPr lang="zh-CN" altLang="en-US" sz="2000" dirty="0">
                <a:solidFill>
                  <a:schemeClr val="tx1"/>
                </a:solidFill>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a</a:t>
            </a:r>
            <a:r>
              <a:rPr lang="zh-CN" altLang="en-US" sz="2000" dirty="0">
                <a:solidFill>
                  <a:schemeClr val="tx1"/>
                </a:solidFill>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G;</a:t>
            </a:r>
            <a:r>
              <a:rPr lang="zh-CN" altLang="en-US" sz="2000" dirty="0">
                <a:solidFill>
                  <a:schemeClr val="tx1"/>
                </a:solidFill>
                <a:latin typeface="黑体" panose="02010609060101010101" pitchFamily="49" charset="-122"/>
                <a:ea typeface="黑体" panose="02010609060101010101" pitchFamily="49" charset="-122"/>
                <a:sym typeface="+mn-ea"/>
              </a:rPr>
              <a:t> </a:t>
            </a:r>
          </a:p>
          <a:p>
            <a:r>
              <a:rPr lang="zh-CN" altLang="en-US" sz="2000" dirty="0">
                <a:solidFill>
                  <a:schemeClr val="tx1"/>
                </a:solidFill>
                <a:latin typeface="黑体" panose="02010609060101010101" pitchFamily="49" charset="-122"/>
                <a:ea typeface="黑体" panose="02010609060101010101" pitchFamily="49" charset="-122"/>
                <a:sym typeface="+mn-ea"/>
              </a:rPr>
              <a:t>    对</a:t>
            </a:r>
            <a:r>
              <a:rPr lang="zh-CN" altLang="en-US" sz="2000" dirty="0">
                <a:solidFill>
                  <a:schemeClr val="tx1"/>
                </a:solidFill>
                <a:latin typeface="+mn-lt"/>
                <a:ea typeface="黑体" panose="02010609060101010101" pitchFamily="49" charset="-122"/>
                <a:cs typeface="+mn-lt"/>
                <a:sym typeface="+mn-ea"/>
              </a:rPr>
              <a:t>G</a:t>
            </a:r>
            <a:r>
              <a:rPr lang="zh-CN" altLang="en-US" sz="2000" dirty="0">
                <a:solidFill>
                  <a:schemeClr val="tx1"/>
                </a:solidFill>
                <a:latin typeface="黑体" panose="02010609060101010101" pitchFamily="49" charset="-122"/>
                <a:ea typeface="黑体" panose="02010609060101010101" pitchFamily="49" charset="-122"/>
                <a:sym typeface="+mn-ea"/>
              </a:rPr>
              <a:t>中的任意元 </a:t>
            </a:r>
            <a:r>
              <a:rPr lang="zh-CN" altLang="en-US" sz="2000" dirty="0">
                <a:solidFill>
                  <a:schemeClr val="tx1"/>
                </a:solidFill>
                <a:latin typeface="+mn-lt"/>
                <a:ea typeface="黑体" panose="02010609060101010101" pitchFamily="49" charset="-122"/>
                <a:cs typeface="+mn-lt"/>
                <a:sym typeface="+mn-ea"/>
              </a:rPr>
              <a:t>a</a:t>
            </a:r>
            <a:r>
              <a:rPr lang="zh-CN" altLang="en-US" sz="2000" dirty="0">
                <a:solidFill>
                  <a:schemeClr val="tx1"/>
                </a:solidFill>
                <a:latin typeface="黑体" panose="02010609060101010101" pitchFamily="49" charset="-122"/>
                <a:ea typeface="黑体" panose="02010609060101010101" pitchFamily="49" charset="-122"/>
                <a:sym typeface="+mn-ea"/>
              </a:rPr>
              <a:t>，存在</a:t>
            </a:r>
            <a:r>
              <a:rPr lang="en-US" altLang="zh-CN" sz="2000" dirty="0">
                <a:solidFill>
                  <a:schemeClr val="tx1"/>
                </a:solidFill>
                <a:latin typeface="+mn-lt"/>
                <a:ea typeface="黑体" panose="02010609060101010101" pitchFamily="49" charset="-122"/>
                <a:cs typeface="+mn-lt"/>
                <a:sym typeface="+mn-ea"/>
              </a:rPr>
              <a:t>a</a:t>
            </a:r>
            <a:r>
              <a:rPr lang="en-US" altLang="zh-CN" sz="2000" baseline="30000" dirty="0">
                <a:solidFill>
                  <a:schemeClr val="tx1"/>
                </a:solidFill>
                <a:uFillTx/>
                <a:latin typeface="+mn-lt"/>
                <a:ea typeface="黑体" panose="02010609060101010101" pitchFamily="49" charset="-122"/>
                <a:cs typeface="+mn-lt"/>
                <a:sym typeface="+mn-ea"/>
              </a:rPr>
              <a:t>-1</a:t>
            </a:r>
            <a:r>
              <a:rPr lang="zh-CN" altLang="en-US" sz="2000" dirty="0">
                <a:solidFill>
                  <a:schemeClr val="tx1"/>
                </a:solidFill>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G</a:t>
            </a:r>
            <a:r>
              <a:rPr lang="zh-CN" altLang="en-US" sz="2000" dirty="0">
                <a:solidFill>
                  <a:schemeClr val="tx1"/>
                </a:solidFill>
                <a:latin typeface="+mn-lt"/>
                <a:ea typeface="黑体" panose="02010609060101010101" pitchFamily="49" charset="-122"/>
                <a:cs typeface="+mn-lt"/>
                <a:sym typeface="+mn-ea"/>
              </a:rPr>
              <a:t>，使</a:t>
            </a:r>
            <a:r>
              <a:rPr lang="en-US" altLang="zh-CN" sz="2000" dirty="0">
                <a:solidFill>
                  <a:schemeClr val="tx1"/>
                </a:solidFill>
                <a:latin typeface="+mn-lt"/>
                <a:ea typeface="黑体" panose="02010609060101010101" pitchFamily="49" charset="-122"/>
                <a:cs typeface="+mn-lt"/>
                <a:sym typeface="+mn-ea"/>
              </a:rPr>
              <a:t>a</a:t>
            </a:r>
            <a:r>
              <a:rPr lang="en-US" altLang="zh-CN" sz="2000" dirty="0">
                <a:latin typeface="+mn-lt"/>
                <a:ea typeface="黑体" panose="02010609060101010101" pitchFamily="49" charset="-122"/>
                <a:cs typeface="+mn-lt"/>
                <a:sym typeface="+mn-ea"/>
              </a:rPr>
              <a:t>a</a:t>
            </a:r>
            <a:r>
              <a:rPr lang="en-US" altLang="zh-CN" sz="2000" baseline="30000" dirty="0">
                <a:uFillTx/>
                <a:latin typeface="+mn-lt"/>
                <a:ea typeface="黑体" panose="02010609060101010101" pitchFamily="49" charset="-122"/>
                <a:cs typeface="+mn-lt"/>
                <a:sym typeface="+mn-ea"/>
              </a:rPr>
              <a:t>-1 </a:t>
            </a:r>
            <a:r>
              <a:rPr lang="en-US" altLang="zh-CN" sz="2000" dirty="0">
                <a:solidFill>
                  <a:schemeClr val="tx1"/>
                </a:solidFill>
                <a:latin typeface="+mn-lt"/>
                <a:ea typeface="黑体" panose="02010609060101010101" pitchFamily="49" charset="-122"/>
                <a:cs typeface="+mn-lt"/>
                <a:sym typeface="+mn-ea"/>
              </a:rPr>
              <a:t>= </a:t>
            </a:r>
            <a:r>
              <a:rPr lang="en-US" altLang="zh-CN" sz="2000" dirty="0">
                <a:latin typeface="+mn-lt"/>
                <a:ea typeface="黑体" panose="02010609060101010101" pitchFamily="49" charset="-122"/>
                <a:cs typeface="+mn-lt"/>
                <a:sym typeface="+mn-ea"/>
              </a:rPr>
              <a:t>a</a:t>
            </a:r>
            <a:r>
              <a:rPr lang="en-US" altLang="zh-CN" sz="2000" baseline="30000" dirty="0">
                <a:uFillTx/>
                <a:latin typeface="+mn-lt"/>
                <a:ea typeface="黑体" panose="02010609060101010101" pitchFamily="49" charset="-122"/>
                <a:cs typeface="+mn-lt"/>
                <a:sym typeface="+mn-ea"/>
              </a:rPr>
              <a:t>-1</a:t>
            </a:r>
            <a:r>
              <a:rPr lang="en-US" altLang="zh-CN" sz="2000" dirty="0">
                <a:solidFill>
                  <a:schemeClr val="tx1"/>
                </a:solidFill>
                <a:latin typeface="+mn-lt"/>
                <a:ea typeface="黑体" panose="02010609060101010101" pitchFamily="49" charset="-122"/>
                <a:cs typeface="+mn-lt"/>
                <a:sym typeface="+mn-ea"/>
              </a:rPr>
              <a:t>a = e</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b="1" baseline="30000" dirty="0">
              <a:uFillTx/>
              <a:latin typeface="黑体" panose="02010609060101010101" pitchFamily="49" charset="-122"/>
              <a:ea typeface="黑体" panose="02010609060101010101" pitchFamily="49" charset="-122"/>
              <a:sym typeface="+mn-ea"/>
            </a:endParaRPr>
          </a:p>
          <a:p>
            <a:r>
              <a:rPr lang="zh-CN" altLang="en-US" b="1" dirty="0">
                <a:solidFill>
                  <a:schemeClr val="tx1"/>
                </a:solidFill>
                <a:latin typeface="黑体" panose="02010609060101010101" pitchFamily="49" charset="-122"/>
                <a:ea typeface="黑体" panose="02010609060101010101" pitchFamily="49" charset="-122"/>
                <a:sym typeface="+mn-ea"/>
              </a:rPr>
              <a:t>   </a:t>
            </a:r>
            <a:r>
              <a:rPr lang="zh-CN" altLang="en-US" b="1" dirty="0">
                <a:solidFill>
                  <a:schemeClr val="accent2"/>
                </a:solidFill>
                <a:latin typeface="黑体" panose="02010609060101010101" pitchFamily="49" charset="-122"/>
                <a:ea typeface="黑体" panose="02010609060101010101" pitchFamily="49" charset="-122"/>
                <a:sym typeface="+mn-ea"/>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准循环</a:t>
            </a:r>
            <a:r>
              <a:rPr lang="en-US" altLang="zh-CN" sz="2400">
                <a:sym typeface="+mn-ea"/>
              </a:rPr>
              <a:t>LDPC</a:t>
            </a:r>
            <a:r>
              <a:rPr lang="zh-CN" altLang="en-US" sz="2400">
                <a:sym typeface="+mn-ea"/>
              </a:rPr>
              <a:t>码</a:t>
            </a:r>
          </a:p>
        </p:txBody>
      </p:sp>
      <p:sp>
        <p:nvSpPr>
          <p:cNvPr id="3" name="文本框 2"/>
          <p:cNvSpPr txBox="1"/>
          <p:nvPr/>
        </p:nvSpPr>
        <p:spPr>
          <a:xfrm>
            <a:off x="454660" y="1043940"/>
            <a:ext cx="8155940" cy="4707890"/>
          </a:xfrm>
          <a:prstGeom prst="rect">
            <a:avLst/>
          </a:prstGeom>
          <a:noFill/>
        </p:spPr>
        <p:txBody>
          <a:bodyPr wrap="square" rtlCol="0" anchor="t">
            <a:spAutoFit/>
          </a:bodyPr>
          <a:lstStyle/>
          <a:p>
            <a:r>
              <a:rPr lang="en-US" altLang="zh-CN" sz="2000" b="1" dirty="0">
                <a:latin typeface="黑体" panose="02010609060101010101" pitchFamily="49" charset="-122"/>
                <a:ea typeface="黑体" panose="02010609060101010101" pitchFamily="49" charset="-122"/>
                <a:sym typeface="+mn-ea"/>
              </a:rPr>
              <a:t>    </a:t>
            </a:r>
          </a:p>
          <a:p>
            <a:r>
              <a:rPr lang="en-US" altLang="zh-CN" sz="2000" dirty="0">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sym typeface="+mn-ea"/>
              </a:rPr>
              <a:t>●环：有两个二元运算（分别叫做加法和乘法）的代数系统</a:t>
            </a:r>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sym typeface="+mn-ea"/>
              </a:rPr>
              <a:t>    如果：</a:t>
            </a:r>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sym typeface="+mn-ea"/>
              </a:rPr>
              <a:t>     </a:t>
            </a:r>
            <a:r>
              <a:rPr lang="zh-CN" altLang="en-US" sz="2000" dirty="0">
                <a:latin typeface="+mn-lt"/>
                <a:ea typeface="黑体" panose="02010609060101010101" pitchFamily="49" charset="-122"/>
                <a:cs typeface="+mn-lt"/>
                <a:sym typeface="+mn-ea"/>
              </a:rPr>
              <a:t>(A，+)</a:t>
            </a:r>
            <a:r>
              <a:rPr lang="zh-CN" altLang="en-US" sz="2000" dirty="0">
                <a:latin typeface="黑体" panose="02010609060101010101" pitchFamily="49" charset="-122"/>
                <a:ea typeface="黑体" panose="02010609060101010101" pitchFamily="49" charset="-122"/>
                <a:sym typeface="+mn-ea"/>
              </a:rPr>
              <a:t>是一个加法群；</a:t>
            </a:r>
          </a:p>
          <a:p>
            <a:r>
              <a:rPr lang="zh-CN" altLang="en-US" sz="2000" dirty="0">
                <a:solidFill>
                  <a:schemeClr val="tx1"/>
                </a:solidFill>
                <a:latin typeface="黑体" panose="02010609060101010101" pitchFamily="49" charset="-122"/>
                <a:ea typeface="黑体" panose="02010609060101010101" pitchFamily="49" charset="-122"/>
                <a:sym typeface="+mn-ea"/>
              </a:rPr>
              <a:t>     </a:t>
            </a:r>
            <a:r>
              <a:rPr lang="zh-CN" altLang="en-US" sz="2000" dirty="0">
                <a:solidFill>
                  <a:schemeClr val="tx1"/>
                </a:solidFill>
                <a:latin typeface="+mn-lt"/>
                <a:ea typeface="黑体" panose="02010609060101010101" pitchFamily="49" charset="-122"/>
                <a:cs typeface="+mn-lt"/>
                <a:sym typeface="+mn-ea"/>
              </a:rPr>
              <a:t>(</a:t>
            </a:r>
            <a:r>
              <a:rPr lang="zh-CN" altLang="en-US" sz="2000" dirty="0">
                <a:latin typeface="+mn-lt"/>
                <a:ea typeface="黑体" panose="02010609060101010101" pitchFamily="49" charset="-122"/>
                <a:cs typeface="+mn-lt"/>
                <a:sym typeface="+mn-ea"/>
              </a:rPr>
              <a:t>A，</a:t>
            </a:r>
            <a:r>
              <a:rPr lang="zh-CN" altLang="en-US" sz="2000" b="1" dirty="0">
                <a:latin typeface="+mn-lt"/>
                <a:ea typeface="黑体" panose="02010609060101010101" pitchFamily="49" charset="-122"/>
                <a:cs typeface="+mn-lt"/>
                <a:sym typeface="+mn-ea"/>
              </a:rPr>
              <a:t>⋅</a:t>
            </a:r>
            <a:r>
              <a:rPr lang="zh-CN" altLang="en-US"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是一个半群（只对结合律成立）；</a:t>
            </a:r>
          </a:p>
          <a:p>
            <a:r>
              <a:rPr lang="zh-CN" altLang="en-US" sz="2000" dirty="0">
                <a:solidFill>
                  <a:schemeClr val="tx1"/>
                </a:solidFill>
                <a:latin typeface="黑体" panose="02010609060101010101" pitchFamily="49" charset="-122"/>
                <a:ea typeface="黑体" panose="02010609060101010101" pitchFamily="49" charset="-122"/>
                <a:sym typeface="+mn-ea"/>
              </a:rPr>
              <a:t>     乘法对加法的左、右分配律都成立；</a:t>
            </a:r>
          </a:p>
          <a:p>
            <a:r>
              <a:rPr lang="zh-CN" altLang="en-US" sz="2000" dirty="0">
                <a:latin typeface="黑体" panose="02010609060101010101" pitchFamily="49" charset="-122"/>
                <a:ea typeface="黑体" panose="02010609060101010101" pitchFamily="49" charset="-122"/>
                <a:sym typeface="+mn-ea"/>
              </a:rPr>
              <a:t>    那么</a:t>
            </a:r>
            <a:r>
              <a:rPr lang="zh-CN" altLang="en-US" sz="2000" dirty="0">
                <a:latin typeface="+mj-lt"/>
                <a:ea typeface="黑体" panose="02010609060101010101" pitchFamily="49" charset="-122"/>
                <a:cs typeface="+mj-lt"/>
                <a:sym typeface="+mn-ea"/>
              </a:rPr>
              <a:t>(A，</a:t>
            </a:r>
            <a:r>
              <a:rPr lang="en-US" altLang="zh-CN" sz="2000" dirty="0">
                <a:latin typeface="+mj-lt"/>
                <a:ea typeface="黑体" panose="02010609060101010101" pitchFamily="49" charset="-122"/>
                <a:cs typeface="+mj-lt"/>
                <a:sym typeface="+mn-ea"/>
              </a:rPr>
              <a:t>+</a:t>
            </a:r>
            <a:r>
              <a:rPr lang="zh-CN" altLang="en-US" sz="2000" dirty="0">
                <a:latin typeface="+mj-lt"/>
                <a:ea typeface="黑体" panose="02010609060101010101" pitchFamily="49" charset="-122"/>
                <a:cs typeface="+mj-lt"/>
                <a:sym typeface="+mn-ea"/>
              </a:rPr>
              <a:t>，</a:t>
            </a:r>
            <a:r>
              <a:rPr lang="zh-CN" altLang="en-US" sz="2000" b="1" dirty="0">
                <a:latin typeface="+mj-lt"/>
                <a:ea typeface="黑体" panose="02010609060101010101" pitchFamily="49" charset="-122"/>
                <a:cs typeface="+mj-lt"/>
                <a:sym typeface="+mn-ea"/>
              </a:rPr>
              <a:t>⋅</a:t>
            </a:r>
            <a:r>
              <a:rPr lang="zh-CN" altLang="en-US" sz="2000" dirty="0">
                <a:latin typeface="+mj-lt"/>
                <a:ea typeface="黑体" panose="02010609060101010101" pitchFamily="49" charset="-122"/>
                <a:cs typeface="+mj-lt"/>
                <a:sym typeface="+mn-ea"/>
              </a:rPr>
              <a:t>)</a:t>
            </a:r>
            <a:r>
              <a:rPr lang="zh-CN" altLang="en-US" sz="2000" dirty="0">
                <a:latin typeface="黑体" panose="02010609060101010101" pitchFamily="49" charset="-122"/>
                <a:ea typeface="黑体" panose="02010609060101010101" pitchFamily="49" charset="-122"/>
                <a:sym typeface="+mn-ea"/>
              </a:rPr>
              <a:t>叫做一个环。</a:t>
            </a:r>
          </a:p>
          <a:p>
            <a:endParaRPr lang="zh-CN" altLang="en-US" sz="2000" dirty="0">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    ●域：一个交换的除环叫做一个域。</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    ●一个重要的定理：（费马定理）</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        如果p是一个质数，而整数a不是p的倍数，则有</a:t>
            </a:r>
          </a:p>
          <a:p>
            <a:r>
              <a:rPr lang="zh-CN" altLang="en-US"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mn-lt"/>
                <a:ea typeface="黑体" panose="02010609060101010101" pitchFamily="49" charset="-122"/>
                <a:cs typeface="+mn-lt"/>
                <a:sym typeface="+mn-ea"/>
              </a:rPr>
              <a:t>a^（</a:t>
            </a:r>
            <a:r>
              <a:rPr lang="en-US" altLang="zh-CN" sz="2000" dirty="0">
                <a:solidFill>
                  <a:schemeClr val="tx1"/>
                </a:solidFill>
                <a:latin typeface="+mn-lt"/>
                <a:ea typeface="黑体" panose="02010609060101010101" pitchFamily="49" charset="-122"/>
                <a:cs typeface="+mn-lt"/>
                <a:sym typeface="+mn-ea"/>
              </a:rPr>
              <a:t>p-</a:t>
            </a:r>
            <a:r>
              <a:rPr lang="zh-CN" altLang="en-US" sz="2000" dirty="0">
                <a:solidFill>
                  <a:schemeClr val="tx1"/>
                </a:solidFill>
                <a:latin typeface="+mn-lt"/>
                <a:ea typeface="黑体" panose="02010609060101010101" pitchFamily="49" charset="-122"/>
                <a:cs typeface="+mn-lt"/>
                <a:sym typeface="+mn-ea"/>
              </a:rPr>
              <a:t>1）≡1（mod p）</a:t>
            </a:r>
          </a:p>
          <a:p>
            <a:r>
              <a:rPr lang="zh-CN" altLang="en-US" sz="2000" dirty="0">
                <a:solidFill>
                  <a:schemeClr val="tx1"/>
                </a:solidFill>
                <a:latin typeface="+mn-lt"/>
                <a:ea typeface="黑体" panose="02010609060101010101" pitchFamily="49" charset="-122"/>
                <a:cs typeface="+mn-lt"/>
                <a:sym typeface="+mn-ea"/>
              </a:rPr>
              <a:t>                即  </a:t>
            </a:r>
            <a:r>
              <a:rPr lang="en-US" altLang="zh-CN" sz="2000" dirty="0">
                <a:solidFill>
                  <a:schemeClr val="tx1"/>
                </a:solidFill>
                <a:latin typeface="+mn-lt"/>
                <a:ea typeface="黑体" panose="02010609060101010101" pitchFamily="49" charset="-122"/>
                <a:cs typeface="+mn-lt"/>
                <a:sym typeface="+mn-ea"/>
              </a:rPr>
              <a:t>a^p</a:t>
            </a:r>
            <a:r>
              <a:rPr lang="zh-CN" altLang="en-US" sz="2000" dirty="0">
                <a:latin typeface="+mn-lt"/>
                <a:ea typeface="黑体" panose="02010609060101010101" pitchFamily="49" charset="-122"/>
                <a:cs typeface="+mn-lt"/>
                <a:sym typeface="+mn-ea"/>
              </a:rPr>
              <a:t>≡</a:t>
            </a:r>
            <a:r>
              <a:rPr lang="en-US" altLang="zh-CN" sz="2000" dirty="0">
                <a:latin typeface="+mn-lt"/>
                <a:ea typeface="黑体" panose="02010609060101010101" pitchFamily="49" charset="-122"/>
                <a:cs typeface="+mn-lt"/>
                <a:sym typeface="+mn-ea"/>
              </a:rPr>
              <a:t>a</a:t>
            </a:r>
            <a:r>
              <a:rPr lang="zh-CN" altLang="en-US" sz="2000" dirty="0">
                <a:latin typeface="+mn-lt"/>
                <a:ea typeface="黑体" panose="02010609060101010101" pitchFamily="49" charset="-122"/>
                <a:cs typeface="+mn-lt"/>
                <a:sym typeface="+mn-ea"/>
              </a:rPr>
              <a:t>（mod p）</a:t>
            </a:r>
            <a:endParaRPr lang="en-US" altLang="zh-CN" sz="2000" dirty="0">
              <a:solidFill>
                <a:schemeClr val="tx1"/>
              </a:solidFill>
              <a:latin typeface="+mn-lt"/>
              <a:ea typeface="黑体" panose="02010609060101010101" pitchFamily="49" charset="-122"/>
              <a:cs typeface="+mn-lt"/>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2165350" y="4059555"/>
            <a:ext cx="4373880" cy="247205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准循环</a:t>
            </a:r>
            <a:r>
              <a:rPr lang="en-US" altLang="zh-CN" sz="2400">
                <a:sym typeface="+mn-ea"/>
              </a:rPr>
              <a:t>LDPC</a:t>
            </a:r>
            <a:r>
              <a:rPr lang="zh-CN" altLang="en-US" sz="2400">
                <a:sym typeface="+mn-ea"/>
              </a:rPr>
              <a:t>码</a:t>
            </a:r>
          </a:p>
        </p:txBody>
      </p:sp>
      <p:sp>
        <p:nvSpPr>
          <p:cNvPr id="10" name="文本框 9"/>
          <p:cNvSpPr txBox="1"/>
          <p:nvPr/>
        </p:nvSpPr>
        <p:spPr>
          <a:xfrm>
            <a:off x="808990" y="790575"/>
            <a:ext cx="7456805" cy="3169285"/>
          </a:xfrm>
          <a:prstGeom prst="rect">
            <a:avLst/>
          </a:prstGeom>
          <a:noFill/>
        </p:spPr>
        <p:txBody>
          <a:bodyPr wrap="square" rtlCol="0" anchor="t">
            <a:spAutoFit/>
          </a:bodyPr>
          <a:lstStyle/>
          <a:p>
            <a:pPr lvl="1" algn="l">
              <a:buFont typeface="Wingdings" panose="05000000000000000000" charset="0"/>
            </a:pPr>
            <a:endParaRPr sz="2000" dirty="0">
              <a:solidFill>
                <a:schemeClr val="tx1"/>
              </a:solidFill>
              <a:uFillTx/>
              <a:latin typeface="+mj-ea"/>
              <a:ea typeface="+mj-ea"/>
              <a:cs typeface="+mj-ea"/>
              <a:sym typeface="+mn-ea"/>
            </a:endParaRPr>
          </a:p>
          <a:p>
            <a:pPr marL="0" lvl="0" indent="0" algn="l">
              <a:buFont typeface="Wingdings" panose="05000000000000000000" charset="0"/>
              <a:buNone/>
            </a:pPr>
            <a:r>
              <a:rPr sz="2000" dirty="0">
                <a:solidFill>
                  <a:schemeClr val="tx1"/>
                </a:solidFill>
                <a:uFillTx/>
                <a:latin typeface="+mj-ea"/>
                <a:ea typeface="+mj-ea"/>
                <a:cs typeface="+mj-ea"/>
                <a:sym typeface="+mn-ea"/>
              </a:rPr>
              <a:t>    准循环LDPC码，即</a:t>
            </a:r>
            <a:r>
              <a:rPr sz="2000" dirty="0">
                <a:uFillTx/>
                <a:latin typeface="+mj-lt"/>
                <a:ea typeface="+mj-ea"/>
                <a:cs typeface="+mj-lt"/>
                <a:sym typeface="+mn-ea"/>
              </a:rPr>
              <a:t>QC</a:t>
            </a:r>
            <a:r>
              <a:rPr sz="2000" dirty="0">
                <a:uFillTx/>
                <a:latin typeface="+mn-lt"/>
                <a:ea typeface="+mj-ea"/>
                <a:cs typeface="+mn-lt"/>
                <a:sym typeface="+mn-ea"/>
              </a:rPr>
              <a:t> (Quasi Cycle)-LDPC</a:t>
            </a:r>
            <a:r>
              <a:rPr sz="2000" dirty="0">
                <a:uFillTx/>
                <a:latin typeface="+mj-ea"/>
                <a:ea typeface="+mj-ea"/>
                <a:cs typeface="+mj-ea"/>
                <a:sym typeface="+mn-ea"/>
              </a:rPr>
              <a:t>码，是一种特殊的</a:t>
            </a:r>
            <a:r>
              <a:rPr sz="2000" dirty="0">
                <a:solidFill>
                  <a:schemeClr val="tx1"/>
                </a:solidFill>
                <a:uFillTx/>
                <a:latin typeface="+mj-lt"/>
                <a:ea typeface="+mj-ea"/>
                <a:cs typeface="+mj-lt"/>
                <a:sym typeface="+mn-ea"/>
              </a:rPr>
              <a:t>LDPC</a:t>
            </a:r>
            <a:r>
              <a:rPr sz="2000" dirty="0">
                <a:solidFill>
                  <a:schemeClr val="tx1"/>
                </a:solidFill>
                <a:uFillTx/>
                <a:latin typeface="+mj-ea"/>
                <a:ea typeface="+mj-ea"/>
                <a:cs typeface="+mj-ea"/>
                <a:sym typeface="+mn-ea"/>
              </a:rPr>
              <a:t>码。它的校验矩阵是</a:t>
            </a:r>
            <a:r>
              <a:rPr sz="2000" dirty="0">
                <a:solidFill>
                  <a:srgbClr val="FF0000"/>
                </a:solidFill>
                <a:uFillTx/>
                <a:latin typeface="+mj-ea"/>
                <a:ea typeface="+mj-ea"/>
                <a:cs typeface="+mj-ea"/>
                <a:sym typeface="+mn-ea"/>
              </a:rPr>
              <a:t>由若干个零矩阵和循环置换矩阵</a:t>
            </a:r>
            <a:r>
              <a:rPr sz="2000" dirty="0">
                <a:solidFill>
                  <a:schemeClr val="tx1"/>
                </a:solidFill>
                <a:uFillTx/>
                <a:latin typeface="+mj-ea"/>
                <a:ea typeface="+mj-ea"/>
                <a:cs typeface="+mj-ea"/>
                <a:sym typeface="+mn-ea"/>
              </a:rPr>
              <a:t>组成，或者</a:t>
            </a:r>
            <a:r>
              <a:rPr sz="2000" dirty="0">
                <a:solidFill>
                  <a:srgbClr val="FF0000"/>
                </a:solidFill>
                <a:uFillTx/>
                <a:latin typeface="+mj-ea"/>
                <a:ea typeface="+mj-ea"/>
                <a:cs typeface="+mj-ea"/>
                <a:sym typeface="+mn-ea"/>
              </a:rPr>
              <a:t>全由循环置换矩阵</a:t>
            </a:r>
            <a:r>
              <a:rPr sz="2000" dirty="0">
                <a:solidFill>
                  <a:schemeClr val="tx1"/>
                </a:solidFill>
                <a:uFillTx/>
                <a:latin typeface="+mj-ea"/>
                <a:ea typeface="+mj-ea"/>
                <a:cs typeface="+mj-ea"/>
                <a:sym typeface="+mn-ea"/>
              </a:rPr>
              <a:t>组成。一般来说，循环置换矩阵为单位矩阵和单位矩阵的循环右移矩阵。准循环</a:t>
            </a:r>
            <a:r>
              <a:rPr sz="2000" dirty="0">
                <a:solidFill>
                  <a:schemeClr val="tx1"/>
                </a:solidFill>
                <a:uFillTx/>
                <a:latin typeface="+mj-lt"/>
                <a:ea typeface="+mj-ea"/>
                <a:cs typeface="+mj-lt"/>
                <a:sym typeface="+mn-ea"/>
              </a:rPr>
              <a:t>LDPC</a:t>
            </a:r>
            <a:r>
              <a:rPr sz="2000" dirty="0">
                <a:solidFill>
                  <a:schemeClr val="tx1"/>
                </a:solidFill>
                <a:uFillTx/>
                <a:latin typeface="+mj-ea"/>
                <a:ea typeface="+mj-ea"/>
                <a:cs typeface="+mj-ea"/>
                <a:sym typeface="+mn-ea"/>
              </a:rPr>
              <a:t>码校验矩阵的准循环特性，使得编码可用循环移位寄存器实现，</a:t>
            </a:r>
            <a:r>
              <a:rPr sz="2000" dirty="0">
                <a:solidFill>
                  <a:srgbClr val="3333CC"/>
                </a:solidFill>
                <a:uFillTx/>
                <a:latin typeface="+mj-ea"/>
                <a:ea typeface="+mj-ea"/>
                <a:cs typeface="+mj-ea"/>
                <a:sym typeface="+mn-ea"/>
              </a:rPr>
              <a:t>大大降低硬件复杂度</a:t>
            </a:r>
            <a:endParaRPr sz="2000" dirty="0">
              <a:solidFill>
                <a:schemeClr val="tx1"/>
              </a:solidFill>
              <a:uFillTx/>
              <a:latin typeface="+mj-ea"/>
              <a:ea typeface="+mj-ea"/>
              <a:cs typeface="+mj-ea"/>
              <a:sym typeface="+mn-ea"/>
            </a:endParaRPr>
          </a:p>
          <a:p>
            <a:pPr marL="0" lvl="0" indent="0" algn="l">
              <a:buFont typeface="Wingdings" panose="05000000000000000000" charset="0"/>
              <a:buNone/>
            </a:pPr>
            <a:endParaRPr sz="2000" dirty="0">
              <a:solidFill>
                <a:schemeClr val="tx1"/>
              </a:solidFill>
              <a:uFillTx/>
              <a:latin typeface="+mj-ea"/>
              <a:ea typeface="+mj-ea"/>
              <a:cs typeface="+mj-ea"/>
              <a:sym typeface="+mn-ea"/>
            </a:endParaRPr>
          </a:p>
          <a:p>
            <a:pPr marL="0" lvl="0" indent="0" algn="l">
              <a:buFont typeface="Wingdings" panose="05000000000000000000" charset="0"/>
              <a:buNone/>
            </a:pPr>
            <a:r>
              <a:rPr sz="2000" dirty="0">
                <a:solidFill>
                  <a:schemeClr val="tx1"/>
                </a:solidFill>
                <a:uFillTx/>
                <a:latin typeface="+mj-ea"/>
                <a:ea typeface="+mj-ea"/>
                <a:cs typeface="+mj-ea"/>
                <a:sym typeface="+mn-ea"/>
              </a:rPr>
              <a:t>     定义</a:t>
            </a:r>
            <a:r>
              <a:rPr sz="2000" dirty="0">
                <a:solidFill>
                  <a:schemeClr val="tx1"/>
                </a:solidFill>
                <a:uFillTx/>
                <a:latin typeface="+mj-lt"/>
                <a:ea typeface="+mj-ea"/>
                <a:cs typeface="+mj-lt"/>
                <a:sym typeface="+mn-ea"/>
              </a:rPr>
              <a:t>H</a:t>
            </a:r>
            <a:r>
              <a:rPr sz="2000" dirty="0">
                <a:solidFill>
                  <a:schemeClr val="tx1"/>
                </a:solidFill>
                <a:uFillTx/>
                <a:latin typeface="+mj-ea"/>
                <a:ea typeface="+mj-ea"/>
                <a:cs typeface="+mj-ea"/>
                <a:sym typeface="+mn-ea"/>
              </a:rPr>
              <a:t>矩阵的</a:t>
            </a:r>
            <a:r>
              <a:rPr sz="2000" dirty="0">
                <a:solidFill>
                  <a:schemeClr val="tx1"/>
                </a:solidFill>
                <a:uFillTx/>
                <a:latin typeface="+mn-lt"/>
                <a:ea typeface="+mj-ea"/>
                <a:cs typeface="+mn-lt"/>
                <a:sym typeface="+mn-ea"/>
              </a:rPr>
              <a:t>m×n</a:t>
            </a:r>
            <a:r>
              <a:rPr sz="2000" dirty="0">
                <a:solidFill>
                  <a:schemeClr val="tx1"/>
                </a:solidFill>
                <a:uFillTx/>
                <a:latin typeface="+mj-ea"/>
                <a:ea typeface="+mj-ea"/>
                <a:cs typeface="+mj-ea"/>
                <a:sym typeface="+mn-ea"/>
              </a:rPr>
              <a:t>的母矩阵</a:t>
            </a:r>
            <a:r>
              <a:rPr sz="2000" dirty="0">
                <a:solidFill>
                  <a:schemeClr val="tx1"/>
                </a:solidFill>
                <a:uFillTx/>
                <a:latin typeface="+mj-lt"/>
                <a:ea typeface="+mj-ea"/>
                <a:cs typeface="+mj-lt"/>
                <a:sym typeface="+mn-ea"/>
              </a:rPr>
              <a:t>M(H)</a:t>
            </a:r>
            <a:r>
              <a:rPr sz="2000" dirty="0">
                <a:solidFill>
                  <a:schemeClr val="tx1"/>
                </a:solidFill>
                <a:uFillTx/>
                <a:latin typeface="+mj-ea"/>
                <a:ea typeface="+mj-ea"/>
                <a:cs typeface="+mj-ea"/>
                <a:sym typeface="+mn-ea"/>
              </a:rPr>
              <a:t>，将</a:t>
            </a:r>
            <a:r>
              <a:rPr sz="2000" dirty="0">
                <a:solidFill>
                  <a:schemeClr val="tx1"/>
                </a:solidFill>
                <a:uFillTx/>
                <a:latin typeface="+mj-lt"/>
                <a:ea typeface="+mj-ea"/>
                <a:cs typeface="+mj-lt"/>
                <a:sym typeface="+mn-ea"/>
              </a:rPr>
              <a:t>M(H)</a:t>
            </a:r>
            <a:r>
              <a:rPr sz="2000" dirty="0">
                <a:solidFill>
                  <a:schemeClr val="tx1"/>
                </a:solidFill>
                <a:uFillTx/>
                <a:latin typeface="+mj-ea"/>
                <a:ea typeface="+mj-ea"/>
                <a:cs typeface="+mj-ea"/>
                <a:sym typeface="+mn-ea"/>
              </a:rPr>
              <a:t>中的0与1分别</a:t>
            </a:r>
            <a:r>
              <a:rPr sz="2000" dirty="0">
                <a:solidFill>
                  <a:srgbClr val="3333CC"/>
                </a:solidFill>
                <a:uFillTx/>
                <a:latin typeface="+mj-ea"/>
                <a:ea typeface="+mj-ea"/>
                <a:cs typeface="+mj-ea"/>
                <a:sym typeface="+mn-ea"/>
              </a:rPr>
              <a:t>用</a:t>
            </a:r>
            <a:r>
              <a:rPr sz="2000" dirty="0">
                <a:solidFill>
                  <a:srgbClr val="3333CC"/>
                </a:solidFill>
                <a:uFillTx/>
                <a:latin typeface="+mj-lt"/>
                <a:ea typeface="+mj-ea"/>
                <a:cs typeface="+mj-lt"/>
                <a:sym typeface="+mn-ea"/>
              </a:rPr>
              <a:t>L*L</a:t>
            </a:r>
            <a:r>
              <a:rPr sz="2000" dirty="0">
                <a:solidFill>
                  <a:srgbClr val="3333CC"/>
                </a:solidFill>
                <a:uFillTx/>
                <a:latin typeface="+mj-ea"/>
                <a:ea typeface="+mj-ea"/>
                <a:cs typeface="+mj-ea"/>
                <a:sym typeface="+mn-ea"/>
              </a:rPr>
              <a:t>的全0子矩阵与</a:t>
            </a:r>
            <a:r>
              <a:rPr sz="2000" dirty="0">
                <a:solidFill>
                  <a:srgbClr val="3333CC"/>
                </a:solidFill>
                <a:uFillTx/>
                <a:latin typeface="+mj-lt"/>
                <a:ea typeface="+mj-ea"/>
                <a:cs typeface="+mj-lt"/>
                <a:sym typeface="+mn-ea"/>
              </a:rPr>
              <a:t>L*L</a:t>
            </a:r>
            <a:r>
              <a:rPr sz="2000" dirty="0">
                <a:solidFill>
                  <a:srgbClr val="3333CC"/>
                </a:solidFill>
                <a:uFillTx/>
                <a:latin typeface="+mj-ea"/>
                <a:ea typeface="+mj-ea"/>
                <a:cs typeface="+mj-ea"/>
                <a:sym typeface="+mn-ea"/>
              </a:rPr>
              <a:t>的循环子矩阵</a:t>
            </a:r>
            <a:r>
              <a:rPr lang="en-US" sz="2000" dirty="0">
                <a:solidFill>
                  <a:srgbClr val="3333CC"/>
                </a:solidFill>
                <a:uFillTx/>
                <a:latin typeface="+mj-lt"/>
                <a:ea typeface="+mj-ea"/>
                <a:cs typeface="+mj-lt"/>
                <a:sym typeface="+mn-ea"/>
              </a:rPr>
              <a:t>P</a:t>
            </a:r>
            <a:r>
              <a:rPr lang="en-US" sz="2000" baseline="40000" dirty="0">
                <a:solidFill>
                  <a:srgbClr val="3333CC"/>
                </a:solidFill>
                <a:uFillTx/>
                <a:latin typeface="+mj-lt"/>
                <a:ea typeface="+mj-ea"/>
                <a:cs typeface="+mj-lt"/>
                <a:sym typeface="+mn-ea"/>
              </a:rPr>
              <a:t>a</a:t>
            </a:r>
            <a:r>
              <a:rPr lang="en-US" sz="2000" baseline="26000" dirty="0">
                <a:solidFill>
                  <a:srgbClr val="3333CC"/>
                </a:solidFill>
                <a:uFillTx/>
                <a:latin typeface="+mj-lt"/>
                <a:ea typeface="+mj-ea"/>
                <a:cs typeface="+mj-lt"/>
                <a:sym typeface="+mn-ea"/>
              </a:rPr>
              <a:t>ij</a:t>
            </a:r>
            <a:r>
              <a:rPr sz="2000" dirty="0">
                <a:solidFill>
                  <a:srgbClr val="3333CC"/>
                </a:solidFill>
                <a:uFillTx/>
                <a:latin typeface="+mj-ea"/>
                <a:ea typeface="+mj-ea"/>
                <a:cs typeface="+mj-ea"/>
                <a:sym typeface="+mn-ea"/>
              </a:rPr>
              <a:t>替换</a:t>
            </a:r>
            <a:r>
              <a:rPr sz="2000" dirty="0">
                <a:solidFill>
                  <a:schemeClr val="tx1"/>
                </a:solidFill>
                <a:uFillTx/>
                <a:latin typeface="+mj-ea"/>
                <a:ea typeface="+mj-ea"/>
                <a:cs typeface="+mj-ea"/>
                <a:sym typeface="+mn-ea"/>
              </a:rPr>
              <a:t>，就可得到校验矩阵</a:t>
            </a:r>
            <a:r>
              <a:rPr lang="en-US" sz="2000" dirty="0">
                <a:solidFill>
                  <a:schemeClr val="tx1"/>
                </a:solidFill>
                <a:uFillTx/>
                <a:latin typeface="+mj-lt"/>
                <a:ea typeface="+mj-ea"/>
                <a:cs typeface="+mj-lt"/>
                <a:sym typeface="+mn-ea"/>
              </a:rPr>
              <a:t>H</a:t>
            </a:r>
            <a:r>
              <a:rPr lang="zh-CN" altLang="en-US" sz="2000" dirty="0">
                <a:solidFill>
                  <a:schemeClr val="tx1"/>
                </a:solidFill>
                <a:uFillTx/>
                <a:latin typeface="+mj-lt"/>
                <a:ea typeface="+mj-ea"/>
                <a:cs typeface="+mj-lt"/>
                <a:sym typeface="+mn-ea"/>
              </a:rPr>
              <a:t>，</a:t>
            </a:r>
            <a:r>
              <a:rPr sz="2000" dirty="0">
                <a:solidFill>
                  <a:schemeClr val="tx1"/>
                </a:solidFill>
                <a:uFillTx/>
                <a:latin typeface="+mj-ea"/>
                <a:ea typeface="+mj-ea"/>
                <a:cs typeface="+mj-ea"/>
                <a:sym typeface="+mn-ea"/>
              </a:rPr>
              <a:t>其中循环移位子矩阵P定义</a:t>
            </a:r>
            <a:r>
              <a:rPr lang="zh-CN" sz="2000" dirty="0">
                <a:solidFill>
                  <a:schemeClr val="tx1"/>
                </a:solidFill>
                <a:uFillTx/>
                <a:latin typeface="+mj-ea"/>
                <a:ea typeface="+mj-ea"/>
                <a:cs typeface="+mj-ea"/>
                <a:sym typeface="+mn-ea"/>
              </a:rPr>
              <a:t>如下：</a:t>
            </a:r>
          </a:p>
        </p:txBody>
      </p:sp>
      <p:pic>
        <p:nvPicPr>
          <p:cNvPr id="7" name="图片 6" descr="O8VE3R]HUWDNAQ4H%)C@)IX"/>
          <p:cNvPicPr>
            <a:picLocks noChangeAspect="1"/>
          </p:cNvPicPr>
          <p:nvPr/>
        </p:nvPicPr>
        <p:blipFill>
          <a:blip r:embed="rId2"/>
          <a:stretch>
            <a:fillRect/>
          </a:stretch>
        </p:blipFill>
        <p:spPr>
          <a:xfrm>
            <a:off x="2237105" y="4152265"/>
            <a:ext cx="4231005" cy="228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en-US" altLang="zh-CN" sz="2800" b="1" kern="0" noProof="0" dirty="0">
                <a:ln>
                  <a:noFill/>
                </a:ln>
                <a:solidFill>
                  <a:schemeClr val="tx1"/>
                </a:solidFill>
                <a:effectLst/>
                <a:uLnTx/>
                <a:uFillTx/>
                <a:cs typeface="+mn-cs"/>
                <a:sym typeface="+mn-ea"/>
              </a:rPr>
              <a:t>LDPC</a:t>
            </a:r>
            <a:r>
              <a:rPr lang="zh-CN" altLang="en-US" sz="2800" b="1" kern="0" noProof="0" dirty="0">
                <a:ln>
                  <a:noFill/>
                </a:ln>
                <a:solidFill>
                  <a:schemeClr val="tx1"/>
                </a:solidFill>
                <a:effectLst/>
                <a:uLnTx/>
                <a:uFillTx/>
                <a:cs typeface="+mn-cs"/>
                <a:sym typeface="+mn-ea"/>
              </a:rPr>
              <a:t>码的应用与发展</a:t>
            </a:r>
          </a:p>
        </p:txBody>
      </p:sp>
      <p:sp>
        <p:nvSpPr>
          <p:cNvPr id="10" name="AutoShape 51"/>
          <p:cNvSpPr>
            <a:spLocks noChangeArrowheads="1"/>
          </p:cNvSpPr>
          <p:nvPr/>
        </p:nvSpPr>
        <p:spPr bwMode="gray">
          <a:xfrm>
            <a:off x="2437130" y="2893060"/>
            <a:ext cx="5634355" cy="698500"/>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en-US" altLang="zh-CN" sz="2800" b="1" kern="0" noProof="0" dirty="0">
                <a:ln>
                  <a:noFill/>
                </a:ln>
                <a:solidFill>
                  <a:schemeClr val="tx1"/>
                </a:solidFill>
                <a:effectLst/>
                <a:uLnTx/>
                <a:uFillTx/>
                <a:cs typeface="+mn-cs"/>
                <a:sym typeface="+mn-ea"/>
              </a:rPr>
              <a:t>LDPC</a:t>
            </a:r>
            <a:r>
              <a:rPr lang="zh-CN" altLang="en-US" sz="2800" b="1" kern="0" noProof="0" dirty="0">
                <a:ln>
                  <a:noFill/>
                </a:ln>
                <a:solidFill>
                  <a:schemeClr val="tx1"/>
                </a:solidFill>
                <a:effectLst/>
                <a:uLnTx/>
                <a:uFillTx/>
                <a:cs typeface="+mn-cs"/>
                <a:sym typeface="+mn-ea"/>
              </a:rPr>
              <a:t>码</a:t>
            </a:r>
            <a:r>
              <a:rPr lang="en-US" altLang="zh-CN" sz="2800" b="1" kern="0" noProof="0" dirty="0">
                <a:ln>
                  <a:noFill/>
                </a:ln>
                <a:solidFill>
                  <a:schemeClr val="tx1"/>
                </a:solidFill>
                <a:effectLst/>
                <a:uLnTx/>
                <a:uFillTx/>
                <a:cs typeface="+mn-cs"/>
                <a:sym typeface="+mn-ea"/>
              </a:rPr>
              <a:t>H</a:t>
            </a:r>
            <a:r>
              <a:rPr lang="zh-CN" altLang="en-US" sz="2800" b="1" kern="0" noProof="0" dirty="0">
                <a:ln>
                  <a:noFill/>
                </a:ln>
                <a:solidFill>
                  <a:schemeClr val="tx1"/>
                </a:solidFill>
                <a:effectLst/>
                <a:uLnTx/>
                <a:uFillTx/>
                <a:cs typeface="+mn-cs"/>
                <a:sym typeface="+mn-ea"/>
              </a:rPr>
              <a:t>矩阵的构造方法</a:t>
            </a:r>
            <a:endPar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11" name="AutoShape 52"/>
          <p:cNvSpPr>
            <a:spLocks noChangeArrowheads="1"/>
          </p:cNvSpPr>
          <p:nvPr/>
        </p:nvSpPr>
        <p:spPr bwMode="gray">
          <a:xfrm>
            <a:off x="1840865" y="1821180"/>
            <a:ext cx="576580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lang="en-US" altLang="zh-CN" sz="2800" b="1" kern="0" noProof="0" dirty="0">
                <a:ln>
                  <a:noFill/>
                </a:ln>
                <a:solidFill>
                  <a:srgbClr val="000000"/>
                </a:solidFill>
                <a:effectLst/>
                <a:uLnTx/>
                <a:uFillTx/>
                <a:cs typeface="+mn-cs"/>
                <a:sym typeface="+mn-ea"/>
              </a:rPr>
              <a:t>LDPC</a:t>
            </a:r>
            <a:r>
              <a:rPr lang="zh-CN" altLang="en-US" sz="2800" b="1" kern="0" noProof="0" dirty="0">
                <a:ln>
                  <a:noFill/>
                </a:ln>
                <a:solidFill>
                  <a:srgbClr val="000000"/>
                </a:solidFill>
                <a:effectLst/>
                <a:uLnTx/>
                <a:uFillTx/>
                <a:cs typeface="+mn-cs"/>
                <a:sym typeface="+mn-ea"/>
              </a:rPr>
              <a:t>码的发展历史、简介、概念</a:t>
            </a:r>
            <a:endParaRPr kumimoji="0" lang="zh-CN" altLang="en-US" sz="2800" b="1" i="0" u="none" strike="noStrike" kern="0" cap="none" spc="0" normalizeH="0" baseline="0" noProof="0" dirty="0">
              <a:ln>
                <a:noFill/>
              </a:ln>
              <a:solidFill>
                <a:schemeClr val="bg1">
                  <a:lumMod val="75000"/>
                </a:schemeClr>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51"/>
          <p:cNvSpPr>
            <a:spLocks noChangeArrowheads="1"/>
          </p:cNvSpPr>
          <p:nvPr/>
        </p:nvSpPr>
        <p:spPr bwMode="gray">
          <a:xfrm>
            <a:off x="2473325" y="3820795"/>
            <a:ext cx="5485765" cy="698500"/>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en-US" altLang="zh-CN" sz="2800" b="1" kern="0" noProof="0" dirty="0">
                <a:ln>
                  <a:noFill/>
                </a:ln>
                <a:solidFill>
                  <a:schemeClr val="tx1"/>
                </a:solidFill>
                <a:effectLst/>
                <a:uLnTx/>
                <a:uFillTx/>
                <a:cs typeface="+mn-cs"/>
                <a:sym typeface="+mn-ea"/>
              </a:rPr>
              <a:t>LDPC</a:t>
            </a:r>
            <a:r>
              <a:rPr lang="zh-CN" altLang="en-US" sz="2800" b="1" kern="0" noProof="0" dirty="0">
                <a:ln>
                  <a:noFill/>
                </a:ln>
                <a:solidFill>
                  <a:schemeClr val="tx1"/>
                </a:solidFill>
                <a:effectLst/>
                <a:uLnTx/>
                <a:uFillTx/>
                <a:cs typeface="+mn-cs"/>
                <a:sym typeface="+mn-ea"/>
              </a:rPr>
              <a:t>码的编码、译码</a:t>
            </a:r>
            <a:endPar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准循环</a:t>
            </a:r>
            <a:r>
              <a:rPr lang="en-US" altLang="zh-CN" sz="2400">
                <a:sym typeface="+mn-ea"/>
              </a:rPr>
              <a:t>LDPC</a:t>
            </a:r>
            <a:r>
              <a:rPr lang="zh-CN" altLang="en-US" sz="2400">
                <a:sym typeface="+mn-ea"/>
              </a:rPr>
              <a:t>码</a:t>
            </a:r>
          </a:p>
        </p:txBody>
      </p:sp>
      <p:sp>
        <p:nvSpPr>
          <p:cNvPr id="10" name="文本框 9"/>
          <p:cNvSpPr txBox="1"/>
          <p:nvPr/>
        </p:nvSpPr>
        <p:spPr>
          <a:xfrm>
            <a:off x="478790" y="927735"/>
            <a:ext cx="8205470" cy="398780"/>
          </a:xfrm>
          <a:prstGeom prst="rect">
            <a:avLst/>
          </a:prstGeom>
          <a:noFill/>
        </p:spPr>
        <p:txBody>
          <a:bodyPr wrap="square" rtlCol="0" anchor="t">
            <a:spAutoFit/>
          </a:bodyPr>
          <a:lstStyle/>
          <a:p>
            <a:pPr marL="342900" indent="-342900" algn="l">
              <a:buFont typeface="Arial" panose="020B0604020202020204" pitchFamily="34" charset="0"/>
              <a:buChar char="•"/>
            </a:pPr>
            <a:r>
              <a:rPr sz="2000" dirty="0">
                <a:uFillTx/>
                <a:latin typeface="+mj-ea"/>
                <a:ea typeface="+mj-ea"/>
                <a:cs typeface="+mj-ea"/>
                <a:sym typeface="+mn-ea"/>
              </a:rPr>
              <a:t>例如定义一个全1母矩阵为：</a:t>
            </a:r>
          </a:p>
        </p:txBody>
      </p:sp>
      <p:pic>
        <p:nvPicPr>
          <p:cNvPr id="3" name="图片 2" descr="ZXJB{(GZR@093%3{88F3$)S"/>
          <p:cNvPicPr>
            <a:picLocks noChangeAspect="1"/>
          </p:cNvPicPr>
          <p:nvPr/>
        </p:nvPicPr>
        <p:blipFill>
          <a:blip r:embed="rId2"/>
          <a:stretch>
            <a:fillRect/>
          </a:stretch>
        </p:blipFill>
        <p:spPr>
          <a:xfrm>
            <a:off x="1330325" y="1630045"/>
            <a:ext cx="5687060" cy="2799080"/>
          </a:xfrm>
          <a:prstGeom prst="rect">
            <a:avLst/>
          </a:prstGeom>
        </p:spPr>
      </p:pic>
      <p:sp>
        <p:nvSpPr>
          <p:cNvPr id="4" name="文本框 3"/>
          <p:cNvSpPr txBox="1"/>
          <p:nvPr/>
        </p:nvSpPr>
        <p:spPr>
          <a:xfrm>
            <a:off x="812800" y="4980940"/>
            <a:ext cx="7518400" cy="706755"/>
          </a:xfrm>
          <a:prstGeom prst="rect">
            <a:avLst/>
          </a:prstGeom>
          <a:noFill/>
        </p:spPr>
        <p:txBody>
          <a:bodyPr wrap="square" rtlCol="0" anchor="t">
            <a:spAutoFit/>
          </a:bodyPr>
          <a:lstStyle/>
          <a:p>
            <a:r>
              <a:rPr lang="zh-CN" altLang="en-US" sz="2000" dirty="0">
                <a:solidFill>
                  <a:schemeClr val="tx1"/>
                </a:solidFill>
                <a:latin typeface="+mj-ea"/>
                <a:ea typeface="+mj-ea"/>
                <a:cs typeface="+mj-ea"/>
                <a:sym typeface="+mn-ea"/>
              </a:rPr>
              <a:t>将上式中的每个1替换成一个L×L的子矩阵</a:t>
            </a:r>
            <a:r>
              <a:rPr lang="en-US" sz="2000" dirty="0">
                <a:uFillTx/>
                <a:latin typeface="+mn-lt"/>
                <a:ea typeface="+mj-ea"/>
                <a:cs typeface="+mn-lt"/>
                <a:sym typeface="+mn-ea"/>
              </a:rPr>
              <a:t>P</a:t>
            </a:r>
            <a:r>
              <a:rPr lang="en-US" sz="2000" baseline="40000" dirty="0">
                <a:uFillTx/>
                <a:latin typeface="+mn-lt"/>
                <a:ea typeface="+mj-ea"/>
                <a:cs typeface="+mn-lt"/>
                <a:sym typeface="+mn-ea"/>
              </a:rPr>
              <a:t>a</a:t>
            </a:r>
            <a:r>
              <a:rPr lang="en-US" sz="2000" baseline="26000" dirty="0">
                <a:uFillTx/>
                <a:latin typeface="+mn-lt"/>
                <a:ea typeface="+mj-ea"/>
                <a:cs typeface="+mn-lt"/>
                <a:sym typeface="+mn-ea"/>
              </a:rPr>
              <a:t>ij</a:t>
            </a:r>
            <a:r>
              <a:rPr lang="en-US" sz="2000" b="1" baseline="40000" dirty="0">
                <a:uFillTx/>
                <a:latin typeface="+mj-ea"/>
                <a:ea typeface="+mj-ea"/>
                <a:cs typeface="+mj-ea"/>
                <a:sym typeface="+mn-ea"/>
              </a:rPr>
              <a:t> </a:t>
            </a:r>
            <a:r>
              <a:rPr lang="zh-CN" altLang="en-US" sz="2000" dirty="0">
                <a:solidFill>
                  <a:schemeClr val="tx1"/>
                </a:solidFill>
                <a:latin typeface="+mj-ea"/>
                <a:ea typeface="+mj-ea"/>
                <a:cs typeface="+mj-ea"/>
                <a:sym typeface="+mn-ea"/>
              </a:rPr>
              <a:t>，得到一个</a:t>
            </a:r>
            <a:r>
              <a:rPr lang="zh-CN" altLang="en-US" sz="2000" dirty="0">
                <a:solidFill>
                  <a:schemeClr val="tx1"/>
                </a:solidFill>
                <a:latin typeface="+mn-lt"/>
                <a:ea typeface="+mj-ea"/>
                <a:cs typeface="+mn-lt"/>
                <a:sym typeface="+mn-ea"/>
              </a:rPr>
              <a:t>mL×nL</a:t>
            </a:r>
            <a:r>
              <a:rPr lang="zh-CN" altLang="en-US" sz="2000" dirty="0">
                <a:solidFill>
                  <a:schemeClr val="tx1"/>
                </a:solidFill>
                <a:latin typeface="+mj-ea"/>
                <a:ea typeface="+mj-ea"/>
                <a:cs typeface="+mj-ea"/>
                <a:sym typeface="+mn-ea"/>
              </a:rPr>
              <a:t>的</a:t>
            </a:r>
            <a:r>
              <a:rPr lang="zh-CN" altLang="en-US" sz="2000" dirty="0">
                <a:solidFill>
                  <a:schemeClr val="tx1"/>
                </a:solidFill>
                <a:latin typeface="+mn-lt"/>
                <a:ea typeface="+mj-ea"/>
                <a:cs typeface="+mn-lt"/>
                <a:sym typeface="+mn-ea"/>
              </a:rPr>
              <a:t>H</a:t>
            </a:r>
            <a:r>
              <a:rPr lang="zh-CN" altLang="en-US" sz="2000" dirty="0">
                <a:solidFill>
                  <a:schemeClr val="tx1"/>
                </a:solidFill>
                <a:latin typeface="+mj-ea"/>
                <a:ea typeface="+mj-ea"/>
                <a:cs typeface="+mj-ea"/>
                <a:sym typeface="+mn-ea"/>
              </a:rPr>
              <a:t>矩阵：</a:t>
            </a:r>
            <a:r>
              <a:rPr lang="en-US" altLang="zh-CN" sz="2000" dirty="0">
                <a:solidFill>
                  <a:schemeClr val="tx1"/>
                </a:solidFill>
                <a:latin typeface="+mj-ea"/>
                <a:ea typeface="+mj-ea"/>
                <a:cs typeface="+mj-ea"/>
                <a:sym typeface="+mn-ea"/>
              </a:rPr>
              <a:t>(</a:t>
            </a:r>
            <a:r>
              <a:rPr lang="zh-CN" altLang="en-US" sz="2000" dirty="0">
                <a:solidFill>
                  <a:schemeClr val="tx1"/>
                </a:solidFill>
                <a:latin typeface="+mj-ea"/>
                <a:ea typeface="+mj-ea"/>
                <a:cs typeface="+mj-ea"/>
                <a:sym typeface="+mn-ea"/>
              </a:rPr>
              <a:t>见下一页</a:t>
            </a:r>
            <a:r>
              <a:rPr lang="en-US" altLang="zh-CN" sz="2000" dirty="0">
                <a:solidFill>
                  <a:schemeClr val="tx1"/>
                </a:solidFill>
                <a:latin typeface="+mj-ea"/>
                <a:ea typeface="+mj-ea"/>
                <a:cs typeface="+mj-ea"/>
                <a:sym typeface="+mn-ea"/>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准循环</a:t>
            </a:r>
            <a:r>
              <a:rPr lang="en-US" altLang="zh-CN" sz="2400">
                <a:sym typeface="+mn-ea"/>
              </a:rPr>
              <a:t>LDPC</a:t>
            </a:r>
            <a:r>
              <a:rPr lang="zh-CN" altLang="en-US" sz="2400">
                <a:sym typeface="+mn-ea"/>
              </a:rPr>
              <a:t>码</a:t>
            </a:r>
          </a:p>
        </p:txBody>
      </p:sp>
      <p:pic>
        <p:nvPicPr>
          <p:cNvPr id="5" name="图片 4" descr="1HTMQ)O0[@`]WMFA{P_$DPU"/>
          <p:cNvPicPr>
            <a:picLocks noChangeAspect="1"/>
          </p:cNvPicPr>
          <p:nvPr/>
        </p:nvPicPr>
        <p:blipFill>
          <a:blip r:embed="rId2"/>
          <a:stretch>
            <a:fillRect/>
          </a:stretch>
        </p:blipFill>
        <p:spPr>
          <a:xfrm>
            <a:off x="1383665" y="1240155"/>
            <a:ext cx="5951855" cy="2700655"/>
          </a:xfrm>
          <a:prstGeom prst="rect">
            <a:avLst/>
          </a:prstGeom>
        </p:spPr>
      </p:pic>
      <p:sp>
        <p:nvSpPr>
          <p:cNvPr id="6" name="文本框 5"/>
          <p:cNvSpPr txBox="1"/>
          <p:nvPr/>
        </p:nvSpPr>
        <p:spPr>
          <a:xfrm>
            <a:off x="1022350" y="4098925"/>
            <a:ext cx="6671945" cy="1322070"/>
          </a:xfrm>
          <a:prstGeom prst="rect">
            <a:avLst/>
          </a:prstGeom>
          <a:noFill/>
        </p:spPr>
        <p:txBody>
          <a:bodyPr wrap="square" rtlCol="0" anchor="t">
            <a:spAutoFit/>
          </a:bodyPr>
          <a:lstStyle/>
          <a:p>
            <a:r>
              <a:rPr lang="en-US" altLang="zh-CN" sz="2000" dirty="0">
                <a:solidFill>
                  <a:schemeClr val="tx1"/>
                </a:solidFill>
                <a:latin typeface="+mj-ea"/>
                <a:ea typeface="+mj-ea"/>
                <a:cs typeface="+mj-ea"/>
                <a:sym typeface="+mn-ea"/>
              </a:rPr>
              <a:t>    </a:t>
            </a:r>
            <a:r>
              <a:rPr lang="zh-CN" altLang="en-US" sz="2000" dirty="0">
                <a:solidFill>
                  <a:schemeClr val="tx1"/>
                </a:solidFill>
                <a:latin typeface="+mj-ea"/>
                <a:ea typeface="+mj-ea"/>
                <a:cs typeface="+mj-ea"/>
                <a:sym typeface="+mn-ea"/>
              </a:rPr>
              <a:t>其中</a:t>
            </a:r>
            <a:r>
              <a:rPr lang="zh-CN" altLang="en-US" sz="2000" dirty="0">
                <a:solidFill>
                  <a:schemeClr val="tx1"/>
                </a:solidFill>
                <a:latin typeface="+mn-lt"/>
                <a:ea typeface="+mj-ea"/>
                <a:cs typeface="+mn-lt"/>
                <a:sym typeface="+mn-ea"/>
              </a:rPr>
              <a:t>a</a:t>
            </a:r>
            <a:r>
              <a:rPr lang="en-US" altLang="zh-CN" sz="2000" baseline="-25000" dirty="0">
                <a:solidFill>
                  <a:schemeClr val="tx1"/>
                </a:solidFill>
                <a:uFillTx/>
                <a:latin typeface="+mn-lt"/>
                <a:ea typeface="+mj-ea"/>
                <a:cs typeface="+mn-lt"/>
                <a:sym typeface="+mn-ea"/>
              </a:rPr>
              <a:t>ij</a:t>
            </a:r>
            <a:r>
              <a:rPr lang="zh-CN" altLang="en-US" sz="2000" dirty="0">
                <a:solidFill>
                  <a:schemeClr val="tx1"/>
                </a:solidFill>
                <a:latin typeface="+mn-lt"/>
                <a:ea typeface="+mj-ea"/>
                <a:cs typeface="+mn-lt"/>
                <a:sym typeface="+mn-ea"/>
              </a:rPr>
              <a:t>(i=1,2,…,m； j=1,2,…,n)</a:t>
            </a:r>
            <a:r>
              <a:rPr lang="zh-CN" altLang="en-US" sz="2000" dirty="0">
                <a:solidFill>
                  <a:schemeClr val="tx1"/>
                </a:solidFill>
                <a:latin typeface="+mj-ea"/>
                <a:ea typeface="+mj-ea"/>
                <a:cs typeface="+mj-ea"/>
                <a:sym typeface="+mn-ea"/>
              </a:rPr>
              <a:t>为移位项。将单位阵向右循环移</a:t>
            </a:r>
            <a:r>
              <a:rPr lang="zh-CN" altLang="en-US" sz="2000" dirty="0">
                <a:solidFill>
                  <a:schemeClr val="tx1"/>
                </a:solidFill>
                <a:latin typeface="+mj-lt"/>
                <a:ea typeface="+mj-ea"/>
                <a:cs typeface="+mj-lt"/>
                <a:sym typeface="+mn-ea"/>
              </a:rPr>
              <a:t>a</a:t>
            </a:r>
            <a:r>
              <a:rPr lang="en-US" altLang="zh-CN" sz="2000" baseline="-25000" dirty="0">
                <a:solidFill>
                  <a:schemeClr val="tx1"/>
                </a:solidFill>
                <a:uFillTx/>
                <a:latin typeface="+mj-lt"/>
                <a:ea typeface="+mj-ea"/>
                <a:cs typeface="+mj-lt"/>
                <a:sym typeface="+mn-ea"/>
              </a:rPr>
              <a:t>ij</a:t>
            </a:r>
            <a:r>
              <a:rPr lang="zh-CN" altLang="en-US" sz="2000" dirty="0">
                <a:solidFill>
                  <a:schemeClr val="tx1"/>
                </a:solidFill>
                <a:latin typeface="+mj-ea"/>
                <a:ea typeface="+mj-ea"/>
                <a:cs typeface="+mj-ea"/>
                <a:sym typeface="+mn-ea"/>
              </a:rPr>
              <a:t>位得到循环子矩阵</a:t>
            </a:r>
            <a:r>
              <a:rPr lang="en-US" sz="2000" dirty="0">
                <a:solidFill>
                  <a:schemeClr val="tx1"/>
                </a:solidFill>
                <a:uFillTx/>
                <a:latin typeface="+mj-lt"/>
                <a:ea typeface="+mj-ea"/>
                <a:cs typeface="+mj-lt"/>
                <a:sym typeface="+mn-ea"/>
              </a:rPr>
              <a:t>P</a:t>
            </a:r>
            <a:r>
              <a:rPr lang="en-US" sz="2000" baseline="40000" dirty="0">
                <a:solidFill>
                  <a:schemeClr val="tx1"/>
                </a:solidFill>
                <a:uFillTx/>
                <a:latin typeface="+mj-lt"/>
                <a:ea typeface="+mj-ea"/>
                <a:cs typeface="+mj-lt"/>
                <a:sym typeface="+mn-ea"/>
              </a:rPr>
              <a:t>a</a:t>
            </a:r>
            <a:r>
              <a:rPr lang="en-US" sz="2000" baseline="26000" dirty="0">
                <a:solidFill>
                  <a:schemeClr val="tx1"/>
                </a:solidFill>
                <a:uFillTx/>
                <a:latin typeface="+mj-lt"/>
                <a:ea typeface="+mj-ea"/>
                <a:cs typeface="+mj-lt"/>
                <a:sym typeface="+mn-ea"/>
              </a:rPr>
              <a:t>ij</a:t>
            </a:r>
            <a:r>
              <a:rPr lang="zh-CN" altLang="en-US" sz="2000" dirty="0">
                <a:solidFill>
                  <a:schemeClr val="tx1"/>
                </a:solidFill>
                <a:latin typeface="+mj-ea"/>
                <a:ea typeface="+mj-ea"/>
                <a:cs typeface="+mj-ea"/>
                <a:sym typeface="+mn-ea"/>
              </a:rPr>
              <a:t>。在存储</a:t>
            </a:r>
            <a:r>
              <a:rPr lang="zh-CN" altLang="en-US" sz="2000" dirty="0">
                <a:solidFill>
                  <a:schemeClr val="tx1"/>
                </a:solidFill>
                <a:latin typeface="+mj-lt"/>
                <a:ea typeface="+mj-ea"/>
                <a:cs typeface="+mj-lt"/>
                <a:sym typeface="+mn-ea"/>
              </a:rPr>
              <a:t>H</a:t>
            </a:r>
            <a:r>
              <a:rPr lang="zh-CN" altLang="en-US" sz="2000" dirty="0">
                <a:solidFill>
                  <a:schemeClr val="tx1"/>
                </a:solidFill>
                <a:latin typeface="+mj-ea"/>
                <a:ea typeface="+mj-ea"/>
                <a:cs typeface="+mj-ea"/>
                <a:sym typeface="+mn-ea"/>
              </a:rPr>
              <a:t>矩阵的时候，我们</a:t>
            </a:r>
            <a:r>
              <a:rPr lang="zh-CN" altLang="en-US" sz="2000" dirty="0">
                <a:solidFill>
                  <a:srgbClr val="3333CC"/>
                </a:solidFill>
                <a:latin typeface="+mj-ea"/>
                <a:ea typeface="+mj-ea"/>
                <a:cs typeface="+mj-ea"/>
                <a:sym typeface="+mn-ea"/>
              </a:rPr>
              <a:t>只需要存储上式中每一个</a:t>
            </a:r>
            <a:r>
              <a:rPr lang="zh-CN" altLang="en-US" sz="2000" dirty="0">
                <a:solidFill>
                  <a:srgbClr val="3333CC"/>
                </a:solidFill>
                <a:latin typeface="+mj-lt"/>
                <a:ea typeface="+mj-ea"/>
                <a:cs typeface="+mj-lt"/>
                <a:sym typeface="+mn-ea"/>
              </a:rPr>
              <a:t>a</a:t>
            </a:r>
            <a:r>
              <a:rPr lang="en-US" altLang="zh-CN" sz="2000" baseline="-25000" dirty="0">
                <a:solidFill>
                  <a:srgbClr val="3333CC"/>
                </a:solidFill>
                <a:uFillTx/>
                <a:latin typeface="+mj-lt"/>
                <a:ea typeface="+mj-ea"/>
                <a:cs typeface="+mj-lt"/>
                <a:sym typeface="+mn-ea"/>
              </a:rPr>
              <a:t>ij</a:t>
            </a:r>
            <a:r>
              <a:rPr lang="zh-CN" altLang="en-US" sz="2000" dirty="0">
                <a:solidFill>
                  <a:srgbClr val="3333CC"/>
                </a:solidFill>
                <a:latin typeface="+mj-ea"/>
                <a:ea typeface="+mj-ea"/>
                <a:cs typeface="+mj-ea"/>
                <a:sym typeface="+mn-ea"/>
              </a:rPr>
              <a:t>的值</a:t>
            </a:r>
            <a:r>
              <a:rPr lang="zh-CN" altLang="en-US" sz="2000" dirty="0">
                <a:solidFill>
                  <a:schemeClr val="tx1"/>
                </a:solidFill>
                <a:latin typeface="+mj-ea"/>
                <a:ea typeface="+mj-ea"/>
                <a:cs typeface="+mj-ea"/>
                <a:sym typeface="+mn-ea"/>
              </a:rPr>
              <a:t>，而不需要存储每个1的位置。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97890" y="1358265"/>
            <a:ext cx="7773670" cy="4685030"/>
          </a:xfrm>
        </p:spPr>
        <p:txBody>
          <a:bodyPr/>
          <a:lstStyle/>
          <a:p>
            <a:pPr latinLnBrk="0">
              <a:lnSpc>
                <a:spcPct val="100000"/>
              </a:lnSpc>
              <a:spcBef>
                <a:spcPts val="0"/>
              </a:spcBef>
              <a:spcAft>
                <a:spcPts val="0"/>
              </a:spcAft>
              <a:buFont typeface="Arial" panose="020B0604020202020204" pitchFamily="34" charset="0"/>
            </a:pPr>
            <a:r>
              <a:rPr lang="en-US" altLang="zh-CN" sz="2000">
                <a:solidFill>
                  <a:schemeClr val="tx1"/>
                </a:solidFill>
                <a:latin typeface="+mj-ea"/>
                <a:ea typeface="+mj-ea"/>
                <a:cs typeface="+mj-ea"/>
              </a:rPr>
              <a:t>    </a:t>
            </a:r>
            <a:r>
              <a:rPr lang="zh-CN" altLang="en-US" sz="2000">
                <a:solidFill>
                  <a:srgbClr val="FF0000"/>
                </a:solidFill>
                <a:latin typeface="+mj-ea"/>
                <a:ea typeface="+mj-ea"/>
                <a:cs typeface="+mj-ea"/>
              </a:rPr>
              <a:t>基于</a:t>
            </a:r>
            <a:r>
              <a:rPr lang="zh-CN" altLang="en-US" sz="2000">
                <a:solidFill>
                  <a:srgbClr val="FF0000"/>
                </a:solidFill>
                <a:latin typeface="+mj-lt"/>
                <a:ea typeface="+mj-ea"/>
                <a:cs typeface="+mj-lt"/>
              </a:rPr>
              <a:t>GF(q)</a:t>
            </a:r>
            <a:r>
              <a:rPr lang="zh-CN" altLang="en-US" sz="2000">
                <a:solidFill>
                  <a:srgbClr val="FF0000"/>
                </a:solidFill>
                <a:latin typeface="+mj-ea"/>
                <a:ea typeface="+mj-ea"/>
                <a:cs typeface="+mj-ea"/>
              </a:rPr>
              <a:t>域的</a:t>
            </a:r>
            <a:r>
              <a:rPr lang="zh-CN" altLang="en-US" sz="2000">
                <a:solidFill>
                  <a:srgbClr val="FF0000"/>
                </a:solidFill>
                <a:ea typeface="+mj-ea"/>
                <a:cs typeface="+mn-lt"/>
              </a:rPr>
              <a:t>LDPC</a:t>
            </a:r>
            <a:r>
              <a:rPr lang="zh-CN" altLang="en-US" sz="2000">
                <a:solidFill>
                  <a:srgbClr val="FF0000"/>
                </a:solidFill>
                <a:latin typeface="+mj-ea"/>
                <a:ea typeface="+mj-ea"/>
                <a:cs typeface="+mj-ea"/>
              </a:rPr>
              <a:t>码的出现</a:t>
            </a:r>
            <a:r>
              <a:rPr lang="zh-CN" altLang="en-US" sz="2000">
                <a:solidFill>
                  <a:schemeClr val="tx1"/>
                </a:solidFill>
                <a:latin typeface="+mj-ea"/>
                <a:ea typeface="+mj-ea"/>
                <a:cs typeface="+mj-ea"/>
              </a:rPr>
              <a:t>，代表了LDPC码的研究进入一个崭新的领域，多进制</a:t>
            </a:r>
            <a:r>
              <a:rPr lang="zh-CN" altLang="en-US" sz="2000">
                <a:solidFill>
                  <a:schemeClr val="tx1"/>
                </a:solidFill>
                <a:ea typeface="+mj-ea"/>
                <a:cs typeface="+mn-lt"/>
              </a:rPr>
              <a:t>LDPC</a:t>
            </a:r>
            <a:r>
              <a:rPr lang="zh-CN" altLang="en-US" sz="2000">
                <a:solidFill>
                  <a:schemeClr val="tx1"/>
                </a:solidFill>
                <a:latin typeface="+mj-ea"/>
                <a:ea typeface="+mj-ea"/>
                <a:cs typeface="+mj-ea"/>
              </a:rPr>
              <a:t>码由</a:t>
            </a:r>
            <a:r>
              <a:rPr lang="zh-CN" altLang="en-US" sz="2000">
                <a:solidFill>
                  <a:schemeClr val="tx1"/>
                </a:solidFill>
                <a:ea typeface="+mj-ea"/>
                <a:cs typeface="+mn-lt"/>
              </a:rPr>
              <a:t>Davey和Mackay</a:t>
            </a:r>
            <a:r>
              <a:rPr lang="zh-CN" altLang="en-US" sz="2000">
                <a:solidFill>
                  <a:schemeClr val="tx1"/>
                </a:solidFill>
                <a:latin typeface="+mj-ea"/>
                <a:ea typeface="+mj-ea"/>
                <a:cs typeface="+mj-ea"/>
              </a:rPr>
              <a:t>于1998年提出。不规则的多进制LDPC码优于其他己知二进制</a:t>
            </a:r>
            <a:r>
              <a:rPr lang="zh-CN" altLang="en-US" sz="2000">
                <a:solidFill>
                  <a:schemeClr val="tx1"/>
                </a:solidFill>
                <a:ea typeface="+mj-ea"/>
                <a:cs typeface="+mn-lt"/>
              </a:rPr>
              <a:t>LDPC</a:t>
            </a:r>
            <a:r>
              <a:rPr lang="zh-CN" altLang="en-US" sz="2000">
                <a:solidFill>
                  <a:schemeClr val="tx1"/>
                </a:solidFill>
                <a:latin typeface="+mj-ea"/>
                <a:ea typeface="+mj-ea"/>
                <a:cs typeface="+mj-ea"/>
              </a:rPr>
              <a:t>码和</a:t>
            </a:r>
            <a:r>
              <a:rPr lang="zh-CN" altLang="en-US" sz="2000">
                <a:solidFill>
                  <a:schemeClr val="tx1"/>
                </a:solidFill>
                <a:ea typeface="+mj-ea"/>
                <a:cs typeface="+mn-lt"/>
              </a:rPr>
              <a:t>Turbo</a:t>
            </a:r>
            <a:r>
              <a:rPr lang="zh-CN" altLang="en-US" sz="2000">
                <a:solidFill>
                  <a:schemeClr val="tx1"/>
                </a:solidFill>
                <a:latin typeface="+mj-ea"/>
                <a:ea typeface="+mj-ea"/>
                <a:cs typeface="+mj-ea"/>
              </a:rPr>
              <a:t>码，当然，在相同的比特率下，代价是</a:t>
            </a:r>
            <a:r>
              <a:rPr lang="zh-CN" altLang="en-US" sz="2000">
                <a:solidFill>
                  <a:srgbClr val="3333CC"/>
                </a:solidFill>
                <a:latin typeface="+mj-ea"/>
                <a:ea typeface="+mj-ea"/>
                <a:cs typeface="+mj-ea"/>
              </a:rPr>
              <a:t>更高的编码和解码的复杂性</a:t>
            </a:r>
            <a:r>
              <a:rPr lang="zh-CN" altLang="en-US" sz="2000">
                <a:solidFill>
                  <a:schemeClr val="tx1"/>
                </a:solidFill>
                <a:latin typeface="+mj-ea"/>
                <a:ea typeface="+mj-ea"/>
                <a:cs typeface="+mj-ea"/>
              </a:rPr>
              <a:t>。</a:t>
            </a:r>
          </a:p>
          <a:p>
            <a:pPr latinLnBrk="0">
              <a:lnSpc>
                <a:spcPct val="100000"/>
              </a:lnSpc>
              <a:spcBef>
                <a:spcPts val="0"/>
              </a:spcBef>
              <a:spcAft>
                <a:spcPts val="0"/>
              </a:spcAft>
            </a:pPr>
            <a:endParaRPr lang="zh-CN" altLang="en-US" sz="2000">
              <a:solidFill>
                <a:schemeClr val="tx1"/>
              </a:solidFill>
              <a:latin typeface="+mj-ea"/>
              <a:ea typeface="+mj-ea"/>
              <a:cs typeface="+mj-ea"/>
            </a:endParaRPr>
          </a:p>
          <a:p>
            <a:pPr latinLnBrk="0">
              <a:lnSpc>
                <a:spcPct val="100000"/>
              </a:lnSpc>
              <a:spcBef>
                <a:spcPts val="0"/>
              </a:spcBef>
              <a:spcAft>
                <a:spcPts val="0"/>
              </a:spcAft>
              <a:buFont typeface="Arial" panose="020B0604020202020204" pitchFamily="34" charset="0"/>
            </a:pPr>
            <a:r>
              <a:rPr lang="zh-CN" altLang="en-US" sz="2000">
                <a:solidFill>
                  <a:schemeClr val="tx1"/>
                </a:solidFill>
                <a:latin typeface="+mj-ea"/>
                <a:ea typeface="+mj-ea"/>
                <a:cs typeface="+mj-ea"/>
              </a:rPr>
              <a:t>    </a:t>
            </a:r>
            <a:r>
              <a:rPr lang="zh-CN" altLang="en-US" sz="2000">
                <a:solidFill>
                  <a:schemeClr val="tx1"/>
                </a:solidFill>
                <a:latin typeface="+mj-ea"/>
                <a:ea typeface="+mj-ea"/>
                <a:cs typeface="+mj-ea"/>
                <a:sym typeface="+mn-ea"/>
              </a:rPr>
              <a:t>多元</a:t>
            </a:r>
            <a:r>
              <a:rPr lang="zh-CN" altLang="en-US" sz="2000">
                <a:solidFill>
                  <a:schemeClr val="tx1"/>
                </a:solidFill>
                <a:latin typeface="+mj-lt"/>
                <a:ea typeface="+mj-ea"/>
                <a:cs typeface="+mj-lt"/>
                <a:sym typeface="+mn-ea"/>
              </a:rPr>
              <a:t>LDPC</a:t>
            </a:r>
            <a:r>
              <a:rPr lang="zh-CN" altLang="en-US" sz="2000">
                <a:solidFill>
                  <a:schemeClr val="tx1"/>
                </a:solidFill>
                <a:latin typeface="+mj-ea"/>
                <a:ea typeface="+mj-ea"/>
                <a:cs typeface="+mj-ea"/>
                <a:sym typeface="+mn-ea"/>
              </a:rPr>
              <a:t>码，也就是非二进制低密度奇偶校验码</a:t>
            </a:r>
            <a:r>
              <a:rPr lang="zh-CN" altLang="en-US" sz="2000">
                <a:solidFill>
                  <a:schemeClr val="tx1"/>
                </a:solidFill>
                <a:ea typeface="+mj-ea"/>
                <a:cs typeface="+mn-lt"/>
                <a:sym typeface="+mn-ea"/>
              </a:rPr>
              <a:t>(NB-LDPC)</a:t>
            </a:r>
            <a:r>
              <a:rPr lang="zh-CN" altLang="en-US" sz="2000">
                <a:solidFill>
                  <a:schemeClr val="tx1"/>
                </a:solidFill>
                <a:latin typeface="+mj-ea"/>
                <a:ea typeface="+mj-ea"/>
                <a:cs typeface="+mj-ea"/>
                <a:sym typeface="+mn-ea"/>
              </a:rPr>
              <a:t>，二元</a:t>
            </a:r>
            <a:r>
              <a:rPr lang="zh-CN" altLang="en-US" sz="2000">
                <a:solidFill>
                  <a:schemeClr val="tx1"/>
                </a:solidFill>
                <a:ea typeface="+mj-ea"/>
                <a:cs typeface="+mn-lt"/>
                <a:sym typeface="+mn-ea"/>
              </a:rPr>
              <a:t>LDPC</a:t>
            </a:r>
            <a:r>
              <a:rPr lang="zh-CN" altLang="en-US" sz="2000">
                <a:solidFill>
                  <a:schemeClr val="tx1"/>
                </a:solidFill>
                <a:latin typeface="+mj-ea"/>
                <a:ea typeface="+mj-ea"/>
                <a:cs typeface="+mj-ea"/>
                <a:sym typeface="+mn-ea"/>
              </a:rPr>
              <a:t>码是通过奇偶校验矩阵来定义的，</a:t>
            </a:r>
            <a:r>
              <a:rPr lang="zh-CN" altLang="en-US" sz="2000">
                <a:solidFill>
                  <a:schemeClr val="tx1"/>
                </a:solidFill>
                <a:ea typeface="+mj-ea"/>
                <a:cs typeface="+mn-lt"/>
                <a:sym typeface="+mn-ea"/>
              </a:rPr>
              <a:t>NB-LDPC</a:t>
            </a:r>
            <a:r>
              <a:rPr lang="zh-CN" altLang="en-US" sz="2000">
                <a:solidFill>
                  <a:schemeClr val="tx1"/>
                </a:solidFill>
                <a:latin typeface="+mj-ea"/>
                <a:ea typeface="+mj-ea"/>
                <a:cs typeface="+mj-ea"/>
                <a:sym typeface="+mn-ea"/>
              </a:rPr>
              <a:t>也是通过</a:t>
            </a:r>
            <a:r>
              <a:rPr lang="zh-CN" altLang="en-US" sz="2000">
                <a:solidFill>
                  <a:schemeClr val="tx1"/>
                </a:solidFill>
                <a:latin typeface="+mj-lt"/>
                <a:ea typeface="+mj-ea"/>
                <a:cs typeface="+mj-lt"/>
                <a:sym typeface="+mn-ea"/>
              </a:rPr>
              <a:t>H</a:t>
            </a:r>
            <a:r>
              <a:rPr lang="zh-CN" altLang="en-US" sz="2000">
                <a:solidFill>
                  <a:schemeClr val="tx1"/>
                </a:solidFill>
                <a:latin typeface="+mj-ea"/>
                <a:ea typeface="+mj-ea"/>
                <a:cs typeface="+mj-ea"/>
                <a:sym typeface="+mn-ea"/>
              </a:rPr>
              <a:t>矩阵来定义的，它与二进制LDPC码的</a:t>
            </a:r>
            <a:r>
              <a:rPr lang="zh-CN" altLang="en-US" sz="2000">
                <a:solidFill>
                  <a:srgbClr val="FF0000"/>
                </a:solidFill>
                <a:latin typeface="+mj-ea"/>
                <a:ea typeface="+mj-ea"/>
                <a:cs typeface="+mj-ea"/>
                <a:sym typeface="+mn-ea"/>
              </a:rPr>
              <a:t>区别表现在</a:t>
            </a:r>
            <a:r>
              <a:rPr lang="zh-CN" altLang="en-US" sz="2000">
                <a:solidFill>
                  <a:schemeClr val="tx1"/>
                </a:solidFill>
                <a:latin typeface="+mj-ea"/>
                <a:ea typeface="+mj-ea"/>
                <a:cs typeface="+mj-ea"/>
                <a:sym typeface="+mn-ea"/>
              </a:rPr>
              <a:t>，二元LDPC码的</a:t>
            </a:r>
            <a:r>
              <a:rPr lang="zh-CN" altLang="en-US" sz="2000">
                <a:solidFill>
                  <a:schemeClr val="tx1"/>
                </a:solidFill>
                <a:ea typeface="+mj-ea"/>
                <a:cs typeface="+mn-lt"/>
                <a:sym typeface="+mn-ea"/>
              </a:rPr>
              <a:t>H</a:t>
            </a:r>
            <a:r>
              <a:rPr lang="zh-CN" altLang="en-US" sz="2000">
                <a:solidFill>
                  <a:schemeClr val="tx1"/>
                </a:solidFill>
                <a:latin typeface="+mj-ea"/>
                <a:ea typeface="+mj-ea"/>
                <a:cs typeface="+mj-ea"/>
                <a:sym typeface="+mn-ea"/>
              </a:rPr>
              <a:t>矩阵中非零元素只能是1，但在</a:t>
            </a:r>
            <a:r>
              <a:rPr lang="zh-CN" altLang="en-US" sz="2000">
                <a:solidFill>
                  <a:schemeClr val="tx1"/>
                </a:solidFill>
                <a:latin typeface="+mj-lt"/>
                <a:ea typeface="+mj-ea"/>
                <a:cs typeface="+mj-lt"/>
                <a:sym typeface="+mn-ea"/>
              </a:rPr>
              <a:t>NB-LDPC</a:t>
            </a:r>
            <a:r>
              <a:rPr lang="zh-CN" altLang="en-US" sz="2000">
                <a:solidFill>
                  <a:schemeClr val="tx1"/>
                </a:solidFill>
                <a:latin typeface="+mj-ea"/>
                <a:ea typeface="+mj-ea"/>
                <a:cs typeface="+mj-ea"/>
                <a:sym typeface="+mn-ea"/>
              </a:rPr>
              <a:t>中，</a:t>
            </a:r>
            <a:r>
              <a:rPr lang="zh-CN" altLang="en-US" sz="2000">
                <a:solidFill>
                  <a:schemeClr val="tx1"/>
                </a:solidFill>
                <a:latin typeface="+mj-lt"/>
                <a:ea typeface="+mj-ea"/>
                <a:cs typeface="+mj-lt"/>
                <a:sym typeface="+mn-ea"/>
              </a:rPr>
              <a:t>H</a:t>
            </a:r>
            <a:r>
              <a:rPr lang="zh-CN" altLang="en-US" sz="2000">
                <a:solidFill>
                  <a:schemeClr val="tx1"/>
                </a:solidFill>
                <a:latin typeface="+mj-ea"/>
                <a:ea typeface="+mj-ea"/>
                <a:cs typeface="+mj-ea"/>
                <a:sym typeface="+mn-ea"/>
              </a:rPr>
              <a:t>中的非零元素</a:t>
            </a:r>
            <a:r>
              <a:rPr lang="zh-CN" altLang="en-US" sz="2000">
                <a:solidFill>
                  <a:srgbClr val="3333CC"/>
                </a:solidFill>
                <a:latin typeface="+mj-ea"/>
                <a:ea typeface="+mj-ea"/>
                <a:cs typeface="+mj-ea"/>
                <a:sym typeface="+mn-ea"/>
              </a:rPr>
              <a:t>不是只有1</a:t>
            </a:r>
            <a:r>
              <a:rPr lang="zh-CN" altLang="en-US" sz="2000">
                <a:solidFill>
                  <a:schemeClr val="tx1"/>
                </a:solidFill>
                <a:latin typeface="+mj-ea"/>
                <a:ea typeface="+mj-ea"/>
                <a:cs typeface="+mj-ea"/>
                <a:sym typeface="+mn-ea"/>
              </a:rPr>
              <a:t>，校验矩阵中</a:t>
            </a:r>
            <a:r>
              <a:rPr lang="zh-CN" altLang="en-US" sz="2000">
                <a:solidFill>
                  <a:srgbClr val="3333CC"/>
                </a:solidFill>
                <a:latin typeface="+mj-ea"/>
                <a:ea typeface="+mj-ea"/>
                <a:cs typeface="+mj-ea"/>
                <a:sym typeface="+mn-ea"/>
              </a:rPr>
              <a:t>各元素均取值于有限域</a:t>
            </a:r>
            <a:r>
              <a:rPr lang="zh-CN" altLang="en-US" sz="2000">
                <a:solidFill>
                  <a:srgbClr val="3333CC"/>
                </a:solidFill>
                <a:ea typeface="+mj-ea"/>
                <a:cs typeface="+mn-lt"/>
                <a:sym typeface="+mn-ea"/>
              </a:rPr>
              <a:t>GF(q=2</a:t>
            </a:r>
            <a:r>
              <a:rPr lang="en-US" altLang="zh-CN" sz="2000" b="1" baseline="30000">
                <a:solidFill>
                  <a:srgbClr val="3333CC"/>
                </a:solidFill>
                <a:uFillTx/>
                <a:ea typeface="+mj-ea"/>
                <a:cs typeface="+mn-lt"/>
                <a:sym typeface="+mn-ea"/>
              </a:rPr>
              <a:t>b</a:t>
            </a:r>
            <a:r>
              <a:rPr lang="zh-CN" altLang="en-US" sz="2000">
                <a:solidFill>
                  <a:srgbClr val="3333CC"/>
                </a:solidFill>
                <a:ea typeface="+mj-ea"/>
                <a:cs typeface="+mn-lt"/>
                <a:sym typeface="+mn-ea"/>
              </a:rPr>
              <a:t>)</a:t>
            </a:r>
            <a:r>
              <a:rPr lang="zh-CN" altLang="en-US" sz="2000">
                <a:solidFill>
                  <a:schemeClr val="tx1"/>
                </a:solidFill>
                <a:latin typeface="+mj-ea"/>
                <a:ea typeface="+mj-ea"/>
                <a:cs typeface="+mj-ea"/>
                <a:sym typeface="+mn-ea"/>
              </a:rPr>
              <a:t>。从双向图的角度看，除了变量节点</a:t>
            </a:r>
            <a:r>
              <a:rPr lang="zh-CN" altLang="en-US" sz="2000">
                <a:solidFill>
                  <a:srgbClr val="3333CC"/>
                </a:solidFill>
                <a:latin typeface="+mj-ea"/>
                <a:ea typeface="+mj-ea"/>
                <a:cs typeface="+mj-ea"/>
                <a:sym typeface="+mn-ea"/>
              </a:rPr>
              <a:t>有</a:t>
            </a:r>
            <a:r>
              <a:rPr lang="zh-CN" altLang="en-US" sz="2000">
                <a:solidFill>
                  <a:srgbClr val="3333CC"/>
                </a:solidFill>
                <a:ea typeface="+mj-ea"/>
                <a:cs typeface="+mn-lt"/>
                <a:sym typeface="+mn-ea"/>
              </a:rPr>
              <a:t>q(q= 2</a:t>
            </a:r>
            <a:r>
              <a:rPr lang="en-US" altLang="zh-CN" sz="2000" b="1" baseline="30000">
                <a:solidFill>
                  <a:srgbClr val="3333CC"/>
                </a:solidFill>
                <a:uFillTx/>
                <a:ea typeface="+mj-ea"/>
                <a:cs typeface="+mn-lt"/>
                <a:sym typeface="+mn-ea"/>
              </a:rPr>
              <a:t>b</a:t>
            </a:r>
            <a:r>
              <a:rPr lang="zh-CN" altLang="en-US" sz="2000">
                <a:solidFill>
                  <a:srgbClr val="3333CC"/>
                </a:solidFill>
                <a:ea typeface="+mj-ea"/>
                <a:cs typeface="+mn-lt"/>
                <a:sym typeface="+mn-ea"/>
              </a:rPr>
              <a:t>)</a:t>
            </a:r>
            <a:r>
              <a:rPr lang="zh-CN" altLang="en-US" sz="2000">
                <a:solidFill>
                  <a:srgbClr val="3333CC"/>
                </a:solidFill>
                <a:latin typeface="+mj-ea"/>
                <a:ea typeface="+mj-ea"/>
                <a:cs typeface="+mj-ea"/>
                <a:sym typeface="+mn-ea"/>
              </a:rPr>
              <a:t>个可能的取值</a:t>
            </a:r>
            <a:r>
              <a:rPr lang="zh-CN" altLang="en-US" sz="2000">
                <a:solidFill>
                  <a:schemeClr val="tx1"/>
                </a:solidFill>
                <a:latin typeface="+mj-ea"/>
                <a:ea typeface="+mj-ea"/>
                <a:cs typeface="+mj-ea"/>
                <a:sym typeface="+mn-ea"/>
              </a:rPr>
              <a:t>，校验方程的约束限制相对来说更加复杂一些，二进制</a:t>
            </a:r>
            <a:r>
              <a:rPr lang="zh-CN" altLang="en-US" sz="2000">
                <a:solidFill>
                  <a:schemeClr val="tx1"/>
                </a:solidFill>
                <a:ea typeface="+mj-ea"/>
                <a:cs typeface="+mn-lt"/>
                <a:sym typeface="+mn-ea"/>
              </a:rPr>
              <a:t>LDPC</a:t>
            </a:r>
            <a:r>
              <a:rPr lang="zh-CN" altLang="en-US" sz="2000">
                <a:solidFill>
                  <a:schemeClr val="tx1"/>
                </a:solidFill>
                <a:latin typeface="+mj-ea"/>
                <a:ea typeface="+mj-ea"/>
                <a:cs typeface="+mj-ea"/>
                <a:sym typeface="+mn-ea"/>
              </a:rPr>
              <a:t>码和定义在</a:t>
            </a:r>
            <a:r>
              <a:rPr lang="zh-CN" altLang="en-US" sz="2000">
                <a:solidFill>
                  <a:schemeClr val="tx1"/>
                </a:solidFill>
                <a:ea typeface="+mj-ea"/>
                <a:cs typeface="+mn-lt"/>
                <a:sym typeface="+mn-ea"/>
              </a:rPr>
              <a:t>GF(q)</a:t>
            </a:r>
            <a:r>
              <a:rPr lang="zh-CN" altLang="en-US" sz="2000">
                <a:solidFill>
                  <a:schemeClr val="tx1"/>
                </a:solidFill>
                <a:latin typeface="+mj-ea"/>
                <a:ea typeface="+mj-ea"/>
                <a:cs typeface="+mj-ea"/>
                <a:sym typeface="+mn-ea"/>
              </a:rPr>
              <a:t>上的多进制</a:t>
            </a:r>
            <a:r>
              <a:rPr lang="zh-CN" altLang="en-US" sz="2000">
                <a:solidFill>
                  <a:schemeClr val="tx1"/>
                </a:solidFill>
                <a:latin typeface="+mj-lt"/>
                <a:ea typeface="+mj-ea"/>
                <a:cs typeface="+mj-lt"/>
                <a:sym typeface="+mn-ea"/>
              </a:rPr>
              <a:t>LDPC</a:t>
            </a:r>
            <a:r>
              <a:rPr lang="zh-CN" altLang="en-US" sz="2000">
                <a:solidFill>
                  <a:schemeClr val="tx1"/>
                </a:solidFill>
                <a:latin typeface="+mj-ea"/>
                <a:ea typeface="+mj-ea"/>
                <a:cs typeface="+mj-ea"/>
                <a:sym typeface="+mn-ea"/>
              </a:rPr>
              <a:t>码区别不大。假设传输信道还是二进制高斯信道或</a:t>
            </a:r>
            <a:r>
              <a:rPr lang="zh-CN" altLang="en-US" sz="2000">
                <a:solidFill>
                  <a:schemeClr val="tx1"/>
                </a:solidFill>
                <a:ea typeface="+mj-ea"/>
                <a:cs typeface="+mn-lt"/>
                <a:sym typeface="+mn-ea"/>
              </a:rPr>
              <a:t>BSC</a:t>
            </a:r>
            <a:r>
              <a:rPr lang="zh-CN" altLang="en-US" sz="2000">
                <a:solidFill>
                  <a:schemeClr val="tx1"/>
                </a:solidFill>
                <a:latin typeface="+mj-ea"/>
                <a:ea typeface="+mj-ea"/>
                <a:cs typeface="+mj-ea"/>
                <a:sym typeface="+mn-ea"/>
              </a:rPr>
              <a:t>信道，那么在信息在传输的时候</a:t>
            </a:r>
            <a:r>
              <a:rPr lang="zh-CN" altLang="en-US" sz="2000">
                <a:solidFill>
                  <a:schemeClr val="tx1"/>
                </a:solidFill>
                <a:latin typeface="+mj-lt"/>
                <a:ea typeface="+mj-ea"/>
                <a:cs typeface="+mj-lt"/>
                <a:sym typeface="+mn-ea"/>
              </a:rPr>
              <a:t>GF(q)LDPC</a:t>
            </a:r>
            <a:r>
              <a:rPr lang="zh-CN" altLang="en-US" sz="2000">
                <a:solidFill>
                  <a:schemeClr val="tx1"/>
                </a:solidFill>
                <a:latin typeface="+mj-ea"/>
                <a:ea typeface="+mj-ea"/>
                <a:cs typeface="+mj-ea"/>
                <a:sym typeface="+mn-ea"/>
              </a:rPr>
              <a:t>码的一个码元就</a:t>
            </a:r>
            <a:r>
              <a:rPr lang="zh-CN" altLang="en-US" sz="2000">
                <a:solidFill>
                  <a:srgbClr val="00CC99"/>
                </a:solidFill>
                <a:latin typeface="+mj-ea"/>
                <a:ea typeface="+mj-ea"/>
                <a:cs typeface="+mj-ea"/>
                <a:sym typeface="+mn-ea"/>
              </a:rPr>
              <a:t>等价于</a:t>
            </a:r>
            <a:r>
              <a:rPr lang="zh-CN" altLang="en-US" sz="2000">
                <a:solidFill>
                  <a:schemeClr val="tx1"/>
                </a:solidFill>
                <a:latin typeface="+mj-ea"/>
                <a:ea typeface="+mj-ea"/>
                <a:cs typeface="+mj-ea"/>
                <a:sym typeface="+mn-ea"/>
              </a:rPr>
              <a:t>b个二进制码元</a:t>
            </a:r>
            <a:endParaRPr lang="en-US" altLang="zh-CN" sz="2000">
              <a:solidFill>
                <a:schemeClr val="tx1"/>
              </a:solidFill>
              <a:latin typeface="+mj-ea"/>
              <a:ea typeface="+mj-ea"/>
              <a:cs typeface="+mj-ea"/>
              <a:sym typeface="+mn-ea"/>
            </a:endParaRPr>
          </a:p>
        </p:txBody>
      </p:sp>
      <p:sp>
        <p:nvSpPr>
          <p:cNvPr id="4" name="标题 1"/>
          <p:cNvSpPr>
            <a:spLocks noGrp="1"/>
          </p:cNvSpPr>
          <p:nvPr/>
        </p:nvSpPr>
        <p:spPr>
          <a:xfrm>
            <a:off x="4439920" y="104775"/>
            <a:ext cx="4512945"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a:sym typeface="+mn-ea"/>
              </a:rPr>
              <a:t>多进制</a:t>
            </a:r>
            <a:r>
              <a:rPr lang="en-US" altLang="zh-CN" sz="2400">
                <a:sym typeface="+mn-ea"/>
              </a:rPr>
              <a:t>LDPC</a:t>
            </a:r>
            <a:r>
              <a:rPr lang="zh-CN" altLang="en-US" sz="2400">
                <a:sym typeface="+mn-ea"/>
              </a:rPr>
              <a:t>码</a:t>
            </a:r>
          </a:p>
        </p:txBody>
      </p:sp>
      <p:sp>
        <p:nvSpPr>
          <p:cNvPr id="47" name="Oval 48"/>
          <p:cNvSpPr/>
          <p:nvPr/>
        </p:nvSpPr>
        <p:spPr>
          <a:xfrm>
            <a:off x="261922" y="1185704"/>
            <a:ext cx="636505" cy="636505"/>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1</a:t>
            </a:r>
          </a:p>
        </p:txBody>
      </p:sp>
      <p:sp>
        <p:nvSpPr>
          <p:cNvPr id="2" name="Oval 48"/>
          <p:cNvSpPr/>
          <p:nvPr/>
        </p:nvSpPr>
        <p:spPr>
          <a:xfrm>
            <a:off x="261922" y="2770029"/>
            <a:ext cx="636505" cy="636505"/>
          </a:xfrm>
          <a:prstGeom prst="ellipse">
            <a:avLst/>
          </a:prstGeom>
          <a:solidFill>
            <a:srgbClr val="F3A5FA"/>
          </a:solidFill>
          <a:ln w="25400">
            <a:solidFill>
              <a:srgbClr val="F3A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000760" y="1343660"/>
            <a:ext cx="7387590" cy="3761105"/>
          </a:xfrm>
        </p:spPr>
        <p:txBody>
          <a:bodyPr/>
          <a:lstStyle/>
          <a:p>
            <a:pPr latinLnBrk="0">
              <a:lnSpc>
                <a:spcPct val="100000"/>
              </a:lnSpc>
              <a:spcBef>
                <a:spcPts val="0"/>
              </a:spcBef>
              <a:spcAft>
                <a:spcPts val="0"/>
              </a:spcAft>
              <a:buFont typeface="Arial" panose="020B0604020202020204" pitchFamily="34" charset="0"/>
            </a:pPr>
            <a:r>
              <a:rPr lang="en-US" altLang="zh-CN" sz="2000">
                <a:solidFill>
                  <a:schemeClr val="tx1"/>
                </a:solidFill>
                <a:latin typeface="+mj-ea"/>
                <a:ea typeface="+mj-ea"/>
                <a:cs typeface="+mj-ea"/>
                <a:sym typeface="+mn-ea"/>
              </a:rPr>
              <a:t>    </a:t>
            </a:r>
            <a:r>
              <a:rPr lang="zh-CN" altLang="en-US" sz="2000">
                <a:solidFill>
                  <a:schemeClr val="tx1"/>
                </a:solidFill>
                <a:latin typeface="+mj-ea"/>
                <a:ea typeface="+mj-ea"/>
                <a:cs typeface="+mj-ea"/>
                <a:sym typeface="+mn-ea"/>
              </a:rPr>
              <a:t>和二进制码从信道传输的角度对比是差不多的，</a:t>
            </a:r>
            <a:r>
              <a:rPr lang="zh-CN" altLang="en-US" sz="2000">
                <a:solidFill>
                  <a:srgbClr val="FF0000"/>
                </a:solidFill>
                <a:latin typeface="+mj-ea"/>
                <a:ea typeface="+mj-ea"/>
                <a:cs typeface="+mj-ea"/>
                <a:sym typeface="+mn-ea"/>
              </a:rPr>
              <a:t>不一样</a:t>
            </a:r>
            <a:r>
              <a:rPr lang="zh-CN" altLang="en-US" sz="2000">
                <a:solidFill>
                  <a:schemeClr val="tx1"/>
                </a:solidFill>
                <a:latin typeface="+mj-ea"/>
                <a:ea typeface="+mj-ea"/>
                <a:cs typeface="+mj-ea"/>
                <a:sym typeface="+mn-ea"/>
              </a:rPr>
              <a:t>的地方在于</a:t>
            </a:r>
            <a:r>
              <a:rPr lang="zh-CN" altLang="en-US" sz="2000">
                <a:solidFill>
                  <a:srgbClr val="3333CC"/>
                </a:solidFill>
                <a:latin typeface="+mj-ea"/>
                <a:ea typeface="+mj-ea"/>
                <a:cs typeface="+mj-ea"/>
                <a:sym typeface="+mn-ea"/>
              </a:rPr>
              <a:t>解码的时候要把</a:t>
            </a:r>
            <a:r>
              <a:rPr lang="zh-CN" altLang="en-US" sz="2000">
                <a:solidFill>
                  <a:srgbClr val="3333CC"/>
                </a:solidFill>
                <a:latin typeface="+mj-lt"/>
                <a:ea typeface="+mj-ea"/>
                <a:cs typeface="+mj-lt"/>
                <a:sym typeface="+mn-ea"/>
              </a:rPr>
              <a:t>b</a:t>
            </a:r>
            <a:r>
              <a:rPr lang="zh-CN" altLang="en-US" sz="2000">
                <a:solidFill>
                  <a:srgbClr val="3333CC"/>
                </a:solidFill>
                <a:latin typeface="+mj-ea"/>
                <a:ea typeface="+mj-ea"/>
                <a:cs typeface="+mj-ea"/>
                <a:sym typeface="+mn-ea"/>
              </a:rPr>
              <a:t>个比特组合成一个符号解码</a:t>
            </a:r>
            <a:r>
              <a:rPr lang="zh-CN" altLang="en-US" sz="2000">
                <a:solidFill>
                  <a:schemeClr val="tx1"/>
                </a:solidFill>
                <a:latin typeface="+mj-ea"/>
                <a:ea typeface="+mj-ea"/>
                <a:cs typeface="+mj-ea"/>
                <a:sym typeface="+mn-ea"/>
              </a:rPr>
              <a:t>。此外，对</a:t>
            </a:r>
            <a:r>
              <a:rPr lang="zh-CN" altLang="en-US" sz="2000">
                <a:solidFill>
                  <a:schemeClr val="tx1"/>
                </a:solidFill>
                <a:latin typeface="+mj-lt"/>
                <a:ea typeface="+mj-ea"/>
                <a:cs typeface="+mj-lt"/>
                <a:sym typeface="+mn-ea"/>
              </a:rPr>
              <a:t>q</a:t>
            </a:r>
            <a:r>
              <a:rPr lang="zh-CN" altLang="en-US" sz="2000">
                <a:solidFill>
                  <a:schemeClr val="tx1"/>
                </a:solidFill>
                <a:latin typeface="+mj-ea"/>
                <a:ea typeface="+mj-ea"/>
                <a:cs typeface="+mj-ea"/>
                <a:sym typeface="+mn-ea"/>
              </a:rPr>
              <a:t>进制的</a:t>
            </a:r>
            <a:r>
              <a:rPr lang="zh-CN" altLang="en-US" sz="2000">
                <a:solidFill>
                  <a:schemeClr val="tx1"/>
                </a:solidFill>
                <a:ea typeface="+mj-ea"/>
                <a:cs typeface="+mn-lt"/>
                <a:sym typeface="+mn-ea"/>
              </a:rPr>
              <a:t>LDPC</a:t>
            </a:r>
            <a:r>
              <a:rPr lang="zh-CN" altLang="en-US" sz="2000">
                <a:solidFill>
                  <a:schemeClr val="tx1"/>
                </a:solidFill>
                <a:latin typeface="+mj-ea"/>
                <a:ea typeface="+mj-ea"/>
                <a:cs typeface="+mj-ea"/>
                <a:sym typeface="+mn-ea"/>
              </a:rPr>
              <a:t>码来说，与</a:t>
            </a:r>
            <a:r>
              <a:rPr lang="zh-CN" altLang="en-US" sz="2000">
                <a:solidFill>
                  <a:schemeClr val="tx1"/>
                </a:solidFill>
                <a:ea typeface="+mj-ea"/>
                <a:cs typeface="+mn-lt"/>
                <a:sym typeface="+mn-ea"/>
              </a:rPr>
              <a:t>q</a:t>
            </a:r>
            <a:r>
              <a:rPr lang="zh-CN" altLang="en-US" sz="2000">
                <a:solidFill>
                  <a:schemeClr val="tx1"/>
                </a:solidFill>
                <a:latin typeface="+mj-ea"/>
                <a:ea typeface="+mj-ea"/>
                <a:cs typeface="+mj-ea"/>
                <a:sym typeface="+mn-ea"/>
              </a:rPr>
              <a:t>进制调制方式直接对应是很容易实现的</a:t>
            </a:r>
          </a:p>
          <a:p>
            <a:pPr marL="342900" indent="-342900" latinLnBrk="0">
              <a:lnSpc>
                <a:spcPct val="100000"/>
              </a:lnSpc>
              <a:spcBef>
                <a:spcPts val="0"/>
              </a:spcBef>
              <a:spcAft>
                <a:spcPts val="0"/>
              </a:spcAft>
              <a:buFont typeface="Arial" panose="020B0604020202020204" pitchFamily="34" charset="0"/>
              <a:buChar char="•"/>
            </a:pPr>
            <a:endParaRPr lang="zh-CN" altLang="en-US" sz="2000">
              <a:solidFill>
                <a:schemeClr val="tx1"/>
              </a:solidFill>
              <a:latin typeface="+mj-ea"/>
              <a:ea typeface="+mj-ea"/>
              <a:cs typeface="+mj-ea"/>
              <a:sym typeface="+mn-ea"/>
            </a:endParaRPr>
          </a:p>
          <a:p>
            <a:pPr latinLnBrk="0">
              <a:lnSpc>
                <a:spcPct val="100000"/>
              </a:lnSpc>
              <a:spcBef>
                <a:spcPts val="0"/>
              </a:spcBef>
              <a:spcAft>
                <a:spcPts val="0"/>
              </a:spcAft>
            </a:pPr>
            <a:endParaRPr lang="zh-CN" altLang="en-US" sz="2000">
              <a:solidFill>
                <a:schemeClr val="tx1"/>
              </a:solidFill>
              <a:latin typeface="+mj-ea"/>
              <a:ea typeface="+mj-ea"/>
              <a:cs typeface="+mj-ea"/>
              <a:sym typeface="+mn-ea"/>
            </a:endParaRPr>
          </a:p>
          <a:p>
            <a:pPr latinLnBrk="0">
              <a:lnSpc>
                <a:spcPct val="100000"/>
              </a:lnSpc>
              <a:spcBef>
                <a:spcPts val="0"/>
              </a:spcBef>
              <a:spcAft>
                <a:spcPts val="0"/>
              </a:spcAft>
              <a:buFont typeface="Arial" panose="020B0604020202020204" pitchFamily="34" charset="0"/>
            </a:pPr>
            <a:r>
              <a:rPr lang="zh-CN" altLang="en-US" sz="2000">
                <a:solidFill>
                  <a:schemeClr val="tx1"/>
                </a:solidFill>
                <a:latin typeface="+mj-ea"/>
                <a:ea typeface="+mj-ea"/>
                <a:cs typeface="+mj-ea"/>
                <a:sym typeface="+mn-ea"/>
              </a:rPr>
              <a:t>    为了防止短循环的出现，</a:t>
            </a:r>
            <a:r>
              <a:rPr lang="zh-CN" altLang="en-US" sz="2000">
                <a:solidFill>
                  <a:srgbClr val="FF0000"/>
                </a:solidFill>
                <a:latin typeface="+mj-ea"/>
                <a:ea typeface="+mj-ea"/>
                <a:cs typeface="+mj-ea"/>
                <a:sym typeface="+mn-ea"/>
              </a:rPr>
              <a:t>二进制</a:t>
            </a:r>
            <a:r>
              <a:rPr lang="zh-CN" altLang="en-US" sz="2000">
                <a:solidFill>
                  <a:schemeClr val="tx1"/>
                </a:solidFill>
                <a:ea typeface="+mj-ea"/>
                <a:cs typeface="+mn-lt"/>
                <a:sym typeface="+mn-ea"/>
              </a:rPr>
              <a:t>LDPC</a:t>
            </a:r>
            <a:r>
              <a:rPr lang="zh-CN" altLang="en-US" sz="2000">
                <a:solidFill>
                  <a:schemeClr val="tx1"/>
                </a:solidFill>
                <a:latin typeface="+mj-ea"/>
                <a:ea typeface="+mj-ea"/>
                <a:cs typeface="+mj-ea"/>
                <a:sym typeface="+mn-ea"/>
              </a:rPr>
              <a:t>码的校验矩阵的</a:t>
            </a:r>
            <a:r>
              <a:rPr lang="zh-CN" altLang="en-US" sz="2000">
                <a:solidFill>
                  <a:srgbClr val="3333CC"/>
                </a:solidFill>
                <a:latin typeface="+mj-ea"/>
                <a:ea typeface="+mj-ea"/>
                <a:cs typeface="+mj-ea"/>
                <a:sym typeface="+mn-ea"/>
              </a:rPr>
              <a:t>列重通常取得比较小</a:t>
            </a:r>
            <a:r>
              <a:rPr lang="zh-CN" altLang="en-US" sz="2000">
                <a:solidFill>
                  <a:schemeClr val="tx1"/>
                </a:solidFill>
                <a:latin typeface="+mj-ea"/>
                <a:ea typeface="+mj-ea"/>
                <a:cs typeface="+mj-ea"/>
                <a:sym typeface="+mn-ea"/>
              </a:rPr>
              <a:t>，但</a:t>
            </a:r>
            <a:r>
              <a:rPr lang="zh-CN" altLang="en-US" sz="2000">
                <a:solidFill>
                  <a:srgbClr val="FF0000"/>
                </a:solidFill>
                <a:latin typeface="+mj-ea"/>
                <a:ea typeface="+mj-ea"/>
                <a:cs typeface="+mj-ea"/>
                <a:sym typeface="+mn-ea"/>
              </a:rPr>
              <a:t>在</a:t>
            </a:r>
            <a:r>
              <a:rPr lang="zh-CN" altLang="en-US" sz="2000">
                <a:solidFill>
                  <a:srgbClr val="FF0000"/>
                </a:solidFill>
                <a:ea typeface="+mj-ea"/>
                <a:cs typeface="+mn-lt"/>
                <a:sym typeface="+mn-ea"/>
              </a:rPr>
              <a:t>GF(q)</a:t>
            </a:r>
            <a:r>
              <a:rPr lang="zh-CN" altLang="en-US" sz="2000">
                <a:solidFill>
                  <a:srgbClr val="FF0000"/>
                </a:solidFill>
                <a:latin typeface="+mj-ea"/>
                <a:ea typeface="+mj-ea"/>
                <a:cs typeface="+mj-ea"/>
                <a:sym typeface="+mn-ea"/>
              </a:rPr>
              <a:t>上</a:t>
            </a:r>
            <a:r>
              <a:rPr lang="zh-CN" altLang="en-US" sz="2000">
                <a:solidFill>
                  <a:schemeClr val="tx1"/>
                </a:solidFill>
                <a:latin typeface="+mj-ea"/>
                <a:ea typeface="+mj-ea"/>
                <a:cs typeface="+mj-ea"/>
                <a:sym typeface="+mn-ea"/>
              </a:rPr>
              <a:t>，可设法</a:t>
            </a:r>
            <a:r>
              <a:rPr lang="zh-CN" altLang="en-US" sz="2000">
                <a:solidFill>
                  <a:srgbClr val="3333CC"/>
                </a:solidFill>
                <a:latin typeface="+mj-ea"/>
                <a:ea typeface="+mj-ea"/>
                <a:cs typeface="+mj-ea"/>
                <a:sym typeface="+mn-ea"/>
              </a:rPr>
              <a:t>增加二进制校验矩阵的平均列重</a:t>
            </a:r>
            <a:r>
              <a:rPr lang="zh-CN" altLang="en-US" sz="2000">
                <a:solidFill>
                  <a:schemeClr val="tx1"/>
                </a:solidFill>
                <a:latin typeface="+mj-ea"/>
                <a:ea typeface="+mj-ea"/>
                <a:cs typeface="+mj-ea"/>
                <a:sym typeface="+mn-ea"/>
              </a:rPr>
              <a:t>，同时维持相应的二进制校验矩阵。所以当二者传输的二进制信息等价时，从译码性能的角度进行比较，经过精心设计的</a:t>
            </a:r>
            <a:r>
              <a:rPr lang="en-US" altLang="zh-CN" sz="2000">
                <a:solidFill>
                  <a:srgbClr val="FF0000"/>
                </a:solidFill>
                <a:latin typeface="+mj-lt"/>
                <a:ea typeface="+mj-ea"/>
                <a:cs typeface="+mj-lt"/>
              </a:rPr>
              <a:t>GF(q)</a:t>
            </a:r>
            <a:r>
              <a:rPr lang="en-US" altLang="zh-CN" sz="2000">
                <a:solidFill>
                  <a:srgbClr val="FF0000"/>
                </a:solidFill>
                <a:latin typeface="+mj-ea"/>
                <a:ea typeface="+mj-ea"/>
                <a:cs typeface="+mj-ea"/>
              </a:rPr>
              <a:t>校验矩阵要明显的优于二进制码</a:t>
            </a:r>
            <a:r>
              <a:rPr lang="en-US" altLang="zh-CN" sz="2000">
                <a:solidFill>
                  <a:schemeClr val="tx1"/>
                </a:solidFill>
                <a:latin typeface="+mj-ea"/>
                <a:ea typeface="+mj-ea"/>
                <a:cs typeface="+mj-ea"/>
              </a:rPr>
              <a:t>。通常用</a:t>
            </a:r>
            <a:r>
              <a:rPr lang="en-US" altLang="zh-CN" sz="2000">
                <a:solidFill>
                  <a:schemeClr val="tx1"/>
                </a:solidFill>
                <a:latin typeface="+mj-lt"/>
                <a:ea typeface="+mj-ea"/>
                <a:cs typeface="+mj-lt"/>
              </a:rPr>
              <a:t>q</a:t>
            </a:r>
            <a:r>
              <a:rPr lang="en-US" altLang="zh-CN" sz="2000">
                <a:solidFill>
                  <a:schemeClr val="tx1"/>
                </a:solidFill>
                <a:latin typeface="+mj-ea"/>
                <a:ea typeface="+mj-ea"/>
                <a:cs typeface="+mj-ea"/>
              </a:rPr>
              <a:t>进制元素随机替换二进制校验矩阵中的1元素就能够得到多进制的</a:t>
            </a:r>
            <a:r>
              <a:rPr lang="en-US" altLang="zh-CN" sz="2000">
                <a:solidFill>
                  <a:schemeClr val="tx1"/>
                </a:solidFill>
                <a:latin typeface="+mj-lt"/>
                <a:ea typeface="+mj-ea"/>
                <a:cs typeface="+mj-lt"/>
              </a:rPr>
              <a:t>LDPC</a:t>
            </a:r>
            <a:r>
              <a:rPr lang="en-US" altLang="zh-CN" sz="2000">
                <a:solidFill>
                  <a:schemeClr val="tx1"/>
                </a:solidFill>
                <a:latin typeface="+mj-ea"/>
                <a:ea typeface="+mj-ea"/>
                <a:cs typeface="+mj-ea"/>
              </a:rPr>
              <a:t>码的校验矩阵。 </a:t>
            </a:r>
          </a:p>
        </p:txBody>
      </p:sp>
      <p:sp>
        <p:nvSpPr>
          <p:cNvPr id="4" name="标题 1"/>
          <p:cNvSpPr>
            <a:spLocks noGrp="1"/>
          </p:cNvSpPr>
          <p:nvPr/>
        </p:nvSpPr>
        <p:spPr>
          <a:xfrm>
            <a:off x="4439920" y="104775"/>
            <a:ext cx="4512945"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a:sym typeface="+mn-ea"/>
              </a:rPr>
              <a:t>多进制</a:t>
            </a:r>
            <a:r>
              <a:rPr lang="en-US" altLang="zh-CN" sz="2400">
                <a:sym typeface="+mn-ea"/>
              </a:rPr>
              <a:t>LDPC</a:t>
            </a:r>
            <a:r>
              <a:rPr lang="zh-CN" altLang="en-US" sz="2400">
                <a:sym typeface="+mn-ea"/>
              </a:rPr>
              <a:t>码</a:t>
            </a:r>
          </a:p>
        </p:txBody>
      </p:sp>
      <p:sp>
        <p:nvSpPr>
          <p:cNvPr id="47" name="Oval 48"/>
          <p:cNvSpPr/>
          <p:nvPr/>
        </p:nvSpPr>
        <p:spPr>
          <a:xfrm>
            <a:off x="242872" y="1115854"/>
            <a:ext cx="636505" cy="636505"/>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3</a:t>
            </a:r>
          </a:p>
        </p:txBody>
      </p:sp>
      <p:sp>
        <p:nvSpPr>
          <p:cNvPr id="2" name="Oval 48"/>
          <p:cNvSpPr/>
          <p:nvPr/>
        </p:nvSpPr>
        <p:spPr>
          <a:xfrm>
            <a:off x="242872" y="2723039"/>
            <a:ext cx="636505" cy="636505"/>
          </a:xfrm>
          <a:prstGeom prst="ellipse">
            <a:avLst/>
          </a:prstGeom>
          <a:solidFill>
            <a:srgbClr val="92D050"/>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11860" y="1348105"/>
            <a:ext cx="7703820" cy="4690110"/>
          </a:xfrm>
        </p:spPr>
        <p:txBody>
          <a:bodyPr/>
          <a:lstStyle/>
          <a:p>
            <a:pPr latinLnBrk="0">
              <a:lnSpc>
                <a:spcPct val="100000"/>
              </a:lnSpc>
              <a:spcBef>
                <a:spcPts val="0"/>
              </a:spcBef>
              <a:spcAft>
                <a:spcPts val="0"/>
              </a:spcAft>
              <a:buFont typeface="Arial" panose="020B0604020202020204" pitchFamily="34" charset="0"/>
            </a:pPr>
            <a:r>
              <a:rPr lang="en-US" altLang="zh-CN" sz="2000">
                <a:solidFill>
                  <a:schemeClr val="tx1"/>
                </a:solidFill>
                <a:latin typeface="+mn-ea"/>
                <a:cs typeface="+mn-ea"/>
                <a:sym typeface="+mn-ea"/>
              </a:rPr>
              <a:t>    </a:t>
            </a:r>
            <a:r>
              <a:rPr lang="zh-CN" altLang="en-US" sz="2000">
                <a:solidFill>
                  <a:schemeClr val="tx1"/>
                </a:solidFill>
                <a:latin typeface="+mn-ea"/>
                <a:cs typeface="+mn-ea"/>
                <a:sym typeface="+mn-ea"/>
              </a:rPr>
              <a:t>与二元</a:t>
            </a:r>
            <a:r>
              <a:rPr lang="zh-CN" altLang="en-US" sz="2000">
                <a:solidFill>
                  <a:schemeClr val="tx1"/>
                </a:solidFill>
                <a:cs typeface="+mn-lt"/>
                <a:sym typeface="+mn-ea"/>
              </a:rPr>
              <a:t>LDPC</a:t>
            </a:r>
            <a:r>
              <a:rPr lang="zh-CN" altLang="en-US" sz="2000">
                <a:solidFill>
                  <a:schemeClr val="tx1"/>
                </a:solidFill>
                <a:latin typeface="+mn-ea"/>
                <a:cs typeface="+mn-ea"/>
                <a:sym typeface="+mn-ea"/>
              </a:rPr>
              <a:t>码一样，</a:t>
            </a:r>
            <a:r>
              <a:rPr lang="zh-CN" altLang="en-US" sz="2000">
                <a:solidFill>
                  <a:srgbClr val="FF0000"/>
                </a:solidFill>
                <a:latin typeface="+mn-ea"/>
                <a:cs typeface="+mn-ea"/>
                <a:sym typeface="+mn-ea"/>
              </a:rPr>
              <a:t>规则</a:t>
            </a:r>
            <a:r>
              <a:rPr lang="zh-CN" altLang="en-US" sz="2000">
                <a:solidFill>
                  <a:srgbClr val="FF0000"/>
                </a:solidFill>
                <a:cs typeface="+mn-lt"/>
                <a:sym typeface="+mn-ea"/>
              </a:rPr>
              <a:t>NB-LDPC</a:t>
            </a:r>
            <a:r>
              <a:rPr lang="zh-CN" altLang="en-US" sz="2000">
                <a:solidFill>
                  <a:srgbClr val="FF0000"/>
                </a:solidFill>
                <a:latin typeface="+mn-ea"/>
                <a:cs typeface="+mn-ea"/>
                <a:sym typeface="+mn-ea"/>
              </a:rPr>
              <a:t>码</a:t>
            </a:r>
            <a:r>
              <a:rPr lang="zh-CN" altLang="en-US" sz="2000">
                <a:solidFill>
                  <a:schemeClr val="tx1"/>
                </a:solidFill>
                <a:latin typeface="+mn-ea"/>
                <a:cs typeface="+mn-ea"/>
                <a:sym typeface="+mn-ea"/>
              </a:rPr>
              <a:t>定义为</a:t>
            </a:r>
            <a:r>
              <a:rPr lang="zh-CN" altLang="en-US" sz="2000">
                <a:solidFill>
                  <a:schemeClr val="tx1"/>
                </a:solidFill>
                <a:latin typeface="+mj-lt"/>
                <a:cs typeface="+mj-lt"/>
                <a:sym typeface="+mn-ea"/>
              </a:rPr>
              <a:t>H</a:t>
            </a:r>
            <a:r>
              <a:rPr lang="zh-CN" altLang="en-US" sz="2000">
                <a:solidFill>
                  <a:schemeClr val="tx1"/>
                </a:solidFill>
                <a:latin typeface="+mn-ea"/>
                <a:cs typeface="+mn-ea"/>
                <a:sym typeface="+mn-ea"/>
              </a:rPr>
              <a:t>中</a:t>
            </a:r>
            <a:r>
              <a:rPr lang="zh-CN" altLang="en-US" sz="2000">
                <a:solidFill>
                  <a:srgbClr val="3333CC"/>
                </a:solidFill>
                <a:latin typeface="+mn-ea"/>
                <a:cs typeface="+mn-ea"/>
                <a:sym typeface="+mn-ea"/>
              </a:rPr>
              <a:t>每行都有相同个数的非零元素</a:t>
            </a:r>
            <a:r>
              <a:rPr lang="zh-CN" altLang="en-US" sz="2000">
                <a:solidFill>
                  <a:schemeClr val="tx1"/>
                </a:solidFill>
                <a:latin typeface="+mn-ea"/>
                <a:cs typeface="+mn-ea"/>
                <a:sym typeface="+mn-ea"/>
              </a:rPr>
              <a:t>，并且</a:t>
            </a:r>
            <a:r>
              <a:rPr lang="zh-CN" altLang="en-US" sz="2000">
                <a:solidFill>
                  <a:schemeClr val="tx1"/>
                </a:solidFill>
                <a:cs typeface="+mn-lt"/>
                <a:sym typeface="+mn-ea"/>
              </a:rPr>
              <a:t>H</a:t>
            </a:r>
            <a:r>
              <a:rPr lang="zh-CN" altLang="en-US" sz="2000">
                <a:solidFill>
                  <a:schemeClr val="tx1"/>
                </a:solidFill>
                <a:latin typeface="+mn-ea"/>
                <a:cs typeface="+mn-ea"/>
                <a:sym typeface="+mn-ea"/>
              </a:rPr>
              <a:t>中</a:t>
            </a:r>
            <a:r>
              <a:rPr lang="zh-CN" altLang="en-US" sz="2000">
                <a:solidFill>
                  <a:srgbClr val="3333CC"/>
                </a:solidFill>
                <a:latin typeface="+mn-ea"/>
                <a:cs typeface="+mn-ea"/>
                <a:sym typeface="+mn-ea"/>
              </a:rPr>
              <a:t>每列所含有的非零元素个数也是一样的</a:t>
            </a:r>
            <a:r>
              <a:rPr lang="zh-CN" altLang="en-US" sz="2000">
                <a:solidFill>
                  <a:schemeClr val="tx1"/>
                </a:solidFill>
                <a:latin typeface="+mn-ea"/>
                <a:cs typeface="+mn-ea"/>
                <a:sym typeface="+mn-ea"/>
              </a:rPr>
              <a:t>，不满足这个条件的</a:t>
            </a:r>
            <a:r>
              <a:rPr lang="zh-CN" altLang="en-US" sz="2000">
                <a:solidFill>
                  <a:schemeClr val="tx1"/>
                </a:solidFill>
                <a:latin typeface="+mj-lt"/>
                <a:cs typeface="+mj-lt"/>
                <a:sym typeface="+mn-ea"/>
              </a:rPr>
              <a:t>NB-LDPC</a:t>
            </a:r>
            <a:r>
              <a:rPr lang="zh-CN" altLang="en-US" sz="2000">
                <a:solidFill>
                  <a:schemeClr val="tx1"/>
                </a:solidFill>
                <a:latin typeface="+mn-ea"/>
                <a:cs typeface="+mn-ea"/>
                <a:sym typeface="+mn-ea"/>
              </a:rPr>
              <a:t>码是非规则</a:t>
            </a:r>
            <a:r>
              <a:rPr lang="zh-CN" altLang="en-US" sz="2000">
                <a:solidFill>
                  <a:schemeClr val="tx1"/>
                </a:solidFill>
                <a:latin typeface="+mj-lt"/>
                <a:cs typeface="+mj-lt"/>
                <a:sym typeface="+mn-ea"/>
              </a:rPr>
              <a:t>NB-LDPC</a:t>
            </a:r>
            <a:r>
              <a:rPr lang="zh-CN" altLang="en-US" sz="2000">
                <a:solidFill>
                  <a:schemeClr val="tx1"/>
                </a:solidFill>
                <a:latin typeface="+mn-ea"/>
                <a:cs typeface="+mn-ea"/>
                <a:sym typeface="+mn-ea"/>
              </a:rPr>
              <a:t>码。</a:t>
            </a:r>
          </a:p>
          <a:p>
            <a:pPr latinLnBrk="0">
              <a:lnSpc>
                <a:spcPct val="100000"/>
              </a:lnSpc>
              <a:spcBef>
                <a:spcPts val="0"/>
              </a:spcBef>
              <a:spcAft>
                <a:spcPts val="0"/>
              </a:spcAft>
            </a:pPr>
            <a:endParaRPr lang="zh-CN" altLang="en-US" sz="2000">
              <a:solidFill>
                <a:schemeClr val="tx1"/>
              </a:solidFill>
              <a:latin typeface="+mn-ea"/>
              <a:cs typeface="+mn-ea"/>
              <a:sym typeface="+mn-ea"/>
            </a:endParaRPr>
          </a:p>
          <a:p>
            <a:pPr latinLnBrk="0">
              <a:lnSpc>
                <a:spcPct val="100000"/>
              </a:lnSpc>
              <a:spcBef>
                <a:spcPts val="0"/>
              </a:spcBef>
              <a:spcAft>
                <a:spcPts val="0"/>
              </a:spcAft>
              <a:buFont typeface="Arial" panose="020B0604020202020204" pitchFamily="34" charset="0"/>
            </a:pPr>
            <a:r>
              <a:rPr lang="en-US" altLang="zh-CN" sz="2000" spc="-100">
                <a:solidFill>
                  <a:schemeClr val="tx1"/>
                </a:solidFill>
                <a:uFillTx/>
                <a:latin typeface="+mn-ea"/>
                <a:cs typeface="+mn-ea"/>
              </a:rPr>
              <a:t>      在二元</a:t>
            </a:r>
            <a:r>
              <a:rPr lang="en-US" altLang="zh-CN" sz="2000" spc="-100">
                <a:solidFill>
                  <a:schemeClr val="tx1"/>
                </a:solidFill>
                <a:uFillTx/>
                <a:cs typeface="+mn-lt"/>
              </a:rPr>
              <a:t>LDPC</a:t>
            </a:r>
            <a:r>
              <a:rPr lang="en-US" altLang="zh-CN" sz="2000" spc="-100">
                <a:solidFill>
                  <a:schemeClr val="tx1"/>
                </a:solidFill>
                <a:uFillTx/>
                <a:latin typeface="+mn-ea"/>
                <a:cs typeface="+mn-ea"/>
              </a:rPr>
              <a:t>码的</a:t>
            </a:r>
            <a:r>
              <a:rPr lang="en-US" altLang="zh-CN" sz="2000" spc="-100">
                <a:solidFill>
                  <a:schemeClr val="tx1"/>
                </a:solidFill>
                <a:uFillTx/>
                <a:cs typeface="+mn-lt"/>
              </a:rPr>
              <a:t>Tanner</a:t>
            </a:r>
            <a:r>
              <a:rPr lang="en-US" altLang="zh-CN" sz="2000" spc="-100">
                <a:solidFill>
                  <a:schemeClr val="tx1"/>
                </a:solidFill>
                <a:uFillTx/>
                <a:latin typeface="+mn-ea"/>
                <a:cs typeface="+mn-ea"/>
              </a:rPr>
              <a:t>图中，每条边对应的校验矩阵中的元素都是1，但</a:t>
            </a:r>
            <a:r>
              <a:rPr lang="en-US" altLang="zh-CN" sz="2000" spc="-100">
                <a:solidFill>
                  <a:srgbClr val="FF0000"/>
                </a:solidFill>
                <a:uFillTx/>
                <a:latin typeface="+mn-ea"/>
                <a:cs typeface="+mn-ea"/>
              </a:rPr>
              <a:t>对于</a:t>
            </a:r>
            <a:r>
              <a:rPr lang="en-US" altLang="zh-CN" sz="2000" spc="-100">
                <a:solidFill>
                  <a:srgbClr val="FF0000"/>
                </a:solidFill>
                <a:uFillTx/>
                <a:cs typeface="+mn-lt"/>
              </a:rPr>
              <a:t>NB-LDPC</a:t>
            </a:r>
            <a:r>
              <a:rPr lang="en-US" altLang="zh-CN" sz="2000" spc="-100">
                <a:solidFill>
                  <a:schemeClr val="tx1"/>
                </a:solidFill>
                <a:uFillTx/>
                <a:latin typeface="+mn-ea"/>
                <a:cs typeface="+mn-ea"/>
              </a:rPr>
              <a:t>，</a:t>
            </a:r>
            <a:r>
              <a:rPr lang="en-US" altLang="zh-CN" sz="2000" spc="-100">
                <a:solidFill>
                  <a:schemeClr val="tx1"/>
                </a:solidFill>
                <a:uFillTx/>
                <a:cs typeface="+mn-lt"/>
              </a:rPr>
              <a:t>Tanner</a:t>
            </a:r>
            <a:r>
              <a:rPr lang="en-US" altLang="zh-CN" sz="2000" spc="-100">
                <a:solidFill>
                  <a:schemeClr val="tx1"/>
                </a:solidFill>
                <a:uFillTx/>
                <a:latin typeface="+mn-ea"/>
                <a:cs typeface="+mn-ea"/>
              </a:rPr>
              <a:t>图中每条边对应的却是</a:t>
            </a:r>
            <a:r>
              <a:rPr lang="en-US" altLang="zh-CN" sz="2000" spc="-100">
                <a:solidFill>
                  <a:srgbClr val="3333CC"/>
                </a:solidFill>
                <a:uFillTx/>
                <a:latin typeface="+mn-ea"/>
                <a:cs typeface="+mn-ea"/>
              </a:rPr>
              <a:t>不仅仅只有1的非零元素</a:t>
            </a:r>
            <a:r>
              <a:rPr lang="en-US" altLang="zh-CN" sz="2000" spc="-100">
                <a:solidFill>
                  <a:schemeClr val="tx1"/>
                </a:solidFill>
                <a:uFillTx/>
                <a:latin typeface="+mn-ea"/>
                <a:cs typeface="+mn-ea"/>
              </a:rPr>
              <a:t>，它还可能</a:t>
            </a:r>
            <a:r>
              <a:rPr lang="en-US" altLang="zh-CN" sz="2000" spc="-100">
                <a:solidFill>
                  <a:srgbClr val="3333CC"/>
                </a:solidFill>
                <a:uFillTx/>
                <a:latin typeface="+mn-ea"/>
                <a:cs typeface="+mn-ea"/>
              </a:rPr>
              <a:t>是</a:t>
            </a:r>
            <a:r>
              <a:rPr lang="en-US" altLang="zh-CN" sz="2000" spc="-100">
                <a:solidFill>
                  <a:srgbClr val="3333CC"/>
                </a:solidFill>
                <a:uFillTx/>
                <a:latin typeface="+mj-lt"/>
                <a:cs typeface="+mj-lt"/>
              </a:rPr>
              <a:t>GF(q)</a:t>
            </a:r>
            <a:r>
              <a:rPr lang="en-US" altLang="zh-CN" sz="2000" spc="-100">
                <a:solidFill>
                  <a:srgbClr val="3333CC"/>
                </a:solidFill>
                <a:uFillTx/>
                <a:latin typeface="+mn-ea"/>
                <a:cs typeface="+mn-ea"/>
              </a:rPr>
              <a:t>中的任意一个值</a:t>
            </a:r>
            <a:r>
              <a:rPr lang="en-US" altLang="zh-CN" sz="2000" spc="-100">
                <a:solidFill>
                  <a:schemeClr val="tx1"/>
                </a:solidFill>
                <a:uFillTx/>
                <a:latin typeface="+mn-ea"/>
                <a:cs typeface="+mn-ea"/>
              </a:rPr>
              <a:t>。因为多元</a:t>
            </a:r>
            <a:r>
              <a:rPr lang="en-US" altLang="zh-CN" sz="2000" spc="-100">
                <a:solidFill>
                  <a:schemeClr val="tx1"/>
                </a:solidFill>
                <a:uFillTx/>
                <a:latin typeface="+mj-lt"/>
                <a:cs typeface="+mj-lt"/>
              </a:rPr>
              <a:t>LDPC</a:t>
            </a:r>
            <a:r>
              <a:rPr lang="en-US" altLang="zh-CN" sz="2000" spc="-100">
                <a:solidFill>
                  <a:schemeClr val="tx1"/>
                </a:solidFill>
                <a:uFillTx/>
                <a:latin typeface="+mn-ea"/>
                <a:cs typeface="+mn-ea"/>
              </a:rPr>
              <a:t>码的译码采用的是</a:t>
            </a:r>
            <a:r>
              <a:rPr lang="en-US" altLang="zh-CN" sz="2000" spc="-100">
                <a:solidFill>
                  <a:srgbClr val="FF0000"/>
                </a:solidFill>
                <a:uFillTx/>
                <a:latin typeface="+mn-ea"/>
                <a:cs typeface="+mn-ea"/>
              </a:rPr>
              <a:t>和积译码</a:t>
            </a:r>
            <a:r>
              <a:rPr lang="en-US" altLang="zh-CN" sz="2000" spc="-100">
                <a:solidFill>
                  <a:srgbClr val="FF0000"/>
                </a:solidFill>
                <a:uFillTx/>
                <a:latin typeface="+mj-lt"/>
                <a:cs typeface="+mj-lt"/>
              </a:rPr>
              <a:t>(SPA)</a:t>
            </a:r>
            <a:r>
              <a:rPr lang="en-US" altLang="zh-CN" sz="2000" spc="-100">
                <a:solidFill>
                  <a:schemeClr val="tx1"/>
                </a:solidFill>
                <a:uFillTx/>
                <a:latin typeface="+mn-ea"/>
                <a:cs typeface="+mn-ea"/>
                <a:sym typeface="+mn-ea"/>
              </a:rPr>
              <a:t>算法</a:t>
            </a:r>
            <a:r>
              <a:rPr lang="en-US" altLang="zh-CN" sz="2000" spc="-100">
                <a:solidFill>
                  <a:schemeClr val="tx1"/>
                </a:solidFill>
                <a:uFillTx/>
                <a:latin typeface="+mn-ea"/>
                <a:cs typeface="+mn-ea"/>
              </a:rPr>
              <a:t>或者</a:t>
            </a:r>
            <a:r>
              <a:rPr lang="en-US" altLang="zh-CN" sz="2000" spc="-100">
                <a:solidFill>
                  <a:srgbClr val="FF0000"/>
                </a:solidFill>
                <a:uFillTx/>
                <a:latin typeface="+mn-ea"/>
                <a:cs typeface="+mn-ea"/>
              </a:rPr>
              <a:t>置信传播译码</a:t>
            </a:r>
            <a:r>
              <a:rPr lang="en-US" altLang="zh-CN" sz="2000" spc="-100">
                <a:solidFill>
                  <a:schemeClr val="tx1"/>
                </a:solidFill>
                <a:uFillTx/>
                <a:latin typeface="+mn-ea"/>
                <a:cs typeface="+mn-ea"/>
              </a:rPr>
              <a:t>算法</a:t>
            </a:r>
            <a:r>
              <a:rPr lang="zh-CN" altLang="en-US" sz="2000" spc="-100">
                <a:solidFill>
                  <a:schemeClr val="tx1"/>
                </a:solidFill>
                <a:uFillTx/>
                <a:latin typeface="+mn-ea"/>
                <a:cs typeface="+mn-ea"/>
              </a:rPr>
              <a:t>，</a:t>
            </a:r>
            <a:r>
              <a:rPr lang="en-US" altLang="zh-CN" sz="2000" spc="-100">
                <a:solidFill>
                  <a:schemeClr val="tx1"/>
                </a:solidFill>
                <a:uFillTx/>
                <a:latin typeface="+mn-ea"/>
                <a:cs typeface="+mn-ea"/>
              </a:rPr>
              <a:t>这种算法在</a:t>
            </a:r>
            <a:r>
              <a:rPr lang="en-US" altLang="zh-CN" sz="2000" spc="-100">
                <a:solidFill>
                  <a:schemeClr val="tx1"/>
                </a:solidFill>
                <a:uFillTx/>
                <a:cs typeface="+mn-lt"/>
              </a:rPr>
              <a:t>Tanner</a:t>
            </a:r>
            <a:r>
              <a:rPr lang="en-US" altLang="zh-CN" sz="2000" spc="-100">
                <a:solidFill>
                  <a:schemeClr val="tx1"/>
                </a:solidFill>
                <a:uFillTx/>
                <a:latin typeface="+mn-ea"/>
                <a:cs typeface="+mn-ea"/>
              </a:rPr>
              <a:t>图</a:t>
            </a:r>
            <a:r>
              <a:rPr lang="en-US" altLang="zh-CN" sz="2000" spc="-100">
                <a:solidFill>
                  <a:srgbClr val="3333CC"/>
                </a:solidFill>
                <a:uFillTx/>
                <a:latin typeface="+mn-ea"/>
                <a:cs typeface="+mn-ea"/>
              </a:rPr>
              <a:t>不存在环</a:t>
            </a:r>
            <a:r>
              <a:rPr lang="en-US" altLang="zh-CN" sz="2000" spc="-100">
                <a:solidFill>
                  <a:schemeClr val="tx1"/>
                </a:solidFill>
                <a:uFillTx/>
                <a:latin typeface="+mn-ea"/>
                <a:cs typeface="+mn-ea"/>
              </a:rPr>
              <a:t>的情况下</a:t>
            </a:r>
            <a:r>
              <a:rPr lang="en-US" altLang="zh-CN" sz="2000" spc="-100">
                <a:solidFill>
                  <a:srgbClr val="00CC99"/>
                </a:solidFill>
                <a:uFillTx/>
                <a:latin typeface="+mn-ea"/>
                <a:cs typeface="+mn-ea"/>
              </a:rPr>
              <a:t>等效于最大似然译码算法</a:t>
            </a:r>
            <a:r>
              <a:rPr lang="en-US" altLang="zh-CN" sz="2000" spc="-100">
                <a:solidFill>
                  <a:schemeClr val="tx1"/>
                </a:solidFill>
                <a:uFillTx/>
                <a:latin typeface="+mn-ea"/>
                <a:cs typeface="+mn-ea"/>
              </a:rPr>
              <a:t>，所以要想提高码字的性能必须</a:t>
            </a:r>
            <a:r>
              <a:rPr lang="en-US" altLang="zh-CN" sz="2000" spc="-100">
                <a:solidFill>
                  <a:srgbClr val="3333CC"/>
                </a:solidFill>
                <a:uFillTx/>
                <a:latin typeface="+mn-ea"/>
                <a:cs typeface="+mn-ea"/>
              </a:rPr>
              <a:t>尽量增大</a:t>
            </a:r>
            <a:r>
              <a:rPr lang="en-US" altLang="zh-CN" sz="2000" spc="-100">
                <a:solidFill>
                  <a:srgbClr val="3333CC"/>
                </a:solidFill>
                <a:uFillTx/>
                <a:cs typeface="+mn-lt"/>
              </a:rPr>
              <a:t>Tanner</a:t>
            </a:r>
            <a:r>
              <a:rPr lang="en-US" altLang="zh-CN" sz="2000" spc="-100">
                <a:solidFill>
                  <a:srgbClr val="3333CC"/>
                </a:solidFill>
                <a:uFillTx/>
                <a:latin typeface="+mn-ea"/>
                <a:cs typeface="+mn-ea"/>
              </a:rPr>
              <a:t>图的周长</a:t>
            </a:r>
            <a:r>
              <a:rPr lang="en-US" altLang="zh-CN" sz="2000" spc="-100">
                <a:solidFill>
                  <a:schemeClr val="tx1"/>
                </a:solidFill>
                <a:uFillTx/>
                <a:latin typeface="+mn-ea"/>
                <a:cs typeface="+mn-ea"/>
              </a:rPr>
              <a:t>。</a:t>
            </a:r>
          </a:p>
          <a:p>
            <a:pPr latinLnBrk="0">
              <a:lnSpc>
                <a:spcPct val="100000"/>
              </a:lnSpc>
              <a:spcBef>
                <a:spcPts val="0"/>
              </a:spcBef>
              <a:spcAft>
                <a:spcPts val="0"/>
              </a:spcAft>
              <a:buFont typeface="Arial" panose="020B0604020202020204" pitchFamily="34" charset="0"/>
            </a:pPr>
            <a:r>
              <a:rPr lang="en-US" altLang="zh-CN" sz="2000" spc="-100">
                <a:solidFill>
                  <a:schemeClr val="tx1"/>
                </a:solidFill>
                <a:uFillTx/>
                <a:latin typeface="+mn-ea"/>
                <a:cs typeface="+mn-ea"/>
              </a:rPr>
              <a:t>      非规则</a:t>
            </a:r>
            <a:r>
              <a:rPr lang="en-US" altLang="zh-CN" sz="2000" spc="-100">
                <a:solidFill>
                  <a:schemeClr val="tx1"/>
                </a:solidFill>
                <a:uFillTx/>
                <a:cs typeface="+mn-lt"/>
              </a:rPr>
              <a:t>NB-LDPC</a:t>
            </a:r>
            <a:r>
              <a:rPr lang="en-US" altLang="zh-CN" sz="2000" spc="-100">
                <a:solidFill>
                  <a:schemeClr val="tx1"/>
                </a:solidFill>
                <a:uFillTx/>
                <a:latin typeface="+mn-ea"/>
                <a:cs typeface="+mn-ea"/>
              </a:rPr>
              <a:t>码的性能很好，已知的很多相同码率的二元</a:t>
            </a:r>
            <a:r>
              <a:rPr lang="en-US" altLang="zh-CN" sz="2000" spc="-100">
                <a:solidFill>
                  <a:schemeClr val="tx1"/>
                </a:solidFill>
                <a:uFillTx/>
                <a:cs typeface="+mn-lt"/>
              </a:rPr>
              <a:t>LDPC</a:t>
            </a:r>
            <a:r>
              <a:rPr lang="en-US" altLang="zh-CN" sz="2000" spc="-100">
                <a:solidFill>
                  <a:schemeClr val="tx1"/>
                </a:solidFill>
                <a:uFillTx/>
                <a:latin typeface="+mn-ea"/>
                <a:cs typeface="+mn-ea"/>
              </a:rPr>
              <a:t>码都不能取得同样的性能，相同码率的</a:t>
            </a:r>
            <a:r>
              <a:rPr lang="en-US" altLang="zh-CN" sz="2000" spc="-100">
                <a:solidFill>
                  <a:schemeClr val="tx1"/>
                </a:solidFill>
                <a:uFillTx/>
                <a:latin typeface="+mj-lt"/>
                <a:cs typeface="+mj-lt"/>
              </a:rPr>
              <a:t>Turbo</a:t>
            </a:r>
            <a:r>
              <a:rPr lang="en-US" altLang="zh-CN" sz="2000" spc="-100">
                <a:solidFill>
                  <a:schemeClr val="tx1"/>
                </a:solidFill>
                <a:uFillTx/>
                <a:latin typeface="+mn-ea"/>
                <a:cs typeface="+mn-ea"/>
              </a:rPr>
              <a:t>码的性能也与之有一定的差距，高性能所付出的的代价就是随之而来的高复杂度，如果能够在保证性能的同时降低复杂度，那么</a:t>
            </a:r>
            <a:r>
              <a:rPr lang="en-US" altLang="zh-CN" sz="2000" spc="-100">
                <a:solidFill>
                  <a:schemeClr val="tx1"/>
                </a:solidFill>
                <a:uFillTx/>
                <a:cs typeface="+mn-lt"/>
              </a:rPr>
              <a:t>NB-LDPC</a:t>
            </a:r>
            <a:r>
              <a:rPr lang="en-US" altLang="zh-CN" sz="2000" spc="-100">
                <a:solidFill>
                  <a:schemeClr val="tx1"/>
                </a:solidFill>
                <a:uFillTx/>
                <a:latin typeface="+mn-ea"/>
                <a:cs typeface="+mn-ea"/>
              </a:rPr>
              <a:t>码必将获得更加广泛的应用</a:t>
            </a:r>
            <a:r>
              <a:rPr lang="zh-CN" altLang="en-US" sz="2000" spc="-100">
                <a:solidFill>
                  <a:schemeClr val="tx1"/>
                </a:solidFill>
                <a:uFillTx/>
                <a:latin typeface="+mn-ea"/>
                <a:cs typeface="+mn-ea"/>
              </a:rPr>
              <a:t>。</a:t>
            </a:r>
            <a:endParaRPr lang="zh-CN" altLang="en-US" sz="2000">
              <a:solidFill>
                <a:schemeClr val="tx1"/>
              </a:solidFill>
              <a:latin typeface="+mn-ea"/>
              <a:cs typeface="+mn-ea"/>
            </a:endParaRPr>
          </a:p>
        </p:txBody>
      </p:sp>
      <p:sp>
        <p:nvSpPr>
          <p:cNvPr id="5" name="标题 1"/>
          <p:cNvSpPr>
            <a:spLocks noGrp="1"/>
          </p:cNvSpPr>
          <p:nvPr/>
        </p:nvSpPr>
        <p:spPr>
          <a:xfrm>
            <a:off x="4439920" y="104775"/>
            <a:ext cx="4512945"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a:sym typeface="+mn-ea"/>
              </a:rPr>
              <a:t>多进制</a:t>
            </a:r>
            <a:r>
              <a:rPr lang="en-US" altLang="zh-CN" sz="2400">
                <a:sym typeface="+mn-ea"/>
              </a:rPr>
              <a:t>LDPC</a:t>
            </a:r>
            <a:r>
              <a:rPr lang="zh-CN" altLang="en-US" sz="2400">
                <a:sym typeface="+mn-ea"/>
              </a:rPr>
              <a:t>码</a:t>
            </a:r>
          </a:p>
        </p:txBody>
      </p:sp>
      <p:sp>
        <p:nvSpPr>
          <p:cNvPr id="47" name="Oval 48"/>
          <p:cNvSpPr/>
          <p:nvPr/>
        </p:nvSpPr>
        <p:spPr>
          <a:xfrm>
            <a:off x="275892" y="1168559"/>
            <a:ext cx="636505" cy="636505"/>
          </a:xfrm>
          <a:prstGeom prst="ellipse">
            <a:avLst/>
          </a:prstGeom>
          <a:solidFill>
            <a:srgbClr val="00B0F0"/>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5</a:t>
            </a:r>
          </a:p>
        </p:txBody>
      </p:sp>
      <p:sp>
        <p:nvSpPr>
          <p:cNvPr id="2" name="Oval 48"/>
          <p:cNvSpPr/>
          <p:nvPr/>
        </p:nvSpPr>
        <p:spPr>
          <a:xfrm>
            <a:off x="275892" y="2409349"/>
            <a:ext cx="636505" cy="636505"/>
          </a:xfrm>
          <a:prstGeom prst="ellipse">
            <a:avLst/>
          </a:prstGeom>
          <a:solidFill>
            <a:srgbClr val="00CC99"/>
          </a:solidFill>
          <a:ln w="25400">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6</a:t>
            </a:r>
          </a:p>
        </p:txBody>
      </p:sp>
      <p:sp>
        <p:nvSpPr>
          <p:cNvPr id="4" name="Oval 48"/>
          <p:cNvSpPr/>
          <p:nvPr/>
        </p:nvSpPr>
        <p:spPr>
          <a:xfrm>
            <a:off x="275892" y="4224814"/>
            <a:ext cx="636505" cy="636505"/>
          </a:xfrm>
          <a:prstGeom prst="ellipse">
            <a:avLst/>
          </a:prstGeom>
          <a:gradFill>
            <a:gsLst>
              <a:gs pos="0">
                <a:srgbClr val="7B32B2"/>
              </a:gs>
              <a:gs pos="100000">
                <a:srgbClr val="401A5D"/>
              </a:gs>
            </a:gsLst>
            <a:lin scaled="0"/>
          </a:gra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影响</a:t>
            </a:r>
            <a:r>
              <a:rPr lang="en-US" altLang="zh-CN" sz="2400">
                <a:sym typeface="+mn-ea"/>
              </a:rPr>
              <a:t>LPDC</a:t>
            </a:r>
            <a:r>
              <a:rPr lang="zh-CN" altLang="en-US" sz="2400">
                <a:sym typeface="+mn-ea"/>
              </a:rPr>
              <a:t>码性能的因素</a:t>
            </a:r>
          </a:p>
        </p:txBody>
      </p:sp>
      <p:sp>
        <p:nvSpPr>
          <p:cNvPr id="3" name="文本框 2"/>
          <p:cNvSpPr txBox="1"/>
          <p:nvPr/>
        </p:nvSpPr>
        <p:spPr>
          <a:xfrm>
            <a:off x="680720" y="790575"/>
            <a:ext cx="7584440" cy="5015865"/>
          </a:xfrm>
          <a:prstGeom prst="rect">
            <a:avLst/>
          </a:prstGeom>
          <a:noFill/>
        </p:spPr>
        <p:txBody>
          <a:bodyPr wrap="square" rtlCol="0" anchor="t">
            <a:spAutoFit/>
          </a:bodyPr>
          <a:lstStyle/>
          <a:p>
            <a:pPr>
              <a:buFont typeface="Arial" panose="020B0604020202020204" pitchFamily="34" charset="0"/>
            </a:pPr>
            <a:r>
              <a:rPr lang="en-US" altLang="zh-CN" sz="2000" dirty="0">
                <a:effectLst/>
                <a:latin typeface="+mn-ea"/>
                <a:ea typeface="+mn-ea"/>
                <a:cs typeface="+mn-ea"/>
                <a:sym typeface="+mn-ea"/>
              </a:rPr>
              <a:t>                                     </a:t>
            </a:r>
            <a:r>
              <a:rPr lang="en-US" altLang="zh-CN" sz="2000" dirty="0">
                <a:solidFill>
                  <a:srgbClr val="FF0000"/>
                </a:solidFill>
                <a:effectLst/>
                <a:latin typeface="+mn-ea"/>
                <a:ea typeface="+mn-ea"/>
                <a:cs typeface="+mn-ea"/>
                <a:sym typeface="+mn-ea"/>
              </a:rPr>
              <a:t>最小距离</a:t>
            </a:r>
            <a:endParaRPr lang="en-US" altLang="zh-CN" sz="2000" dirty="0">
              <a:solidFill>
                <a:schemeClr val="tx1"/>
              </a:solidFill>
              <a:effectLst/>
              <a:latin typeface="+mn-ea"/>
              <a:ea typeface="+mn-ea"/>
              <a:cs typeface="+mn-ea"/>
              <a:sym typeface="+mn-ea"/>
            </a:endParaRPr>
          </a:p>
          <a:p>
            <a:pPr>
              <a:buFont typeface="Arial" panose="020B0604020202020204" pitchFamily="34" charset="0"/>
            </a:pPr>
            <a:r>
              <a:rPr lang="en-US" altLang="zh-CN" sz="2000" dirty="0">
                <a:effectLst/>
                <a:latin typeface="+mn-ea"/>
                <a:ea typeface="+mn-ea"/>
                <a:cs typeface="+mn-ea"/>
                <a:sym typeface="+mn-ea"/>
              </a:rPr>
              <a:t>                                     </a:t>
            </a:r>
            <a:r>
              <a:rPr lang="en-US" altLang="zh-CN" sz="2000" dirty="0">
                <a:solidFill>
                  <a:srgbClr val="FF0000"/>
                </a:solidFill>
                <a:effectLst/>
                <a:latin typeface="+mn-ea"/>
                <a:ea typeface="+mn-ea"/>
                <a:cs typeface="+mn-ea"/>
                <a:sym typeface="+mn-ea"/>
              </a:rPr>
              <a:t>度分布</a:t>
            </a:r>
            <a:endParaRPr lang="en-US" altLang="zh-CN" sz="2000" dirty="0">
              <a:solidFill>
                <a:schemeClr val="tx1"/>
              </a:solidFill>
              <a:effectLst/>
              <a:latin typeface="+mn-ea"/>
              <a:ea typeface="+mn-ea"/>
              <a:cs typeface="+mn-ea"/>
              <a:sym typeface="+mn-ea"/>
            </a:endParaRPr>
          </a:p>
          <a:p>
            <a:pPr>
              <a:buFont typeface="Arial" panose="020B0604020202020204" pitchFamily="34" charset="0"/>
            </a:pPr>
            <a:r>
              <a:rPr lang="en-US" altLang="zh-CN" sz="2000" dirty="0">
                <a:solidFill>
                  <a:schemeClr val="tx1"/>
                </a:solidFill>
                <a:effectLst/>
                <a:latin typeface="+mn-ea"/>
                <a:ea typeface="+mn-ea"/>
                <a:cs typeface="+mn-ea"/>
                <a:sym typeface="+mn-ea"/>
              </a:rPr>
              <a:t>影响LDPC码性能的</a:t>
            </a:r>
            <a:r>
              <a:rPr lang="en-US" altLang="zh-CN" sz="2000" dirty="0">
                <a:solidFill>
                  <a:srgbClr val="FF0000"/>
                </a:solidFill>
                <a:effectLst/>
                <a:latin typeface="+mn-ea"/>
                <a:ea typeface="+mn-ea"/>
                <a:cs typeface="+mn-ea"/>
                <a:sym typeface="+mn-ea"/>
              </a:rPr>
              <a:t>因素</a:t>
            </a:r>
            <a:r>
              <a:rPr lang="en-US" altLang="zh-CN" sz="2000" dirty="0">
                <a:solidFill>
                  <a:schemeClr val="tx1"/>
                </a:solidFill>
                <a:effectLst/>
                <a:latin typeface="+mn-ea"/>
                <a:ea typeface="+mn-ea"/>
                <a:cs typeface="+mn-ea"/>
                <a:sym typeface="+mn-ea"/>
              </a:rPr>
              <a:t>主要有</a:t>
            </a:r>
            <a:r>
              <a:rPr lang="zh-CN" altLang="en-US" sz="2000" dirty="0">
                <a:solidFill>
                  <a:schemeClr val="tx1"/>
                </a:solidFill>
                <a:effectLst/>
                <a:latin typeface="+mn-ea"/>
                <a:ea typeface="+mn-ea"/>
                <a:cs typeface="+mn-ea"/>
                <a:sym typeface="+mn-ea"/>
              </a:rPr>
              <a:t>：         </a:t>
            </a:r>
            <a:r>
              <a:rPr lang="en-US" altLang="zh-CN" sz="2000" dirty="0">
                <a:solidFill>
                  <a:srgbClr val="FF0000"/>
                </a:solidFill>
                <a:effectLst/>
                <a:latin typeface="+mn-ea"/>
                <a:ea typeface="+mn-ea"/>
                <a:cs typeface="+mn-ea"/>
                <a:sym typeface="+mn-ea"/>
              </a:rPr>
              <a:t>围长</a:t>
            </a:r>
            <a:endParaRPr lang="zh-CN" altLang="en-US" sz="2000" dirty="0">
              <a:solidFill>
                <a:schemeClr val="tx1"/>
              </a:solidFill>
              <a:effectLst/>
              <a:latin typeface="+mn-ea"/>
              <a:ea typeface="+mn-ea"/>
              <a:cs typeface="+mn-ea"/>
              <a:sym typeface="+mn-ea"/>
            </a:endParaRPr>
          </a:p>
          <a:p>
            <a:r>
              <a:rPr lang="zh-CN" altLang="en-US" sz="2000" dirty="0">
                <a:solidFill>
                  <a:schemeClr val="tx1"/>
                </a:solidFill>
                <a:effectLst/>
                <a:latin typeface="+mn-ea"/>
                <a:ea typeface="+mn-ea"/>
                <a:cs typeface="+mn-ea"/>
                <a:sym typeface="+mn-ea"/>
              </a:rPr>
              <a:t>                                     </a:t>
            </a:r>
            <a:r>
              <a:rPr lang="en-US" altLang="zh-CN" sz="2000" dirty="0">
                <a:solidFill>
                  <a:srgbClr val="FF0000"/>
                </a:solidFill>
                <a:effectLst/>
                <a:latin typeface="+mn-ea"/>
                <a:ea typeface="+mn-ea"/>
                <a:cs typeface="+mn-ea"/>
                <a:sym typeface="+mn-ea"/>
              </a:rPr>
              <a:t>停止集(陷阱集)</a:t>
            </a:r>
            <a:endParaRPr lang="zh-CN" altLang="en-US" sz="2000" dirty="0">
              <a:solidFill>
                <a:schemeClr val="tx1"/>
              </a:solidFill>
              <a:effectLst/>
              <a:latin typeface="+mn-ea"/>
              <a:ea typeface="+mn-ea"/>
              <a:cs typeface="+mn-ea"/>
              <a:sym typeface="+mn-ea"/>
            </a:endParaRPr>
          </a:p>
          <a:p>
            <a:endParaRPr lang="en-US" altLang="zh-CN" sz="2000" dirty="0">
              <a:solidFill>
                <a:schemeClr val="tx1"/>
              </a:solidFill>
              <a:effectLst/>
              <a:latin typeface="+mn-ea"/>
              <a:ea typeface="+mn-ea"/>
              <a:cs typeface="+mn-ea"/>
              <a:sym typeface="+mn-ea"/>
            </a:endParaRPr>
          </a:p>
          <a:p>
            <a:pPr marL="342900" indent="-342900">
              <a:buFont typeface="Arial" panose="020B0604020202020204" pitchFamily="34" charset="0"/>
              <a:buChar char="•"/>
            </a:pPr>
            <a:r>
              <a:rPr lang="en-US" altLang="zh-CN" sz="2000" dirty="0">
                <a:solidFill>
                  <a:schemeClr val="tx1"/>
                </a:solidFill>
                <a:effectLst/>
                <a:latin typeface="+mn-ea"/>
                <a:ea typeface="+mn-ea"/>
                <a:cs typeface="+mn-ea"/>
                <a:sym typeface="+mn-ea"/>
              </a:rPr>
              <a:t>    LDPC码主要是通过</a:t>
            </a:r>
            <a:r>
              <a:rPr lang="en-US" altLang="zh-CN" sz="2000" dirty="0">
                <a:solidFill>
                  <a:srgbClr val="3333CC"/>
                </a:solidFill>
                <a:effectLst/>
                <a:latin typeface="+mn-ea"/>
                <a:ea typeface="+mn-ea"/>
                <a:cs typeface="+mn-ea"/>
                <a:sym typeface="+mn-ea"/>
              </a:rPr>
              <a:t>优化度分布</a:t>
            </a:r>
            <a:r>
              <a:rPr lang="en-US" altLang="zh-CN" sz="2000" dirty="0">
                <a:solidFill>
                  <a:schemeClr val="tx1"/>
                </a:solidFill>
                <a:effectLst/>
                <a:latin typeface="+mn-ea"/>
                <a:ea typeface="+mn-ea"/>
                <a:cs typeface="+mn-ea"/>
                <a:sym typeface="+mn-ea"/>
              </a:rPr>
              <a:t>、</a:t>
            </a:r>
            <a:r>
              <a:rPr lang="en-US" altLang="zh-CN" sz="2000" dirty="0">
                <a:solidFill>
                  <a:srgbClr val="3333CC"/>
                </a:solidFill>
                <a:effectLst/>
                <a:latin typeface="+mn-ea"/>
                <a:ea typeface="+mn-ea"/>
                <a:cs typeface="+mn-ea"/>
                <a:sym typeface="+mn-ea"/>
              </a:rPr>
              <a:t>消除短环</a:t>
            </a:r>
            <a:r>
              <a:rPr lang="en-US" altLang="zh-CN" sz="2000" dirty="0">
                <a:solidFill>
                  <a:schemeClr val="tx1"/>
                </a:solidFill>
                <a:effectLst/>
                <a:latin typeface="+mn-ea"/>
                <a:ea typeface="+mn-ea"/>
                <a:cs typeface="+mn-ea"/>
                <a:sym typeface="+mn-ea"/>
              </a:rPr>
              <a:t>或</a:t>
            </a:r>
            <a:r>
              <a:rPr lang="en-US" altLang="zh-CN" sz="2000" dirty="0">
                <a:solidFill>
                  <a:srgbClr val="3333CC"/>
                </a:solidFill>
                <a:effectLst/>
                <a:latin typeface="+mn-ea"/>
                <a:ea typeface="+mn-ea"/>
                <a:cs typeface="+mn-ea"/>
                <a:sym typeface="+mn-ea"/>
              </a:rPr>
              <a:t>增大围长</a:t>
            </a:r>
            <a:r>
              <a:rPr lang="en-US" altLang="zh-CN" sz="2000" dirty="0">
                <a:solidFill>
                  <a:schemeClr val="tx1"/>
                </a:solidFill>
                <a:effectLst/>
                <a:latin typeface="+mn-ea"/>
                <a:ea typeface="+mn-ea"/>
                <a:cs typeface="+mn-ea"/>
                <a:sym typeface="+mn-ea"/>
              </a:rPr>
              <a:t>、</a:t>
            </a:r>
            <a:r>
              <a:rPr lang="en-US" altLang="zh-CN" sz="2000" dirty="0">
                <a:solidFill>
                  <a:srgbClr val="3333CC"/>
                </a:solidFill>
                <a:effectLst/>
                <a:latin typeface="+mn-ea"/>
                <a:ea typeface="+mn-ea"/>
                <a:cs typeface="+mn-ea"/>
                <a:sym typeface="+mn-ea"/>
              </a:rPr>
              <a:t>消除小的停止集</a:t>
            </a:r>
            <a:r>
              <a:rPr lang="en-US" altLang="zh-CN" sz="2000" dirty="0">
                <a:solidFill>
                  <a:schemeClr val="tx1"/>
                </a:solidFill>
                <a:effectLst/>
                <a:latin typeface="+mn-ea"/>
                <a:ea typeface="+mn-ea"/>
                <a:cs typeface="+mn-ea"/>
                <a:sym typeface="+mn-ea"/>
              </a:rPr>
              <a:t>或</a:t>
            </a:r>
            <a:r>
              <a:rPr lang="en-US" altLang="zh-CN" sz="2000" dirty="0">
                <a:solidFill>
                  <a:srgbClr val="3333CC"/>
                </a:solidFill>
                <a:effectLst/>
                <a:latin typeface="+mn-ea"/>
                <a:ea typeface="+mn-ea"/>
                <a:cs typeface="+mn-ea"/>
                <a:sym typeface="+mn-ea"/>
              </a:rPr>
              <a:t>增大停止距离</a:t>
            </a:r>
            <a:r>
              <a:rPr lang="en-US" altLang="zh-CN" sz="2000" dirty="0">
                <a:solidFill>
                  <a:schemeClr val="tx1"/>
                </a:solidFill>
                <a:effectLst/>
                <a:latin typeface="+mn-ea"/>
                <a:ea typeface="+mn-ea"/>
                <a:cs typeface="+mn-ea"/>
                <a:sym typeface="+mn-ea"/>
              </a:rPr>
              <a:t>方面进行构造。对LDPC码的性能进行仿真时，性能结果图通常反映的是误比特率(或误帧率)与信噪比</a:t>
            </a:r>
            <a:r>
              <a:rPr lang="en-US" altLang="zh-CN" sz="2000" dirty="0">
                <a:solidFill>
                  <a:schemeClr val="tx1"/>
                </a:solidFill>
                <a:effectLst/>
                <a:latin typeface="+mj-lt"/>
                <a:ea typeface="+mn-ea"/>
                <a:cs typeface="+mj-lt"/>
                <a:sym typeface="+mn-ea"/>
              </a:rPr>
              <a:t>E/No</a:t>
            </a:r>
            <a:r>
              <a:rPr lang="en-US" altLang="zh-CN" sz="2000" dirty="0">
                <a:solidFill>
                  <a:schemeClr val="tx1"/>
                </a:solidFill>
                <a:effectLst/>
                <a:latin typeface="+mn-ea"/>
                <a:ea typeface="+mn-ea"/>
                <a:cs typeface="+mn-ea"/>
                <a:sym typeface="+mn-ea"/>
              </a:rPr>
              <a:t>之间的关系。</a:t>
            </a:r>
          </a:p>
          <a:p>
            <a:endParaRPr lang="en-US" altLang="zh-CN" sz="2000" dirty="0">
              <a:solidFill>
                <a:schemeClr val="tx1"/>
              </a:solidFill>
              <a:effectLst/>
              <a:latin typeface="+mn-ea"/>
              <a:ea typeface="+mn-ea"/>
              <a:cs typeface="+mn-ea"/>
              <a:sym typeface="+mn-ea"/>
            </a:endParaRPr>
          </a:p>
          <a:p>
            <a:pPr marL="342900" indent="-342900">
              <a:buFont typeface="Arial" panose="020B0604020202020204" pitchFamily="34" charset="0"/>
              <a:buChar char="•"/>
            </a:pPr>
            <a:r>
              <a:rPr lang="en-US" altLang="zh-CN" sz="2000" dirty="0">
                <a:solidFill>
                  <a:schemeClr val="tx1"/>
                </a:solidFill>
                <a:effectLst/>
                <a:latin typeface="+mn-ea"/>
                <a:ea typeface="+mn-ea"/>
                <a:cs typeface="+mn-ea"/>
                <a:sym typeface="+mn-ea"/>
              </a:rPr>
              <a:t>    通常情况下，</a:t>
            </a:r>
            <a:r>
              <a:rPr lang="en-US" altLang="zh-CN" sz="2000" dirty="0">
                <a:solidFill>
                  <a:schemeClr val="tx1"/>
                </a:solidFill>
                <a:effectLst/>
                <a:latin typeface="+mn-lt"/>
                <a:ea typeface="+mn-ea"/>
                <a:cs typeface="+mn-lt"/>
                <a:sym typeface="+mn-ea"/>
              </a:rPr>
              <a:t>LDPC</a:t>
            </a:r>
            <a:r>
              <a:rPr lang="en-US" altLang="zh-CN" sz="2000" dirty="0">
                <a:solidFill>
                  <a:schemeClr val="tx1"/>
                </a:solidFill>
                <a:effectLst/>
                <a:latin typeface="+mn-ea"/>
                <a:ea typeface="+mn-ea"/>
                <a:cs typeface="+mn-ea"/>
                <a:sym typeface="+mn-ea"/>
              </a:rPr>
              <a:t>码在相对低的信噪比区域误比特率可随着信噪比的增加而呈现</a:t>
            </a:r>
            <a:r>
              <a:rPr lang="en-US" altLang="zh-CN" sz="2000" dirty="0">
                <a:solidFill>
                  <a:srgbClr val="FF0000"/>
                </a:solidFill>
                <a:effectLst/>
                <a:latin typeface="+mn-ea"/>
                <a:ea typeface="+mn-ea"/>
                <a:cs typeface="+mn-ea"/>
                <a:sym typeface="+mn-ea"/>
              </a:rPr>
              <a:t>指数下降趋势</a:t>
            </a:r>
            <a:r>
              <a:rPr lang="en-US" altLang="zh-CN" sz="2000" dirty="0">
                <a:solidFill>
                  <a:schemeClr val="tx1"/>
                </a:solidFill>
                <a:effectLst/>
                <a:latin typeface="+mn-ea"/>
                <a:ea typeface="+mn-ea"/>
                <a:cs typeface="+mn-ea"/>
                <a:sym typeface="+mn-ea"/>
              </a:rPr>
              <a:t>，俗称“</a:t>
            </a:r>
            <a:r>
              <a:rPr lang="en-US" altLang="zh-CN" sz="2000" dirty="0">
                <a:solidFill>
                  <a:srgbClr val="FF0000"/>
                </a:solidFill>
                <a:effectLst/>
                <a:latin typeface="+mn-ea"/>
                <a:ea typeface="+mn-ea"/>
                <a:cs typeface="+mn-ea"/>
                <a:sym typeface="+mn-ea"/>
              </a:rPr>
              <a:t>瀑布区</a:t>
            </a:r>
            <a:r>
              <a:rPr lang="en-US" altLang="zh-CN" sz="2000" dirty="0">
                <a:solidFill>
                  <a:schemeClr val="tx1"/>
                </a:solidFill>
                <a:effectLst/>
                <a:latin typeface="+mn-ea"/>
                <a:ea typeface="+mn-ea"/>
                <a:cs typeface="+mn-ea"/>
                <a:sym typeface="+mn-ea"/>
              </a:rPr>
              <a:t>”</a:t>
            </a:r>
            <a:r>
              <a:rPr lang="zh-CN" altLang="en-US" sz="2000" dirty="0">
                <a:solidFill>
                  <a:schemeClr val="tx1"/>
                </a:solidFill>
                <a:effectLst/>
                <a:latin typeface="+mn-ea"/>
                <a:ea typeface="+mn-ea"/>
                <a:cs typeface="+mn-ea"/>
                <a:sym typeface="+mn-ea"/>
              </a:rPr>
              <a:t>；</a:t>
            </a:r>
            <a:r>
              <a:rPr lang="en-US" altLang="zh-CN" sz="2000" dirty="0">
                <a:solidFill>
                  <a:schemeClr val="tx1"/>
                </a:solidFill>
                <a:effectLst/>
                <a:latin typeface="+mn-ea"/>
                <a:ea typeface="+mn-ea"/>
                <a:cs typeface="+mn-ea"/>
                <a:sym typeface="+mn-ea"/>
              </a:rPr>
              <a:t>但在相对高信噪比区域误比特率下降到一定程度后就不再随着信噪比的增加而显著下降，呈现出</a:t>
            </a:r>
            <a:r>
              <a:rPr lang="en-US" altLang="zh-CN" sz="2000" dirty="0">
                <a:solidFill>
                  <a:srgbClr val="FF0000"/>
                </a:solidFill>
                <a:effectLst/>
                <a:latin typeface="+mn-ea"/>
                <a:ea typeface="+mn-ea"/>
                <a:cs typeface="+mn-ea"/>
                <a:sym typeface="+mn-ea"/>
              </a:rPr>
              <a:t>错误平层</a:t>
            </a:r>
            <a:r>
              <a:rPr lang="en-US" altLang="zh-CN" sz="2000" dirty="0">
                <a:solidFill>
                  <a:schemeClr val="tx1"/>
                </a:solidFill>
                <a:effectLst/>
                <a:latin typeface="+mj-lt"/>
                <a:ea typeface="+mn-ea"/>
                <a:cs typeface="+mj-lt"/>
                <a:sym typeface="+mn-ea"/>
              </a:rPr>
              <a:t>(error floor)</a:t>
            </a:r>
            <a:r>
              <a:rPr lang="en-US" altLang="zh-CN" sz="2000" dirty="0">
                <a:solidFill>
                  <a:schemeClr val="tx1"/>
                </a:solidFill>
                <a:effectLst/>
                <a:latin typeface="+mn-ea"/>
                <a:ea typeface="+mn-ea"/>
                <a:cs typeface="+mn-ea"/>
                <a:sym typeface="+mn-ea"/>
              </a:rPr>
              <a:t>现象。</a:t>
            </a:r>
            <a:r>
              <a:rPr lang="en-US" altLang="zh-CN" sz="2000" dirty="0">
                <a:solidFill>
                  <a:srgbClr val="3333CC"/>
                </a:solidFill>
                <a:effectLst/>
                <a:latin typeface="+mn-ea"/>
                <a:ea typeface="+mn-ea"/>
                <a:cs typeface="+mn-ea"/>
                <a:sym typeface="+mn-ea"/>
              </a:rPr>
              <a:t>围长</a:t>
            </a:r>
            <a:r>
              <a:rPr lang="en-US" altLang="zh-CN" sz="2000" dirty="0">
                <a:solidFill>
                  <a:schemeClr val="tx1"/>
                </a:solidFill>
                <a:effectLst/>
                <a:latin typeface="+mn-ea"/>
                <a:ea typeface="+mn-ea"/>
                <a:cs typeface="+mn-ea"/>
                <a:sym typeface="+mn-ea"/>
              </a:rPr>
              <a:t>的大小主要对</a:t>
            </a:r>
            <a:r>
              <a:rPr lang="en-US" altLang="zh-CN" sz="2000" dirty="0">
                <a:solidFill>
                  <a:srgbClr val="3333CC"/>
                </a:solidFill>
                <a:effectLst/>
                <a:latin typeface="+mn-ea"/>
                <a:ea typeface="+mn-ea"/>
                <a:cs typeface="+mn-ea"/>
                <a:sym typeface="+mn-ea"/>
              </a:rPr>
              <a:t>瀑布区域</a:t>
            </a:r>
            <a:r>
              <a:rPr lang="en-US" altLang="zh-CN" sz="2000" dirty="0">
                <a:solidFill>
                  <a:schemeClr val="tx1"/>
                </a:solidFill>
                <a:effectLst/>
                <a:latin typeface="+mn-ea"/>
                <a:ea typeface="+mn-ea"/>
                <a:cs typeface="+mn-ea"/>
                <a:sym typeface="+mn-ea"/>
              </a:rPr>
              <a:t>有重要的影响，而</a:t>
            </a:r>
            <a:r>
              <a:rPr lang="en-US" altLang="zh-CN" sz="2000" dirty="0">
                <a:solidFill>
                  <a:srgbClr val="3333CC"/>
                </a:solidFill>
                <a:effectLst/>
                <a:latin typeface="+mn-ea"/>
                <a:ea typeface="+mn-ea"/>
                <a:cs typeface="+mn-ea"/>
                <a:sym typeface="+mn-ea"/>
              </a:rPr>
              <a:t>陷阱集</a:t>
            </a:r>
            <a:r>
              <a:rPr lang="en-US" altLang="zh-CN" sz="2000" dirty="0">
                <a:solidFill>
                  <a:schemeClr val="tx1"/>
                </a:solidFill>
                <a:effectLst/>
                <a:latin typeface="+mn-ea"/>
                <a:ea typeface="+mn-ea"/>
                <a:cs typeface="+mn-ea"/>
                <a:sym typeface="+mn-ea"/>
              </a:rPr>
              <a:t>的大小主要对</a:t>
            </a:r>
            <a:r>
              <a:rPr lang="en-US" altLang="zh-CN" sz="2000" dirty="0">
                <a:solidFill>
                  <a:srgbClr val="3333CC"/>
                </a:solidFill>
                <a:effectLst/>
                <a:latin typeface="+mn-ea"/>
                <a:ea typeface="+mn-ea"/>
                <a:cs typeface="+mn-ea"/>
                <a:sym typeface="+mn-ea"/>
              </a:rPr>
              <a:t>错误平层区域</a:t>
            </a:r>
            <a:r>
              <a:rPr lang="en-US" altLang="zh-CN" sz="2000" dirty="0">
                <a:solidFill>
                  <a:schemeClr val="tx1"/>
                </a:solidFill>
                <a:effectLst/>
                <a:latin typeface="+mn-ea"/>
                <a:ea typeface="+mn-ea"/>
                <a:cs typeface="+mn-ea"/>
                <a:sym typeface="+mn-ea"/>
              </a:rPr>
              <a:t>有重要的影响。</a:t>
            </a:r>
          </a:p>
        </p:txBody>
      </p:sp>
      <p:sp>
        <p:nvSpPr>
          <p:cNvPr id="4" name="左大括号 3"/>
          <p:cNvSpPr/>
          <p:nvPr/>
        </p:nvSpPr>
        <p:spPr bwMode="auto">
          <a:xfrm>
            <a:off x="4355465" y="842645"/>
            <a:ext cx="914400" cy="1202690"/>
          </a:xfrm>
          <a:prstGeom prst="leftBrace">
            <a:avLst>
              <a:gd name="adj1" fmla="val 16944"/>
              <a:gd name="adj2" fmla="val 53667"/>
            </a:avLst>
          </a:prstGeom>
          <a:ln w="28575"/>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围长</a:t>
            </a:r>
          </a:p>
        </p:txBody>
      </p:sp>
      <p:sp>
        <p:nvSpPr>
          <p:cNvPr id="10" name="文本框 9"/>
          <p:cNvSpPr txBox="1"/>
          <p:nvPr/>
        </p:nvSpPr>
        <p:spPr>
          <a:xfrm>
            <a:off x="459740" y="1053465"/>
            <a:ext cx="8205470" cy="2245360"/>
          </a:xfrm>
          <a:prstGeom prst="rect">
            <a:avLst/>
          </a:prstGeom>
          <a:noFill/>
        </p:spPr>
        <p:txBody>
          <a:bodyPr wrap="square" rtlCol="0" anchor="t">
            <a:spAutoFit/>
          </a:bodyPr>
          <a:lstStyle/>
          <a:p>
            <a:pPr algn="l">
              <a:buFont typeface="Arial" panose="020B0604020202020204" pitchFamily="34" charset="0"/>
            </a:pPr>
            <a:r>
              <a:rPr lang="en-US" sz="2000" dirty="0">
                <a:uFillTx/>
                <a:latin typeface="+mj-ea"/>
                <a:ea typeface="+mj-ea"/>
                <a:cs typeface="+mj-ea"/>
                <a:sym typeface="+mn-ea"/>
              </a:rPr>
              <a:t>    </a:t>
            </a:r>
            <a:r>
              <a:rPr sz="2000" dirty="0">
                <a:uFillTx/>
                <a:latin typeface="+mj-ea"/>
                <a:ea typeface="+mj-ea"/>
                <a:cs typeface="+mj-ea"/>
                <a:sym typeface="+mn-ea"/>
              </a:rPr>
              <a:t>在校验矩阵对应的</a:t>
            </a:r>
            <a:r>
              <a:rPr sz="2000" dirty="0">
                <a:uFillTx/>
                <a:latin typeface="+mj-lt"/>
                <a:ea typeface="+mj-ea"/>
                <a:cs typeface="+mj-lt"/>
                <a:sym typeface="+mn-ea"/>
              </a:rPr>
              <a:t>Tanner</a:t>
            </a:r>
            <a:r>
              <a:rPr sz="2000" dirty="0">
                <a:uFillTx/>
                <a:latin typeface="+mj-ea"/>
                <a:ea typeface="+mj-ea"/>
                <a:cs typeface="+mj-ea"/>
                <a:sym typeface="+mn-ea"/>
              </a:rPr>
              <a:t>图中，定义</a:t>
            </a:r>
            <a:r>
              <a:rPr sz="2000" dirty="0">
                <a:solidFill>
                  <a:schemeClr val="tx1"/>
                </a:solidFill>
                <a:uFillTx/>
                <a:latin typeface="+mj-ea"/>
                <a:ea typeface="+mj-ea"/>
                <a:cs typeface="+mj-ea"/>
                <a:sym typeface="+mn-ea"/>
              </a:rPr>
              <a:t>从一个变量(校验)节点起始又回到这个节点本身的路径为</a:t>
            </a:r>
            <a:r>
              <a:rPr sz="2000" dirty="0">
                <a:solidFill>
                  <a:srgbClr val="FF0000"/>
                </a:solidFill>
                <a:uFillTx/>
                <a:latin typeface="+mj-ea"/>
                <a:ea typeface="+mj-ea"/>
                <a:cs typeface="+mj-ea"/>
                <a:sym typeface="+mn-ea"/>
              </a:rPr>
              <a:t>环</a:t>
            </a:r>
            <a:r>
              <a:rPr lang="zh-CN" sz="2000" dirty="0">
                <a:uFillTx/>
                <a:latin typeface="+mj-ea"/>
                <a:ea typeface="+mj-ea"/>
                <a:cs typeface="+mj-ea"/>
                <a:sym typeface="+mn-ea"/>
              </a:rPr>
              <a:t>；</a:t>
            </a:r>
            <a:r>
              <a:rPr sz="2000" dirty="0">
                <a:uFillTx/>
                <a:latin typeface="+mj-ea"/>
                <a:ea typeface="+mj-ea"/>
                <a:cs typeface="+mj-ea"/>
                <a:sym typeface="+mn-ea"/>
              </a:rPr>
              <a:t>那么，从出发然后返回到同一节点过程中所经过的边的数目，就称为</a:t>
            </a:r>
            <a:r>
              <a:rPr sz="2000" dirty="0">
                <a:solidFill>
                  <a:srgbClr val="FF0000"/>
                </a:solidFill>
                <a:uFillTx/>
                <a:latin typeface="+mj-ea"/>
                <a:ea typeface="+mj-ea"/>
                <a:cs typeface="+mj-ea"/>
                <a:sym typeface="+mn-ea"/>
              </a:rPr>
              <a:t>环长</a:t>
            </a:r>
            <a:r>
              <a:rPr sz="2000" dirty="0">
                <a:uFillTx/>
                <a:latin typeface="+mj-ea"/>
                <a:ea typeface="+mj-ea"/>
                <a:cs typeface="+mj-ea"/>
                <a:sym typeface="+mn-ea"/>
              </a:rPr>
              <a:t>。任意两个节点间至多有一条边，那么环的长度至少为4且都为偶数。环长度为4的环一般称为4-环，长度为 n的环称为</a:t>
            </a:r>
            <a:r>
              <a:rPr sz="2000" dirty="0">
                <a:solidFill>
                  <a:srgbClr val="FF0000"/>
                </a:solidFill>
                <a:uFillTx/>
                <a:latin typeface="+mj-ea"/>
                <a:ea typeface="+mj-ea"/>
                <a:cs typeface="+mj-ea"/>
                <a:sym typeface="+mn-ea"/>
              </a:rPr>
              <a:t>n-环</a:t>
            </a:r>
            <a:r>
              <a:rPr sz="2000" dirty="0">
                <a:uFillTx/>
                <a:latin typeface="+mj-ea"/>
                <a:ea typeface="+mj-ea"/>
                <a:cs typeface="+mj-ea"/>
                <a:sym typeface="+mn-ea"/>
              </a:rPr>
              <a:t>。在Tanner图中环的</a:t>
            </a:r>
            <a:r>
              <a:rPr sz="2000" dirty="0">
                <a:solidFill>
                  <a:srgbClr val="3333CC"/>
                </a:solidFill>
                <a:uFillTx/>
                <a:latin typeface="+mj-ea"/>
                <a:ea typeface="+mj-ea"/>
                <a:cs typeface="+mj-ea"/>
                <a:sym typeface="+mn-ea"/>
              </a:rPr>
              <a:t>最短长度</a:t>
            </a:r>
            <a:r>
              <a:rPr sz="2000" dirty="0">
                <a:uFillTx/>
                <a:latin typeface="+mj-ea"/>
                <a:ea typeface="+mj-ea"/>
                <a:cs typeface="+mj-ea"/>
                <a:sym typeface="+mn-ea"/>
              </a:rPr>
              <a:t>称为此LDPC码的</a:t>
            </a:r>
            <a:r>
              <a:rPr sz="2000" dirty="0">
                <a:solidFill>
                  <a:srgbClr val="FF0000"/>
                </a:solidFill>
                <a:uFillTx/>
                <a:latin typeface="+mj-ea"/>
                <a:ea typeface="+mj-ea"/>
                <a:cs typeface="+mj-ea"/>
                <a:sym typeface="+mn-ea"/>
              </a:rPr>
              <a:t>围长</a:t>
            </a:r>
            <a:r>
              <a:rPr lang="en-US" sz="2000" dirty="0">
                <a:solidFill>
                  <a:srgbClr val="FF0000"/>
                </a:solidFill>
                <a:uFillTx/>
                <a:latin typeface="+mn-lt"/>
                <a:ea typeface="+mj-ea"/>
                <a:cs typeface="+mn-lt"/>
                <a:sym typeface="+mn-ea"/>
              </a:rPr>
              <a:t>(girth)</a:t>
            </a:r>
            <a:r>
              <a:rPr lang="zh-CN" altLang="en-US" sz="2000" dirty="0">
                <a:uFillTx/>
                <a:latin typeface="+mj-ea"/>
                <a:ea typeface="+mj-ea"/>
                <a:cs typeface="+mj-ea"/>
                <a:sym typeface="+mn-ea"/>
              </a:rPr>
              <a:t>        </a:t>
            </a:r>
          </a:p>
          <a:p>
            <a:pPr algn="l">
              <a:buFont typeface="Arial" panose="020B0604020202020204" pitchFamily="34" charset="0"/>
            </a:pPr>
            <a:r>
              <a:rPr sz="2000" dirty="0">
                <a:uFillTx/>
                <a:latin typeface="+mj-ea"/>
                <a:ea typeface="+mj-ea"/>
                <a:cs typeface="+mj-ea"/>
                <a:sym typeface="+mn-ea"/>
              </a:rPr>
              <a:t>    </a:t>
            </a:r>
          </a:p>
          <a:p>
            <a:pPr algn="l">
              <a:buFont typeface="Arial" panose="020B0604020202020204" pitchFamily="34" charset="0"/>
            </a:pPr>
            <a:r>
              <a:rPr sz="2000" dirty="0">
                <a:uFillTx/>
                <a:latin typeface="+mj-ea"/>
                <a:ea typeface="+mj-ea"/>
                <a:cs typeface="+mj-ea"/>
                <a:sym typeface="+mn-ea"/>
              </a:rPr>
              <a:t>    一个4循环</a:t>
            </a:r>
            <a:r>
              <a:rPr lang="en-US" sz="2000" dirty="0">
                <a:uFillTx/>
                <a:latin typeface="+mj-ea"/>
                <a:ea typeface="+mj-ea"/>
                <a:cs typeface="+mj-ea"/>
                <a:sym typeface="+mn-ea"/>
              </a:rPr>
              <a:t>(</a:t>
            </a:r>
            <a:r>
              <a:rPr sz="2000" dirty="0">
                <a:uFillTx/>
                <a:latin typeface="+mj-lt"/>
                <a:ea typeface="+mj-ea"/>
                <a:cs typeface="+mj-lt"/>
                <a:sym typeface="+mn-ea"/>
              </a:rPr>
              <a:t>girth=4</a:t>
            </a:r>
            <a:r>
              <a:rPr lang="en-US" sz="2000" dirty="0">
                <a:uFillTx/>
                <a:latin typeface="+mj-lt"/>
                <a:ea typeface="+mj-ea"/>
                <a:cs typeface="+mj-lt"/>
                <a:sym typeface="+mn-ea"/>
              </a:rPr>
              <a:t>)</a:t>
            </a:r>
            <a:r>
              <a:rPr sz="2000" dirty="0">
                <a:uFillTx/>
                <a:latin typeface="+mj-ea"/>
                <a:ea typeface="+mj-ea"/>
                <a:cs typeface="+mj-ea"/>
                <a:sym typeface="+mn-ea"/>
              </a:rPr>
              <a:t>在图</a:t>
            </a:r>
            <a:r>
              <a:rPr lang="en-US" sz="2000" dirty="0">
                <a:uFillTx/>
                <a:latin typeface="+mj-ea"/>
                <a:ea typeface="+mj-ea"/>
                <a:cs typeface="+mj-ea"/>
                <a:sym typeface="+mn-ea"/>
              </a:rPr>
              <a:t>2</a:t>
            </a:r>
            <a:r>
              <a:rPr sz="2000" dirty="0">
                <a:uFillTx/>
                <a:latin typeface="+mj-ea"/>
                <a:ea typeface="+mj-ea"/>
                <a:cs typeface="+mj-ea"/>
                <a:sym typeface="+mn-ea"/>
              </a:rPr>
              <a:t>中表示为：</a:t>
            </a:r>
          </a:p>
        </p:txBody>
      </p:sp>
      <p:sp>
        <p:nvSpPr>
          <p:cNvPr id="6" name="文本框 5"/>
          <p:cNvSpPr txBox="1"/>
          <p:nvPr/>
        </p:nvSpPr>
        <p:spPr>
          <a:xfrm>
            <a:off x="2955290" y="6183630"/>
            <a:ext cx="3215005" cy="337185"/>
          </a:xfrm>
          <a:prstGeom prst="rect">
            <a:avLst/>
          </a:prstGeom>
          <a:noFill/>
        </p:spPr>
        <p:txBody>
          <a:bodyPr wrap="square" rtlCol="0" anchor="t">
            <a:spAutoFit/>
          </a:bodyPr>
          <a:lstStyle/>
          <a:p>
            <a:r>
              <a:rPr lang="zh-CN" altLang="en-US" sz="1600" dirty="0">
                <a:solidFill>
                  <a:schemeClr val="tx1"/>
                </a:solidFill>
                <a:latin typeface="黑体" panose="02010609060101010101" pitchFamily="49" charset="-122"/>
                <a:ea typeface="黑体" panose="02010609060101010101" pitchFamily="49" charset="-122"/>
                <a:sym typeface="+mn-ea"/>
              </a:rPr>
              <a:t>图</a:t>
            </a:r>
            <a:r>
              <a:rPr lang="zh-CN" altLang="en-US" sz="1600" dirty="0">
                <a:solidFill>
                  <a:schemeClr val="tx1"/>
                </a:solidFill>
                <a:latin typeface="+mn-lt"/>
                <a:ea typeface="黑体" panose="02010609060101010101" pitchFamily="49" charset="-122"/>
                <a:cs typeface="+mn-lt"/>
                <a:sym typeface="+mn-ea"/>
              </a:rPr>
              <a:t> 2 Girth </a:t>
            </a:r>
            <a:r>
              <a:rPr lang="zh-CN" altLang="en-US" sz="1600" dirty="0">
                <a:solidFill>
                  <a:schemeClr val="tx1"/>
                </a:solidFill>
                <a:latin typeface="黑体" panose="02010609060101010101" pitchFamily="49" charset="-122"/>
                <a:ea typeface="黑体" panose="02010609060101010101" pitchFamily="49" charset="-122"/>
                <a:sym typeface="+mn-ea"/>
              </a:rPr>
              <a:t>值为 4 的短循环</a:t>
            </a:r>
          </a:p>
        </p:txBody>
      </p:sp>
      <p:pic>
        <p:nvPicPr>
          <p:cNvPr id="7" name="图片 6"/>
          <p:cNvPicPr>
            <a:picLocks noChangeAspect="1"/>
          </p:cNvPicPr>
          <p:nvPr/>
        </p:nvPicPr>
        <p:blipFill>
          <a:blip r:embed="rId2"/>
          <a:stretch>
            <a:fillRect/>
          </a:stretch>
        </p:blipFill>
        <p:spPr>
          <a:xfrm>
            <a:off x="1659890" y="3392170"/>
            <a:ext cx="5631180" cy="27914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围长</a:t>
            </a:r>
          </a:p>
        </p:txBody>
      </p:sp>
      <p:sp>
        <p:nvSpPr>
          <p:cNvPr id="10" name="文本框 9"/>
          <p:cNvSpPr txBox="1"/>
          <p:nvPr/>
        </p:nvSpPr>
        <p:spPr>
          <a:xfrm>
            <a:off x="455295" y="857885"/>
            <a:ext cx="8205470" cy="368300"/>
          </a:xfrm>
          <a:prstGeom prst="rect">
            <a:avLst/>
          </a:prstGeom>
          <a:noFill/>
        </p:spPr>
        <p:txBody>
          <a:bodyPr wrap="square" rtlCol="0" anchor="t">
            <a:spAutoFit/>
          </a:bodyPr>
          <a:lstStyle/>
          <a:p>
            <a:pPr algn="l">
              <a:buFont typeface="Arial" panose="020B0604020202020204" pitchFamily="34" charset="0"/>
            </a:pPr>
            <a:r>
              <a:rPr lang="en-US" dirty="0">
                <a:uFillTx/>
                <a:latin typeface="+mj-ea"/>
                <a:ea typeface="+mj-ea"/>
                <a:cs typeface="+mj-ea"/>
                <a:sym typeface="+mn-ea"/>
              </a:rPr>
              <a:t>      </a:t>
            </a:r>
            <a:r>
              <a:rPr dirty="0">
                <a:uFillTx/>
                <a:latin typeface="+mj-ea"/>
                <a:ea typeface="+mj-ea"/>
                <a:cs typeface="+mj-ea"/>
                <a:sym typeface="+mn-ea"/>
              </a:rPr>
              <a:t>对应于H矩阵，此4循环可以表达为：</a:t>
            </a:r>
          </a:p>
        </p:txBody>
      </p:sp>
      <p:pic>
        <p:nvPicPr>
          <p:cNvPr id="4" name="图片 3" descr="I9DLRF%P~FU3Q%Z7N~%E7F8"/>
          <p:cNvPicPr>
            <a:picLocks noChangeAspect="1"/>
          </p:cNvPicPr>
          <p:nvPr/>
        </p:nvPicPr>
        <p:blipFill>
          <a:blip r:embed="rId2"/>
          <a:stretch>
            <a:fillRect/>
          </a:stretch>
        </p:blipFill>
        <p:spPr>
          <a:xfrm>
            <a:off x="2403475" y="1192530"/>
            <a:ext cx="3148965" cy="1416050"/>
          </a:xfrm>
          <a:prstGeom prst="rect">
            <a:avLst/>
          </a:prstGeom>
        </p:spPr>
      </p:pic>
      <p:sp>
        <p:nvSpPr>
          <p:cNvPr id="5" name="文本框 4"/>
          <p:cNvSpPr txBox="1"/>
          <p:nvPr/>
        </p:nvSpPr>
        <p:spPr>
          <a:xfrm>
            <a:off x="455295" y="2608580"/>
            <a:ext cx="4550410" cy="368300"/>
          </a:xfrm>
          <a:prstGeom prst="rect">
            <a:avLst/>
          </a:prstGeom>
          <a:noFill/>
        </p:spPr>
        <p:txBody>
          <a:bodyPr wrap="square" rtlCol="0" anchor="t">
            <a:spAutoFit/>
          </a:bodyPr>
          <a:lstStyle/>
          <a:p>
            <a:r>
              <a:rPr lang="en-US" altLang="zh-CN" dirty="0">
                <a:solidFill>
                  <a:schemeClr val="tx1"/>
                </a:solidFill>
                <a:latin typeface="+mj-ea"/>
                <a:ea typeface="+mj-ea"/>
                <a:cs typeface="+mj-ea"/>
                <a:sym typeface="+mn-ea"/>
              </a:rPr>
              <a:t>      </a:t>
            </a:r>
            <a:r>
              <a:rPr lang="zh-CN" altLang="en-US" dirty="0">
                <a:solidFill>
                  <a:schemeClr val="tx1"/>
                </a:solidFill>
                <a:latin typeface="+mj-ea"/>
                <a:ea typeface="+mj-ea"/>
                <a:cs typeface="+mj-ea"/>
                <a:sym typeface="+mn-ea"/>
              </a:rPr>
              <a:t>同理，对于6循环我们有：</a:t>
            </a:r>
          </a:p>
        </p:txBody>
      </p:sp>
      <p:pic>
        <p:nvPicPr>
          <p:cNvPr id="6" name="图片 5" descr="LNQ]EVM%EOCD0(IE9FR}4~B"/>
          <p:cNvPicPr>
            <a:picLocks noChangeAspect="1"/>
          </p:cNvPicPr>
          <p:nvPr/>
        </p:nvPicPr>
        <p:blipFill>
          <a:blip r:embed="rId3"/>
          <a:stretch>
            <a:fillRect/>
          </a:stretch>
        </p:blipFill>
        <p:spPr>
          <a:xfrm>
            <a:off x="2403475" y="3007360"/>
            <a:ext cx="2837815" cy="1635125"/>
          </a:xfrm>
          <a:prstGeom prst="rect">
            <a:avLst/>
          </a:prstGeom>
        </p:spPr>
      </p:pic>
      <p:sp>
        <p:nvSpPr>
          <p:cNvPr id="7" name="文本框 6"/>
          <p:cNvSpPr txBox="1"/>
          <p:nvPr/>
        </p:nvSpPr>
        <p:spPr>
          <a:xfrm>
            <a:off x="684530" y="4667885"/>
            <a:ext cx="7772400" cy="2030095"/>
          </a:xfrm>
          <a:prstGeom prst="rect">
            <a:avLst/>
          </a:prstGeom>
          <a:noFill/>
        </p:spPr>
        <p:txBody>
          <a:bodyPr wrap="square" rtlCol="0" anchor="t">
            <a:spAutoFit/>
          </a:bodyPr>
          <a:lstStyle/>
          <a:p>
            <a:r>
              <a:rPr lang="en-US" altLang="zh-CN" dirty="0">
                <a:solidFill>
                  <a:schemeClr val="tx1"/>
                </a:solidFill>
                <a:latin typeface="+mj-ea"/>
                <a:ea typeface="+mj-ea"/>
                <a:cs typeface="+mj-ea"/>
                <a:sym typeface="+mn-ea"/>
              </a:rPr>
              <a:t>    </a:t>
            </a:r>
            <a:r>
              <a:rPr lang="zh-CN" altLang="en-US" dirty="0">
                <a:solidFill>
                  <a:schemeClr val="tx1"/>
                </a:solidFill>
                <a:latin typeface="+mj-ea"/>
                <a:ea typeface="+mj-ea"/>
                <a:cs typeface="+mj-ea"/>
                <a:sym typeface="+mn-ea"/>
              </a:rPr>
              <a:t>上式所示的矩阵</a:t>
            </a:r>
            <a:r>
              <a:rPr lang="zh-CN" altLang="en-US" dirty="0">
                <a:solidFill>
                  <a:schemeClr val="tx1"/>
                </a:solidFill>
                <a:latin typeface="+mn-lt"/>
                <a:ea typeface="+mj-ea"/>
                <a:cs typeface="+mn-lt"/>
                <a:sym typeface="+mn-ea"/>
              </a:rPr>
              <a:t>H</a:t>
            </a:r>
            <a:r>
              <a:rPr lang="zh-CN" altLang="en-US" b="1" baseline="-25000" dirty="0">
                <a:solidFill>
                  <a:schemeClr val="tx1"/>
                </a:solidFill>
                <a:uFillTx/>
                <a:latin typeface="+mn-lt"/>
                <a:ea typeface="+mj-ea"/>
                <a:cs typeface="+mn-lt"/>
                <a:sym typeface="+mn-ea"/>
              </a:rPr>
              <a:t>1</a:t>
            </a:r>
            <a:r>
              <a:rPr lang="zh-CN" altLang="en-US" dirty="0">
                <a:solidFill>
                  <a:schemeClr val="tx1"/>
                </a:solidFill>
                <a:latin typeface="+mj-ea"/>
                <a:ea typeface="+mj-ea"/>
                <a:cs typeface="+mj-ea"/>
                <a:sym typeface="+mn-ea"/>
              </a:rPr>
              <a:t>表示校验矩阵</a:t>
            </a:r>
            <a:r>
              <a:rPr lang="zh-CN" altLang="en-US" dirty="0">
                <a:solidFill>
                  <a:schemeClr val="tx1"/>
                </a:solidFill>
                <a:latin typeface="+mj-lt"/>
                <a:ea typeface="+mj-ea"/>
                <a:cs typeface="+mj-lt"/>
                <a:sym typeface="+mn-ea"/>
              </a:rPr>
              <a:t>H</a:t>
            </a:r>
            <a:r>
              <a:rPr lang="zh-CN" altLang="en-US" dirty="0">
                <a:solidFill>
                  <a:schemeClr val="tx1"/>
                </a:solidFill>
                <a:latin typeface="+mj-ea"/>
                <a:ea typeface="+mj-ea"/>
                <a:cs typeface="+mj-ea"/>
                <a:sym typeface="+mn-ea"/>
              </a:rPr>
              <a:t>中的一个子矩阵。</a:t>
            </a:r>
          </a:p>
          <a:p>
            <a:endParaRPr lang="zh-CN" altLang="en-US" dirty="0">
              <a:solidFill>
                <a:schemeClr val="tx1"/>
              </a:solidFill>
              <a:latin typeface="+mj-ea"/>
              <a:ea typeface="+mj-ea"/>
              <a:cs typeface="+mj-ea"/>
              <a:sym typeface="+mn-ea"/>
            </a:endParaRPr>
          </a:p>
          <a:p>
            <a:r>
              <a:rPr lang="zh-CN" altLang="en-US" dirty="0">
                <a:solidFill>
                  <a:schemeClr val="tx1"/>
                </a:solidFill>
                <a:latin typeface="+mj-ea"/>
                <a:ea typeface="+mj-ea"/>
                <a:cs typeface="+mj-ea"/>
                <a:sym typeface="+mn-ea"/>
              </a:rPr>
              <a:t>    </a:t>
            </a:r>
            <a:r>
              <a:rPr lang="zh-CN" altLang="en-US" dirty="0">
                <a:solidFill>
                  <a:srgbClr val="FF0000"/>
                </a:solidFill>
                <a:latin typeface="+mj-ea"/>
                <a:ea typeface="+mj-ea"/>
                <a:cs typeface="+mj-ea"/>
                <a:sym typeface="+mn-ea"/>
              </a:rPr>
              <a:t>短循环对于矩阵性能的影响</a:t>
            </a:r>
            <a:r>
              <a:rPr lang="zh-CN" altLang="en-US" dirty="0">
                <a:solidFill>
                  <a:schemeClr val="tx1"/>
                </a:solidFill>
                <a:latin typeface="+mj-ea"/>
                <a:ea typeface="+mj-ea"/>
                <a:cs typeface="+mj-ea"/>
                <a:sym typeface="+mn-ea"/>
              </a:rPr>
              <a:t>：在</a:t>
            </a:r>
            <a:r>
              <a:rPr lang="zh-CN" altLang="en-US" dirty="0">
                <a:solidFill>
                  <a:schemeClr val="tx1"/>
                </a:solidFill>
                <a:latin typeface="+mn-lt"/>
                <a:ea typeface="+mj-ea"/>
                <a:cs typeface="+mn-lt"/>
                <a:sym typeface="+mn-ea"/>
              </a:rPr>
              <a:t>LDPC</a:t>
            </a:r>
            <a:r>
              <a:rPr lang="zh-CN" altLang="en-US" dirty="0">
                <a:solidFill>
                  <a:schemeClr val="tx1"/>
                </a:solidFill>
                <a:latin typeface="+mj-ea"/>
                <a:ea typeface="+mj-ea"/>
                <a:cs typeface="+mj-ea"/>
                <a:sym typeface="+mn-ea"/>
              </a:rPr>
              <a:t>码的译码算法中，我们都假设传递的消息满足彼此独立的假设。当H矩阵中存在长度为2L的环路时，则这些消息只在</a:t>
            </a:r>
            <a:r>
              <a:rPr lang="zh-CN" altLang="en-US" dirty="0">
                <a:solidFill>
                  <a:srgbClr val="3333CC"/>
                </a:solidFill>
                <a:latin typeface="+mj-ea"/>
                <a:ea typeface="+mj-ea"/>
                <a:cs typeface="+mj-ea"/>
                <a:sym typeface="+mn-ea"/>
              </a:rPr>
              <a:t>前L轮迭代</a:t>
            </a:r>
            <a:r>
              <a:rPr lang="zh-CN" altLang="en-US" dirty="0">
                <a:solidFill>
                  <a:schemeClr val="tx1"/>
                </a:solidFill>
                <a:latin typeface="+mj-ea"/>
                <a:ea typeface="+mj-ea"/>
                <a:cs typeface="+mj-ea"/>
                <a:sym typeface="+mn-ea"/>
              </a:rPr>
              <a:t>过程中满足</a:t>
            </a:r>
            <a:r>
              <a:rPr lang="zh-CN" altLang="en-US" dirty="0">
                <a:solidFill>
                  <a:srgbClr val="3333CC"/>
                </a:solidFill>
                <a:latin typeface="+mj-ea"/>
                <a:ea typeface="+mj-ea"/>
                <a:cs typeface="+mj-ea"/>
                <a:sym typeface="+mn-ea"/>
              </a:rPr>
              <a:t>独立性假设</a:t>
            </a:r>
            <a:r>
              <a:rPr lang="en-US" altLang="zh-CN" dirty="0">
                <a:solidFill>
                  <a:schemeClr val="tx1"/>
                </a:solidFill>
                <a:latin typeface="+mj-ea"/>
                <a:ea typeface="+mj-ea"/>
                <a:cs typeface="+mj-ea"/>
                <a:sym typeface="+mn-ea"/>
              </a:rPr>
              <a:t>(</a:t>
            </a:r>
            <a:r>
              <a:rPr lang="zh-CN" altLang="en-US" dirty="0">
                <a:solidFill>
                  <a:schemeClr val="tx1"/>
                </a:solidFill>
                <a:latin typeface="+mj-ea"/>
                <a:ea typeface="+mj-ea"/>
                <a:cs typeface="+mj-ea"/>
                <a:sym typeface="+mn-ea"/>
              </a:rPr>
              <a:t>注意：解码的迭代过程包括一次比特节点更新和一次校验节点更新</a:t>
            </a:r>
            <a:r>
              <a:rPr lang="en-US" altLang="zh-CN" dirty="0">
                <a:solidFill>
                  <a:schemeClr val="tx1"/>
                </a:solidFill>
                <a:latin typeface="+mj-ea"/>
                <a:ea typeface="+mj-ea"/>
                <a:cs typeface="+mj-ea"/>
                <a:sym typeface="+mn-ea"/>
              </a:rPr>
              <a:t>)</a:t>
            </a:r>
            <a:r>
              <a:rPr lang="zh-CN" altLang="en-US" dirty="0">
                <a:solidFill>
                  <a:schemeClr val="tx1"/>
                </a:solidFill>
                <a:latin typeface="+mj-ea"/>
                <a:ea typeface="+mj-ea"/>
                <a:cs typeface="+mj-ea"/>
                <a:sym typeface="+mn-ea"/>
              </a:rPr>
              <a:t>。因此短循环的存在会影响LDPC码的</a:t>
            </a:r>
            <a:r>
              <a:rPr lang="zh-CN" altLang="en-US" dirty="0">
                <a:solidFill>
                  <a:srgbClr val="3333CC"/>
                </a:solidFill>
                <a:latin typeface="+mj-ea"/>
                <a:ea typeface="+mj-ea"/>
                <a:cs typeface="+mj-ea"/>
                <a:sym typeface="+mn-ea"/>
              </a:rPr>
              <a:t>解码性能</a:t>
            </a:r>
            <a:r>
              <a:rPr lang="zh-CN" altLang="en-US" dirty="0">
                <a:solidFill>
                  <a:schemeClr val="tx1"/>
                </a:solidFill>
                <a:latin typeface="+mj-ea"/>
                <a:ea typeface="+mj-ea"/>
                <a:cs typeface="+mj-ea"/>
                <a:sym typeface="+mn-ea"/>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围长</a:t>
            </a:r>
          </a:p>
        </p:txBody>
      </p:sp>
      <p:sp>
        <p:nvSpPr>
          <p:cNvPr id="10" name="文本框 9"/>
          <p:cNvSpPr txBox="1"/>
          <p:nvPr/>
        </p:nvSpPr>
        <p:spPr>
          <a:xfrm>
            <a:off x="1102360" y="927735"/>
            <a:ext cx="6430645" cy="4707890"/>
          </a:xfrm>
          <a:prstGeom prst="rect">
            <a:avLst/>
          </a:prstGeom>
          <a:noFill/>
        </p:spPr>
        <p:txBody>
          <a:bodyPr wrap="square" rtlCol="0" anchor="t">
            <a:spAutoFit/>
          </a:bodyPr>
          <a:lstStyle/>
          <a:p>
            <a:pPr algn="l">
              <a:buFont typeface="Arial" panose="020B0604020202020204" pitchFamily="34" charset="0"/>
            </a:pPr>
            <a:r>
              <a:rPr lang="en-US" sz="2000" dirty="0">
                <a:uFillTx/>
                <a:latin typeface="+mj-ea"/>
                <a:ea typeface="+mj-ea"/>
                <a:cs typeface="+mj-ea"/>
                <a:sym typeface="+mn-ea"/>
              </a:rPr>
              <a:t>    </a:t>
            </a:r>
            <a:r>
              <a:rPr sz="2000" dirty="0">
                <a:uFillTx/>
                <a:latin typeface="+mj-ea"/>
                <a:ea typeface="+mj-ea"/>
                <a:cs typeface="+mj-ea"/>
                <a:sym typeface="+mn-ea"/>
              </a:rPr>
              <a:t>另外简单的解释：例如在图2所示的</a:t>
            </a:r>
            <a:r>
              <a:rPr sz="2000" dirty="0">
                <a:uFillTx/>
                <a:latin typeface="+mj-lt"/>
                <a:ea typeface="+mj-ea"/>
                <a:cs typeface="+mj-lt"/>
                <a:sym typeface="+mn-ea"/>
              </a:rPr>
              <a:t>Tanner</a:t>
            </a:r>
            <a:r>
              <a:rPr sz="2000" dirty="0">
                <a:uFillTx/>
                <a:latin typeface="+mj-ea"/>
                <a:ea typeface="+mj-ea"/>
                <a:cs typeface="+mj-ea"/>
                <a:sym typeface="+mn-ea"/>
              </a:rPr>
              <a:t>图中，存在一个4循环于是这个4循环对应的校验方程为：</a:t>
            </a: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a:t>
            </a: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a:t>
            </a: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由于4循环的存在，我们可以看到，上面两个校验方程含有共同的比特节点</a:t>
            </a:r>
            <a:r>
              <a:rPr lang="en-US" sz="2000" i="1" dirty="0">
                <a:uFillTx/>
                <a:latin typeface="+mn-lt"/>
                <a:ea typeface="+mj-ea"/>
                <a:cs typeface="+mn-lt"/>
                <a:sym typeface="+mn-ea"/>
              </a:rPr>
              <a:t>x</a:t>
            </a:r>
            <a:r>
              <a:rPr sz="2000" i="1" baseline="-25000" dirty="0">
                <a:solidFill>
                  <a:schemeClr val="tx1"/>
                </a:solidFill>
                <a:uFillTx/>
                <a:latin typeface="+mn-lt"/>
                <a:ea typeface="+mj-ea"/>
                <a:cs typeface="+mn-lt"/>
                <a:sym typeface="+mn-ea"/>
              </a:rPr>
              <a:t>1</a:t>
            </a:r>
            <a:r>
              <a:rPr sz="2000" dirty="0">
                <a:uFillTx/>
                <a:latin typeface="+mj-ea"/>
                <a:ea typeface="+mj-ea"/>
                <a:cs typeface="+mj-ea"/>
                <a:sym typeface="+mn-ea"/>
              </a:rPr>
              <a:t>与</a:t>
            </a:r>
            <a:r>
              <a:rPr lang="en-US" sz="2000" i="1" dirty="0">
                <a:uFillTx/>
                <a:latin typeface="+mj-lt"/>
                <a:ea typeface="+mj-ea"/>
                <a:cs typeface="+mj-lt"/>
                <a:sym typeface="+mn-ea"/>
              </a:rPr>
              <a:t>x</a:t>
            </a:r>
            <a:r>
              <a:rPr sz="2000" i="1" baseline="-25000" dirty="0">
                <a:solidFill>
                  <a:schemeClr val="tx1"/>
                </a:solidFill>
                <a:uFillTx/>
                <a:latin typeface="+mj-lt"/>
                <a:ea typeface="+mj-ea"/>
                <a:cs typeface="+mj-lt"/>
                <a:sym typeface="+mn-ea"/>
              </a:rPr>
              <a:t>5</a:t>
            </a:r>
            <a:r>
              <a:rPr sz="2000" dirty="0">
                <a:uFillTx/>
                <a:latin typeface="+mj-ea"/>
                <a:ea typeface="+mj-ea"/>
                <a:cs typeface="+mj-ea"/>
                <a:sym typeface="+mn-ea"/>
              </a:rPr>
              <a:t>，直观地说，如果这两个校验方程均出错，则我们无法确定</a:t>
            </a:r>
            <a:r>
              <a:rPr lang="en-US" sz="2000" i="1" dirty="0">
                <a:uFillTx/>
                <a:latin typeface="+mj-lt"/>
                <a:ea typeface="+mj-ea"/>
                <a:cs typeface="+mj-lt"/>
                <a:sym typeface="+mn-ea"/>
              </a:rPr>
              <a:t>x</a:t>
            </a:r>
            <a:r>
              <a:rPr sz="2000" i="1" baseline="-25000" dirty="0">
                <a:solidFill>
                  <a:schemeClr val="tx1"/>
                </a:solidFill>
                <a:uFillTx/>
                <a:latin typeface="+mj-lt"/>
                <a:ea typeface="+mj-ea"/>
                <a:cs typeface="+mj-lt"/>
                <a:sym typeface="+mn-ea"/>
              </a:rPr>
              <a:t>1</a:t>
            </a:r>
            <a:r>
              <a:rPr sz="2000" dirty="0">
                <a:uFillTx/>
                <a:latin typeface="+mj-ea"/>
                <a:ea typeface="+mj-ea"/>
                <a:cs typeface="+mj-ea"/>
                <a:sym typeface="+mn-ea"/>
              </a:rPr>
              <a:t>与</a:t>
            </a:r>
            <a:r>
              <a:rPr lang="en-US" sz="2000" i="1" dirty="0">
                <a:uFillTx/>
                <a:latin typeface="+mn-lt"/>
                <a:ea typeface="+mj-ea"/>
                <a:cs typeface="+mn-lt"/>
                <a:sym typeface="+mn-ea"/>
              </a:rPr>
              <a:t>x</a:t>
            </a:r>
            <a:r>
              <a:rPr sz="2000" i="1" baseline="-25000" dirty="0">
                <a:solidFill>
                  <a:schemeClr val="tx1"/>
                </a:solidFill>
                <a:uFillTx/>
                <a:latin typeface="+mn-lt"/>
                <a:ea typeface="+mj-ea"/>
                <a:cs typeface="+mn-lt"/>
                <a:sym typeface="+mn-ea"/>
              </a:rPr>
              <a:t>5</a:t>
            </a:r>
            <a:r>
              <a:rPr sz="2000" dirty="0">
                <a:uFillTx/>
                <a:latin typeface="+mj-ea"/>
                <a:ea typeface="+mj-ea"/>
                <a:cs typeface="+mj-ea"/>
                <a:sym typeface="+mn-ea"/>
              </a:rPr>
              <a:t>中究竟哪个出错，所以从这个角度也可以说明短循环对于性能带来的影响</a:t>
            </a:r>
            <a:endParaRPr lang="en-US" sz="2000" dirty="0">
              <a:uFillTx/>
              <a:latin typeface="+mj-ea"/>
              <a:ea typeface="+mj-ea"/>
              <a:cs typeface="+mj-ea"/>
              <a:sym typeface="+mn-ea"/>
            </a:endParaRPr>
          </a:p>
        </p:txBody>
      </p:sp>
      <p:pic>
        <p:nvPicPr>
          <p:cNvPr id="4" name="图片 3" descr="`WEX`]YM%F6L@{W0Q%~D1[X"/>
          <p:cNvPicPr>
            <a:picLocks noChangeAspect="1"/>
          </p:cNvPicPr>
          <p:nvPr/>
        </p:nvPicPr>
        <p:blipFill>
          <a:blip r:embed="rId2"/>
          <a:stretch>
            <a:fillRect/>
          </a:stretch>
        </p:blipFill>
        <p:spPr>
          <a:xfrm>
            <a:off x="2506980" y="2122805"/>
            <a:ext cx="3721735" cy="13989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围长</a:t>
            </a:r>
          </a:p>
        </p:txBody>
      </p:sp>
      <p:sp>
        <p:nvSpPr>
          <p:cNvPr id="10" name="文本框 9"/>
          <p:cNvSpPr txBox="1"/>
          <p:nvPr/>
        </p:nvSpPr>
        <p:spPr>
          <a:xfrm>
            <a:off x="791845" y="1362710"/>
            <a:ext cx="7283450" cy="439991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    </a:t>
            </a:r>
            <a:r>
              <a:rPr sz="2000" dirty="0">
                <a:uFillTx/>
                <a:latin typeface="+mj-ea"/>
                <a:ea typeface="+mj-ea"/>
                <a:cs typeface="+mj-ea"/>
                <a:sym typeface="+mn-ea"/>
              </a:rPr>
              <a:t>围长是影响</a:t>
            </a:r>
            <a:r>
              <a:rPr sz="2000" dirty="0">
                <a:uFillTx/>
                <a:latin typeface="+mj-lt"/>
                <a:ea typeface="+mj-ea"/>
                <a:cs typeface="+mj-lt"/>
                <a:sym typeface="+mn-ea"/>
              </a:rPr>
              <a:t>LDPC</a:t>
            </a:r>
            <a:r>
              <a:rPr sz="2000" dirty="0">
                <a:uFillTx/>
                <a:latin typeface="+mj-ea"/>
                <a:ea typeface="+mj-ea"/>
                <a:cs typeface="+mj-ea"/>
                <a:sym typeface="+mn-ea"/>
              </a:rPr>
              <a:t>码性能的一个非常重要的因素。因为，</a:t>
            </a:r>
            <a:r>
              <a:rPr sz="2000" dirty="0">
                <a:uFillTx/>
                <a:latin typeface="+mj-lt"/>
                <a:ea typeface="+mj-ea"/>
                <a:cs typeface="+mj-lt"/>
                <a:sym typeface="+mn-ea"/>
              </a:rPr>
              <a:t>LDPC</a:t>
            </a:r>
            <a:r>
              <a:rPr sz="2000" dirty="0">
                <a:uFillTx/>
                <a:latin typeface="+mj-ea"/>
                <a:ea typeface="+mj-ea"/>
                <a:cs typeface="+mj-ea"/>
                <a:sym typeface="+mn-ea"/>
              </a:rPr>
              <a:t>码对应的</a:t>
            </a:r>
            <a:r>
              <a:rPr sz="2000" dirty="0">
                <a:uFillTx/>
                <a:latin typeface="+mj-lt"/>
                <a:ea typeface="+mj-ea"/>
                <a:cs typeface="+mj-lt"/>
                <a:sym typeface="+mn-ea"/>
              </a:rPr>
              <a:t>Tanner</a:t>
            </a:r>
            <a:r>
              <a:rPr sz="2000" dirty="0">
                <a:uFillTx/>
                <a:latin typeface="+mj-ea"/>
                <a:ea typeface="+mj-ea"/>
                <a:cs typeface="+mj-ea"/>
                <a:sym typeface="+mn-ea"/>
              </a:rPr>
              <a:t>图中的</a:t>
            </a:r>
            <a:r>
              <a:rPr sz="2000" dirty="0">
                <a:solidFill>
                  <a:srgbClr val="FF0000"/>
                </a:solidFill>
                <a:uFillTx/>
                <a:latin typeface="+mj-ea"/>
                <a:ea typeface="+mj-ea"/>
                <a:cs typeface="+mj-ea"/>
                <a:sym typeface="+mn-ea"/>
              </a:rPr>
              <a:t>短环会导致</a:t>
            </a:r>
            <a:r>
              <a:rPr sz="2000" dirty="0">
                <a:solidFill>
                  <a:srgbClr val="FF0000"/>
                </a:solidFill>
                <a:uFillTx/>
                <a:latin typeface="+mj-lt"/>
                <a:ea typeface="+mj-ea"/>
                <a:cs typeface="+mj-lt"/>
                <a:sym typeface="+mn-ea"/>
              </a:rPr>
              <a:t>BP</a:t>
            </a:r>
            <a:r>
              <a:rPr sz="2000" dirty="0">
                <a:solidFill>
                  <a:srgbClr val="FF0000"/>
                </a:solidFill>
                <a:uFillTx/>
                <a:latin typeface="+mj-ea"/>
                <a:ea typeface="+mj-ea"/>
                <a:cs typeface="+mj-ea"/>
                <a:sym typeface="+mn-ea"/>
              </a:rPr>
              <a:t>译码过程不充分</a:t>
            </a:r>
            <a:r>
              <a:rPr sz="2000" dirty="0">
                <a:uFillTx/>
                <a:latin typeface="+mj-ea"/>
                <a:ea typeface="+mj-ea"/>
                <a:cs typeface="+mj-ea"/>
                <a:sym typeface="+mn-ea"/>
              </a:rPr>
              <a:t>，当节点与节点之间在传递的外部消息时，使得传递的外部消息的独立性不够，纠错能力降低，导致</a:t>
            </a:r>
            <a:r>
              <a:rPr sz="2000" dirty="0">
                <a:uFillTx/>
                <a:latin typeface="+mj-lt"/>
                <a:ea typeface="+mj-ea"/>
                <a:cs typeface="+mj-lt"/>
                <a:sym typeface="+mn-ea"/>
              </a:rPr>
              <a:t>BP</a:t>
            </a:r>
            <a:r>
              <a:rPr sz="2000" dirty="0">
                <a:uFillTx/>
                <a:latin typeface="+mj-ea"/>
                <a:ea typeface="+mj-ea"/>
                <a:cs typeface="+mj-ea"/>
                <a:sym typeface="+mn-ea"/>
              </a:rPr>
              <a:t>译码无法得到一个最佳的性能效果。</a:t>
            </a:r>
          </a:p>
          <a:p>
            <a:pPr marL="342900" indent="-342900" algn="l">
              <a:buFont typeface="Arial" panose="020B0604020202020204" pitchFamily="34" charset="0"/>
              <a:buChar char="•"/>
            </a:pPr>
            <a:r>
              <a:rPr sz="2000" dirty="0">
                <a:uFillTx/>
                <a:latin typeface="+mj-ea"/>
                <a:ea typeface="+mj-ea"/>
                <a:cs typeface="+mj-ea"/>
                <a:sym typeface="+mn-ea"/>
              </a:rPr>
              <a:t>    因此,构造</a:t>
            </a:r>
            <a:r>
              <a:rPr sz="2000" dirty="0">
                <a:uFillTx/>
                <a:latin typeface="+mj-lt"/>
                <a:ea typeface="+mj-ea"/>
                <a:cs typeface="+mj-lt"/>
                <a:sym typeface="+mn-ea"/>
              </a:rPr>
              <a:t>LDPC</a:t>
            </a:r>
            <a:r>
              <a:rPr sz="2000" dirty="0">
                <a:uFillTx/>
                <a:latin typeface="+mj-ea"/>
                <a:ea typeface="+mj-ea"/>
                <a:cs typeface="+mj-ea"/>
                <a:sym typeface="+mn-ea"/>
              </a:rPr>
              <a:t>码时应</a:t>
            </a:r>
            <a:r>
              <a:rPr sz="2000" dirty="0">
                <a:solidFill>
                  <a:srgbClr val="FF0000"/>
                </a:solidFill>
                <a:uFillTx/>
                <a:latin typeface="+mj-ea"/>
                <a:ea typeface="+mj-ea"/>
                <a:cs typeface="+mj-ea"/>
                <a:sym typeface="+mn-ea"/>
              </a:rPr>
              <a:t>避免许多短环的出现</a:t>
            </a:r>
            <a:r>
              <a:rPr sz="2000" dirty="0">
                <a:uFillTx/>
                <a:latin typeface="+mj-ea"/>
                <a:ea typeface="+mj-ea"/>
                <a:cs typeface="+mj-ea"/>
                <a:sym typeface="+mn-ea"/>
              </a:rPr>
              <a:t>，最短的环长也即是围长。而且，在译码过程中，围长的大小也决定了某个节点传出的消息又传回到它自身</a:t>
            </a:r>
            <a:r>
              <a:rPr sz="2000" dirty="0">
                <a:solidFill>
                  <a:srgbClr val="3333CC"/>
                </a:solidFill>
                <a:uFillTx/>
                <a:latin typeface="+mj-ea"/>
                <a:ea typeface="+mj-ea"/>
                <a:cs typeface="+mj-ea"/>
                <a:sym typeface="+mn-ea"/>
              </a:rPr>
              <a:t>所需的最小迭代次数</a:t>
            </a:r>
            <a:r>
              <a:rPr sz="2000" dirty="0">
                <a:uFillTx/>
                <a:latin typeface="+mj-ea"/>
                <a:ea typeface="+mj-ea"/>
                <a:cs typeface="+mj-ea"/>
                <a:sym typeface="+mn-ea"/>
              </a:rPr>
              <a:t>。尽管有研究表明围长大的码字误码平层较高，但更多的仿真结果证明了</a:t>
            </a:r>
            <a:r>
              <a:rPr sz="2000" dirty="0">
                <a:solidFill>
                  <a:srgbClr val="00CC99"/>
                </a:solidFill>
                <a:uFillTx/>
                <a:latin typeface="+mj-ea"/>
                <a:ea typeface="+mj-ea"/>
                <a:cs typeface="+mj-ea"/>
                <a:sym typeface="+mn-ea"/>
              </a:rPr>
              <a:t>更大的围长有利于提升误码率</a:t>
            </a:r>
            <a:r>
              <a:rPr sz="2000" dirty="0">
                <a:uFillTx/>
                <a:latin typeface="+mj-ea"/>
                <a:ea typeface="+mj-ea"/>
                <a:cs typeface="+mj-ea"/>
                <a:sym typeface="+mn-ea"/>
              </a:rPr>
              <a:t>(误比特率</a:t>
            </a:r>
            <a:r>
              <a:rPr sz="2000" dirty="0">
                <a:uFillTx/>
                <a:latin typeface="+mj-lt"/>
                <a:ea typeface="+mj-ea"/>
                <a:cs typeface="+mj-lt"/>
                <a:sym typeface="+mn-ea"/>
              </a:rPr>
              <a:t>10</a:t>
            </a:r>
            <a:r>
              <a:rPr lang="en-US" sz="2000" b="1" baseline="30000" dirty="0">
                <a:solidFill>
                  <a:schemeClr val="tx1"/>
                </a:solidFill>
                <a:uFillTx/>
                <a:latin typeface="+mj-lt"/>
                <a:ea typeface="+mj-ea"/>
                <a:cs typeface="+mj-lt"/>
                <a:sym typeface="+mn-ea"/>
              </a:rPr>
              <a:t>-2</a:t>
            </a:r>
            <a:r>
              <a:rPr lang="en-US" sz="2000" dirty="0">
                <a:uFillTx/>
                <a:latin typeface="+mj-lt"/>
                <a:ea typeface="+mj-ea"/>
                <a:cs typeface="+mj-lt"/>
                <a:sym typeface="+mn-ea"/>
              </a:rPr>
              <a:t>-</a:t>
            </a:r>
            <a:r>
              <a:rPr sz="2000" dirty="0">
                <a:uFillTx/>
                <a:latin typeface="+mj-lt"/>
                <a:ea typeface="+mj-ea"/>
                <a:cs typeface="+mj-lt"/>
                <a:sym typeface="+mn-ea"/>
              </a:rPr>
              <a:t>10</a:t>
            </a:r>
            <a:r>
              <a:rPr lang="en-US" sz="2000" b="1" baseline="30000" dirty="0">
                <a:solidFill>
                  <a:schemeClr val="tx1"/>
                </a:solidFill>
                <a:uFillTx/>
                <a:latin typeface="+mj-lt"/>
                <a:ea typeface="+mj-ea"/>
                <a:cs typeface="+mj-lt"/>
                <a:sym typeface="+mn-ea"/>
              </a:rPr>
              <a:t>-6</a:t>
            </a:r>
            <a:r>
              <a:rPr sz="2000" dirty="0">
                <a:uFillTx/>
                <a:latin typeface="+mj-lt"/>
                <a:ea typeface="+mj-ea"/>
                <a:cs typeface="+mj-lt"/>
                <a:sym typeface="+mn-ea"/>
              </a:rPr>
              <a:t>，误帧率10</a:t>
            </a:r>
            <a:r>
              <a:rPr lang="en-US" sz="2000" b="1" baseline="30000" dirty="0">
                <a:solidFill>
                  <a:schemeClr val="tx1"/>
                </a:solidFill>
                <a:uFillTx/>
                <a:latin typeface="+mj-lt"/>
                <a:ea typeface="+mj-ea"/>
                <a:cs typeface="+mj-lt"/>
                <a:sym typeface="+mn-ea"/>
              </a:rPr>
              <a:t>-1</a:t>
            </a:r>
            <a:r>
              <a:rPr lang="en-US" sz="2000" dirty="0">
                <a:uFillTx/>
                <a:latin typeface="+mj-lt"/>
                <a:ea typeface="+mj-ea"/>
                <a:cs typeface="+mj-lt"/>
                <a:sym typeface="+mn-ea"/>
              </a:rPr>
              <a:t>-</a:t>
            </a:r>
            <a:r>
              <a:rPr sz="2000" dirty="0">
                <a:uFillTx/>
                <a:latin typeface="+mj-lt"/>
                <a:ea typeface="+mj-ea"/>
                <a:cs typeface="+mj-lt"/>
                <a:sym typeface="+mn-ea"/>
              </a:rPr>
              <a:t>10</a:t>
            </a:r>
            <a:r>
              <a:rPr lang="en-US" sz="2000" b="1" baseline="30000" dirty="0">
                <a:solidFill>
                  <a:schemeClr val="tx1"/>
                </a:solidFill>
                <a:uFillTx/>
                <a:latin typeface="+mj-lt"/>
                <a:ea typeface="+mj-ea"/>
                <a:cs typeface="+mj-lt"/>
                <a:sym typeface="+mn-ea"/>
              </a:rPr>
              <a:t>-4</a:t>
            </a:r>
            <a:r>
              <a:rPr sz="2000" dirty="0">
                <a:uFillTx/>
                <a:latin typeface="+mj-ea"/>
                <a:ea typeface="+mj-ea"/>
                <a:cs typeface="+mj-ea"/>
                <a:sym typeface="+mn-ea"/>
              </a:rPr>
              <a:t>)，这个范围的误比特率和误帧率在</a:t>
            </a:r>
            <a:r>
              <a:rPr sz="2000" dirty="0">
                <a:uFillTx/>
                <a:latin typeface="+mj-lt"/>
                <a:ea typeface="+mj-ea"/>
                <a:cs typeface="+mj-lt"/>
                <a:sym typeface="+mn-ea"/>
              </a:rPr>
              <a:t>LDPC</a:t>
            </a:r>
            <a:r>
              <a:rPr sz="2000" dirty="0">
                <a:uFillTx/>
                <a:latin typeface="+mj-ea"/>
                <a:ea typeface="+mj-ea"/>
                <a:cs typeface="+mj-ea"/>
                <a:sym typeface="+mn-ea"/>
              </a:rPr>
              <a:t>码大多数的实际应用中是达到标准的。</a:t>
            </a:r>
          </a:p>
          <a:p>
            <a:pPr marL="342900" indent="-342900" algn="l">
              <a:buFont typeface="Arial" panose="020B0604020202020204" pitchFamily="34" charset="0"/>
              <a:buChar char="•"/>
            </a:pPr>
            <a:r>
              <a:rPr sz="2000" dirty="0">
                <a:uFillTx/>
                <a:latin typeface="+mj-ea"/>
                <a:ea typeface="+mj-ea"/>
                <a:cs typeface="+mj-ea"/>
                <a:sym typeface="+mn-ea"/>
              </a:rPr>
              <a:t>    所以，构造围长更大的LDPC码字对于实际系统的应用仍然是有很大意义的且仍是目前众多学者研究的方向。</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en-US" altLang="zh-CN" sz="2800" b="1" kern="0" noProof="0" dirty="0">
                <a:ln>
                  <a:noFill/>
                </a:ln>
                <a:solidFill>
                  <a:schemeClr val="bg1">
                    <a:lumMod val="75000"/>
                  </a:schemeClr>
                </a:solidFill>
                <a:effectLst/>
                <a:uLnTx/>
                <a:uFillTx/>
                <a:cs typeface="+mn-cs"/>
                <a:sym typeface="+mn-ea"/>
              </a:rPr>
              <a:t>LDPC</a:t>
            </a:r>
            <a:r>
              <a:rPr lang="zh-CN" altLang="en-US" sz="2800" b="1" kern="0" noProof="0" dirty="0">
                <a:ln>
                  <a:noFill/>
                </a:ln>
                <a:solidFill>
                  <a:schemeClr val="bg1">
                    <a:lumMod val="75000"/>
                  </a:schemeClr>
                </a:solidFill>
                <a:effectLst/>
                <a:uLnTx/>
                <a:uFillTx/>
                <a:cs typeface="+mn-cs"/>
                <a:sym typeface="+mn-ea"/>
              </a:rPr>
              <a:t>码的应用与发展</a:t>
            </a:r>
          </a:p>
        </p:txBody>
      </p:sp>
      <p:sp>
        <p:nvSpPr>
          <p:cNvPr id="10" name="AutoShape 51"/>
          <p:cNvSpPr>
            <a:spLocks noChangeArrowheads="1"/>
          </p:cNvSpPr>
          <p:nvPr/>
        </p:nvSpPr>
        <p:spPr bwMode="gray">
          <a:xfrm>
            <a:off x="2437130" y="2893060"/>
            <a:ext cx="5634355" cy="698500"/>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a:t>
            </a:r>
            <a:r>
              <a:rPr lang="en-US" altLang="zh-CN" sz="2800" b="1" kern="0" noProof="0" dirty="0">
                <a:ln>
                  <a:noFill/>
                </a:ln>
                <a:solidFill>
                  <a:srgbClr val="BFBFBF"/>
                </a:solidFill>
                <a:effectLst/>
                <a:uLnTx/>
                <a:uFillTx/>
                <a:cs typeface="+mn-cs"/>
                <a:sym typeface="+mn-ea"/>
              </a:rPr>
              <a:t>H</a:t>
            </a:r>
            <a:r>
              <a:rPr lang="zh-CN" altLang="en-US" sz="2800" b="1" kern="0" noProof="0" dirty="0">
                <a:ln>
                  <a:noFill/>
                </a:ln>
                <a:solidFill>
                  <a:srgbClr val="BFBFBF"/>
                </a:solidFill>
                <a:effectLst/>
                <a:uLnTx/>
                <a:uFillTx/>
                <a:cs typeface="+mn-cs"/>
                <a:sym typeface="+mn-ea"/>
              </a:rPr>
              <a:t>矩阵的构造方法</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sp>
        <p:nvSpPr>
          <p:cNvPr id="11" name="AutoShape 52"/>
          <p:cNvSpPr>
            <a:spLocks noChangeArrowheads="1"/>
          </p:cNvSpPr>
          <p:nvPr/>
        </p:nvSpPr>
        <p:spPr bwMode="gray">
          <a:xfrm>
            <a:off x="1840865" y="1821180"/>
            <a:ext cx="576580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lang="en-US" altLang="zh-CN" sz="2800" b="1" kern="0" noProof="0" dirty="0">
                <a:ln>
                  <a:noFill/>
                </a:ln>
                <a:solidFill>
                  <a:srgbClr val="000000"/>
                </a:solidFill>
                <a:effectLst/>
                <a:uLnTx/>
                <a:uFillTx/>
                <a:cs typeface="+mn-cs"/>
                <a:sym typeface="+mn-ea"/>
              </a:rPr>
              <a:t>LDPC</a:t>
            </a:r>
            <a:r>
              <a:rPr lang="zh-CN" altLang="en-US" sz="2800" b="1" kern="0" noProof="0" dirty="0">
                <a:ln>
                  <a:noFill/>
                </a:ln>
                <a:solidFill>
                  <a:srgbClr val="000000"/>
                </a:solidFill>
                <a:effectLst/>
                <a:uLnTx/>
                <a:uFillTx/>
                <a:cs typeface="+mn-cs"/>
                <a:sym typeface="+mn-ea"/>
              </a:rPr>
              <a:t>码的发展历史、简介、概念</a:t>
            </a:r>
            <a:endParaRPr kumimoji="0" lang="zh-CN" altLang="en-US" sz="2800" b="1" i="0" u="none" strike="noStrike" kern="0" cap="none" spc="0" normalizeH="0" baseline="0" noProof="0" dirty="0">
              <a:ln>
                <a:noFill/>
              </a:ln>
              <a:solidFill>
                <a:schemeClr val="bg1">
                  <a:lumMod val="75000"/>
                </a:schemeClr>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51"/>
          <p:cNvSpPr>
            <a:spLocks noChangeArrowheads="1"/>
          </p:cNvSpPr>
          <p:nvPr/>
        </p:nvSpPr>
        <p:spPr bwMode="gray">
          <a:xfrm>
            <a:off x="2473325" y="3820795"/>
            <a:ext cx="5485765" cy="698500"/>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码的编码、译码</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最小距离</a:t>
            </a:r>
          </a:p>
        </p:txBody>
      </p:sp>
      <p:sp>
        <p:nvSpPr>
          <p:cNvPr id="10" name="文本框 9"/>
          <p:cNvSpPr txBox="1"/>
          <p:nvPr/>
        </p:nvSpPr>
        <p:spPr>
          <a:xfrm>
            <a:off x="1221740" y="1066800"/>
            <a:ext cx="6578600" cy="4831080"/>
          </a:xfrm>
          <a:prstGeom prst="rect">
            <a:avLst/>
          </a:prstGeom>
          <a:noFill/>
        </p:spPr>
        <p:txBody>
          <a:bodyPr wrap="square" rtlCol="0" anchor="t">
            <a:spAutoFit/>
          </a:bodyPr>
          <a:lstStyle/>
          <a:p>
            <a:pPr algn="l">
              <a:buFont typeface="Arial" panose="020B0604020202020204" pitchFamily="34" charset="0"/>
            </a:pPr>
            <a:r>
              <a:rPr lang="zh-CN" altLang="en-US" sz="2800" dirty="0">
                <a:uFillTx/>
                <a:latin typeface="+mj-ea"/>
                <a:ea typeface="+mj-ea"/>
                <a:cs typeface="+mj-ea"/>
                <a:sym typeface="+mn-ea"/>
              </a:rPr>
              <a:t>定义</a:t>
            </a:r>
          </a:p>
          <a:p>
            <a:pPr algn="l">
              <a:buFont typeface="Arial" panose="020B0604020202020204" pitchFamily="34" charset="0"/>
            </a:pPr>
            <a:endParaRPr lang="en-US" sz="2000" dirty="0">
              <a:uFillTx/>
              <a:latin typeface="+mj-ea"/>
              <a:ea typeface="+mj-ea"/>
              <a:cs typeface="+mj-ea"/>
              <a:sym typeface="+mn-ea"/>
            </a:endParaRPr>
          </a:p>
          <a:p>
            <a:pPr marL="342900" indent="-342900" algn="l">
              <a:buFont typeface="Arial" panose="020B0604020202020204" pitchFamily="34" charset="0"/>
              <a:buChar char="•"/>
            </a:pPr>
            <a:r>
              <a:rPr lang="en-US" sz="2000" dirty="0">
                <a:uFillTx/>
                <a:latin typeface="+mj-ea"/>
                <a:ea typeface="+mj-ea"/>
                <a:cs typeface="+mj-ea"/>
                <a:sym typeface="+mn-ea"/>
              </a:rPr>
              <a:t>    </a:t>
            </a:r>
            <a:r>
              <a:rPr sz="2000" dirty="0">
                <a:uFillTx/>
                <a:latin typeface="+mj-ea"/>
                <a:ea typeface="+mj-ea"/>
                <a:cs typeface="+mj-ea"/>
                <a:sym typeface="+mn-ea"/>
              </a:rPr>
              <a:t>线性分组码的最小距离问题就是要找到由校验矩阵定义的码的最小距离。</a:t>
            </a:r>
            <a:r>
              <a:rPr sz="2000" dirty="0">
                <a:solidFill>
                  <a:srgbClr val="FF0000"/>
                </a:solidFill>
                <a:uFillTx/>
                <a:latin typeface="+mj-ea"/>
                <a:ea typeface="+mj-ea"/>
                <a:cs typeface="+mj-ea"/>
                <a:sym typeface="+mn-ea"/>
              </a:rPr>
              <a:t>最小距离常用来衡量线性分组码纠错能力</a:t>
            </a:r>
            <a:r>
              <a:rPr sz="2000" dirty="0">
                <a:uFillTx/>
                <a:latin typeface="+mj-ea"/>
                <a:ea typeface="+mj-ea"/>
                <a:cs typeface="+mj-ea"/>
                <a:sym typeface="+mn-ea"/>
              </a:rPr>
              <a:t>，码与理论极限的接近程度也可用其来描述。因此最小距离在编码理论里是很基本又很重要的问题。</a:t>
            </a:r>
          </a:p>
          <a:p>
            <a:pPr algn="l">
              <a:buFont typeface="Arial" panose="020B0604020202020204" pitchFamily="34" charset="0"/>
            </a:pPr>
            <a:endParaRPr sz="2000" dirty="0">
              <a:uFillTx/>
              <a:latin typeface="+mj-ea"/>
              <a:ea typeface="+mj-ea"/>
              <a:cs typeface="+mj-ea"/>
              <a:sym typeface="+mn-ea"/>
            </a:endParaRPr>
          </a:p>
          <a:p>
            <a:pPr marL="342900" indent="-342900" algn="l">
              <a:buFont typeface="Arial" panose="020B0604020202020204" pitchFamily="34" charset="0"/>
              <a:buChar char="•"/>
            </a:pPr>
            <a:r>
              <a:rPr sz="2000" dirty="0">
                <a:uFillTx/>
                <a:latin typeface="+mj-ea"/>
                <a:ea typeface="+mj-ea"/>
                <a:cs typeface="+mj-ea"/>
                <a:sym typeface="+mn-ea"/>
              </a:rPr>
              <a:t>    但</a:t>
            </a:r>
            <a:r>
              <a:rPr sz="2000" dirty="0">
                <a:uFillTx/>
                <a:latin typeface="+mn-lt"/>
                <a:ea typeface="+mj-ea"/>
                <a:cs typeface="+mn-lt"/>
                <a:sym typeface="+mn-ea"/>
              </a:rPr>
              <a:t>LDPC</a:t>
            </a:r>
            <a:r>
              <a:rPr sz="2000" dirty="0">
                <a:uFillTx/>
                <a:latin typeface="+mj-ea"/>
                <a:ea typeface="+mj-ea"/>
                <a:cs typeface="+mj-ea"/>
                <a:sym typeface="+mn-ea"/>
              </a:rPr>
              <a:t>码的最小距离的计算方法一般来说都</a:t>
            </a:r>
            <a:r>
              <a:rPr sz="2000" dirty="0">
                <a:solidFill>
                  <a:srgbClr val="3333CC"/>
                </a:solidFill>
                <a:uFillTx/>
                <a:latin typeface="+mj-ea"/>
                <a:ea typeface="+mj-ea"/>
                <a:cs typeface="+mj-ea"/>
                <a:sym typeface="+mn-ea"/>
              </a:rPr>
              <a:t>比较复杂</a:t>
            </a:r>
            <a:r>
              <a:rPr sz="2000" dirty="0">
                <a:uFillTx/>
                <a:latin typeface="+mj-ea"/>
                <a:ea typeface="+mj-ea"/>
                <a:cs typeface="+mj-ea"/>
                <a:sym typeface="+mn-ea"/>
              </a:rPr>
              <a:t>，是一个非确定性</a:t>
            </a:r>
            <a:r>
              <a:rPr sz="2000" dirty="0">
                <a:uFillTx/>
                <a:latin typeface="+mn-lt"/>
                <a:ea typeface="+mj-ea"/>
                <a:cs typeface="+mn-lt"/>
                <a:sym typeface="+mn-ea"/>
              </a:rPr>
              <a:t>NP</a:t>
            </a:r>
            <a:r>
              <a:rPr sz="2000" dirty="0">
                <a:uFillTx/>
                <a:latin typeface="+mj-ea"/>
                <a:ea typeface="+mj-ea"/>
                <a:cs typeface="+mj-ea"/>
                <a:sym typeface="+mn-ea"/>
              </a:rPr>
              <a:t>问题，且只能找到特殊情况下</a:t>
            </a:r>
            <a:r>
              <a:rPr sz="2000" dirty="0">
                <a:solidFill>
                  <a:srgbClr val="3333CC"/>
                </a:solidFill>
                <a:uFillTx/>
                <a:latin typeface="+mj-ea"/>
                <a:ea typeface="+mj-ea"/>
                <a:cs typeface="+mj-ea"/>
                <a:sym typeface="+mn-ea"/>
              </a:rPr>
              <a:t>最接近最小距离的方法</a:t>
            </a:r>
            <a:r>
              <a:rPr sz="2000" dirty="0">
                <a:uFillTx/>
                <a:latin typeface="+mj-ea"/>
                <a:ea typeface="+mj-ea"/>
                <a:cs typeface="+mj-ea"/>
                <a:sym typeface="+mn-ea"/>
              </a:rPr>
              <a:t>却不能给出准确的值。由于线性分组码具有封闭性，它的任意两个码字之和仍为一个码字，所以</a:t>
            </a:r>
            <a:r>
              <a:rPr sz="2000" dirty="0">
                <a:solidFill>
                  <a:srgbClr val="FF0000"/>
                </a:solidFill>
                <a:uFillTx/>
                <a:latin typeface="+mj-ea"/>
                <a:ea typeface="+mj-ea"/>
                <a:cs typeface="+mj-ea"/>
                <a:sym typeface="+mn-ea"/>
              </a:rPr>
              <a:t>最小距离等于码集中非零码字的最小重量</a:t>
            </a:r>
            <a:r>
              <a:rPr sz="2000" dirty="0">
                <a:uFillTx/>
                <a:latin typeface="+mj-ea"/>
                <a:ea typeface="+mj-ea"/>
                <a:cs typeface="+mj-ea"/>
                <a:sym typeface="+mn-ea"/>
              </a:rPr>
              <a:t>。近似最接近码字算法就是通过寻找接近非零码字的最小码重的码字来估测</a:t>
            </a:r>
            <a:r>
              <a:rPr sz="2000" dirty="0">
                <a:uFillTx/>
                <a:latin typeface="+mj-lt"/>
                <a:ea typeface="+mj-ea"/>
                <a:cs typeface="+mj-lt"/>
                <a:sym typeface="+mn-ea"/>
              </a:rPr>
              <a:t>LDPC</a:t>
            </a:r>
            <a:r>
              <a:rPr sz="2000" dirty="0">
                <a:uFillTx/>
                <a:latin typeface="+mj-ea"/>
                <a:ea typeface="+mj-ea"/>
                <a:cs typeface="+mj-ea"/>
                <a:sym typeface="+mn-ea"/>
              </a:rPr>
              <a:t>码的最小距离。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度分布</a:t>
            </a:r>
          </a:p>
        </p:txBody>
      </p:sp>
      <p:sp>
        <p:nvSpPr>
          <p:cNvPr id="10" name="文本框 9"/>
          <p:cNvSpPr txBox="1"/>
          <p:nvPr/>
        </p:nvSpPr>
        <p:spPr>
          <a:xfrm>
            <a:off x="469265" y="1100455"/>
            <a:ext cx="8032115" cy="316928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    </a:t>
            </a:r>
            <a:r>
              <a:rPr sz="2000" dirty="0">
                <a:uFillTx/>
                <a:latin typeface="+mj-ea"/>
                <a:ea typeface="+mj-ea"/>
                <a:cs typeface="+mj-ea"/>
                <a:sym typeface="+mn-ea"/>
              </a:rPr>
              <a:t>在</a:t>
            </a:r>
            <a:r>
              <a:rPr lang="zh-CN" sz="2000" dirty="0">
                <a:uFillTx/>
                <a:latin typeface="+mj-ea"/>
                <a:ea typeface="+mj-ea"/>
                <a:cs typeface="+mj-ea"/>
                <a:sym typeface="+mn-ea"/>
              </a:rPr>
              <a:t>前面</a:t>
            </a:r>
            <a:r>
              <a:rPr sz="2000" dirty="0">
                <a:uFillTx/>
                <a:latin typeface="+mj-ea"/>
                <a:ea typeface="+mj-ea"/>
                <a:cs typeface="+mj-ea"/>
                <a:sym typeface="+mn-ea"/>
              </a:rPr>
              <a:t>讲到</a:t>
            </a:r>
            <a:r>
              <a:rPr sz="2000" dirty="0">
                <a:uFillTx/>
                <a:latin typeface="+mj-lt"/>
                <a:ea typeface="+mj-ea"/>
                <a:cs typeface="+mj-lt"/>
                <a:sym typeface="+mn-ea"/>
              </a:rPr>
              <a:t>LDPC</a:t>
            </a:r>
            <a:r>
              <a:rPr sz="2000" dirty="0">
                <a:uFillTx/>
                <a:latin typeface="+mj-ea"/>
                <a:ea typeface="+mj-ea"/>
                <a:cs typeface="+mj-ea"/>
                <a:sym typeface="+mn-ea"/>
              </a:rPr>
              <a:t>码分为规则和非规则两种，规则LDPC码的校验矩阵的行重和列重都是固定不变的，而非规则LDPC 码的校验矩阵的行重或列重是会变化的，</a:t>
            </a:r>
            <a:r>
              <a:rPr sz="2000" dirty="0">
                <a:solidFill>
                  <a:srgbClr val="FF0000"/>
                </a:solidFill>
                <a:uFillTx/>
                <a:latin typeface="+mj-ea"/>
                <a:ea typeface="+mj-ea"/>
                <a:cs typeface="+mj-ea"/>
                <a:sym typeface="+mn-ea"/>
              </a:rPr>
              <a:t>非规则码的结构由其度分布决定</a:t>
            </a:r>
            <a:r>
              <a:rPr sz="2000" dirty="0">
                <a:uFillTx/>
                <a:latin typeface="+mj-ea"/>
                <a:ea typeface="+mj-ea"/>
                <a:cs typeface="+mj-ea"/>
                <a:sym typeface="+mn-ea"/>
              </a:rPr>
              <a:t>。</a:t>
            </a:r>
          </a:p>
          <a:p>
            <a:pPr marL="342900" indent="-342900" algn="l">
              <a:buFont typeface="Arial" panose="020B0604020202020204" pitchFamily="34" charset="0"/>
              <a:buChar char="•"/>
            </a:pPr>
            <a:r>
              <a:rPr sz="2000" dirty="0">
                <a:uFillTx/>
                <a:latin typeface="+mj-ea"/>
                <a:ea typeface="+mj-ea"/>
                <a:cs typeface="+mj-ea"/>
                <a:sym typeface="+mn-ea"/>
              </a:rPr>
              <a:t>    这里我们定义</a:t>
            </a:r>
            <a:r>
              <a:rPr sz="2000" dirty="0">
                <a:uFillTx/>
                <a:latin typeface="+mj-lt"/>
                <a:ea typeface="+mj-ea"/>
                <a:cs typeface="+mj-lt"/>
                <a:sym typeface="+mn-ea"/>
              </a:rPr>
              <a:t>Tanner</a:t>
            </a:r>
            <a:r>
              <a:rPr sz="2000" dirty="0">
                <a:uFillTx/>
                <a:latin typeface="+mj-ea"/>
                <a:ea typeface="+mj-ea"/>
                <a:cs typeface="+mj-ea"/>
                <a:sym typeface="+mn-ea"/>
              </a:rPr>
              <a:t>图中每个变量节点或每个校验节点上所连线的个数为此节点的</a:t>
            </a:r>
            <a:r>
              <a:rPr sz="2000" dirty="0">
                <a:solidFill>
                  <a:srgbClr val="3333CC"/>
                </a:solidFill>
                <a:uFillTx/>
                <a:latin typeface="+mj-ea"/>
                <a:ea typeface="+mj-ea"/>
                <a:cs typeface="+mj-ea"/>
                <a:sym typeface="+mn-ea"/>
              </a:rPr>
              <a:t>度</a:t>
            </a:r>
            <a:r>
              <a:rPr sz="2000" dirty="0">
                <a:uFillTx/>
                <a:latin typeface="+mj-ea"/>
                <a:ea typeface="+mj-ea"/>
                <a:cs typeface="+mj-ea"/>
                <a:sym typeface="+mn-ea"/>
              </a:rPr>
              <a:t>，那么一个</a:t>
            </a:r>
            <a:r>
              <a:rPr sz="2000" dirty="0">
                <a:uFillTx/>
                <a:latin typeface="+mj-lt"/>
                <a:ea typeface="+mj-ea"/>
                <a:cs typeface="+mj-lt"/>
                <a:sym typeface="+mn-ea"/>
              </a:rPr>
              <a:t>LDPC</a:t>
            </a:r>
            <a:r>
              <a:rPr sz="2000" dirty="0">
                <a:uFillTx/>
                <a:latin typeface="+mj-ea"/>
                <a:ea typeface="+mj-ea"/>
                <a:cs typeface="+mj-ea"/>
                <a:sym typeface="+mn-ea"/>
              </a:rPr>
              <a:t>码集合就可以用节点的度分布来表示。</a:t>
            </a:r>
          </a:p>
          <a:p>
            <a:pPr marL="342900" indent="-342900" algn="l">
              <a:buFont typeface="Arial" panose="020B0604020202020204" pitchFamily="34" charset="0"/>
              <a:buChar char="•"/>
            </a:pPr>
            <a:r>
              <a:rPr sz="2000" dirty="0">
                <a:uFillTx/>
                <a:latin typeface="+mj-ea"/>
                <a:ea typeface="+mj-ea"/>
                <a:cs typeface="+mj-ea"/>
                <a:sym typeface="+mn-ea"/>
              </a:rPr>
              <a:t>    设一个</a:t>
            </a:r>
            <a:r>
              <a:rPr sz="2000" dirty="0">
                <a:uFillTx/>
                <a:latin typeface="+mj-lt"/>
                <a:ea typeface="+mj-ea"/>
                <a:cs typeface="+mj-lt"/>
                <a:sym typeface="+mn-ea"/>
              </a:rPr>
              <a:t>LDPC</a:t>
            </a:r>
            <a:r>
              <a:rPr sz="2000" dirty="0">
                <a:uFillTx/>
                <a:latin typeface="+mj-ea"/>
                <a:ea typeface="+mj-ea"/>
                <a:cs typeface="+mj-ea"/>
                <a:sym typeface="+mn-ea"/>
              </a:rPr>
              <a:t>码的</a:t>
            </a:r>
            <a:r>
              <a:rPr sz="2000" dirty="0">
                <a:uFillTx/>
                <a:latin typeface="+mj-lt"/>
                <a:ea typeface="+mj-ea"/>
                <a:cs typeface="+mj-lt"/>
                <a:sym typeface="+mn-ea"/>
              </a:rPr>
              <a:t>Tanner</a:t>
            </a:r>
            <a:r>
              <a:rPr sz="2000" dirty="0">
                <a:uFillTx/>
                <a:latin typeface="+mj-ea"/>
                <a:ea typeface="+mj-ea"/>
                <a:cs typeface="+mj-ea"/>
                <a:sym typeface="+mn-ea"/>
              </a:rPr>
              <a:t>图中</a:t>
            </a:r>
            <a:r>
              <a:rPr sz="2000" dirty="0">
                <a:solidFill>
                  <a:srgbClr val="00CC99"/>
                </a:solidFill>
                <a:uFillTx/>
                <a:latin typeface="+mj-ea"/>
                <a:ea typeface="+mj-ea"/>
                <a:cs typeface="+mj-ea"/>
                <a:sym typeface="+mn-ea"/>
              </a:rPr>
              <a:t>最大变量节点的度</a:t>
            </a:r>
            <a:r>
              <a:rPr sz="2000" dirty="0">
                <a:uFillTx/>
                <a:latin typeface="+mj-ea"/>
                <a:ea typeface="+mj-ea"/>
                <a:cs typeface="+mj-ea"/>
                <a:sym typeface="+mn-ea"/>
              </a:rPr>
              <a:t>为</a:t>
            </a:r>
            <a:r>
              <a:rPr sz="2000" i="1" dirty="0">
                <a:solidFill>
                  <a:schemeClr val="tx1"/>
                </a:solidFill>
                <a:uFillTx/>
                <a:latin typeface="+mj-lt"/>
                <a:ea typeface="+mj-ea"/>
                <a:cs typeface="+mj-lt"/>
                <a:sym typeface="+mn-ea"/>
              </a:rPr>
              <a:t>d</a:t>
            </a:r>
            <a:r>
              <a:rPr lang="en-US" sz="2000" b="1" i="1" baseline="-25000" dirty="0">
                <a:solidFill>
                  <a:schemeClr val="tx1"/>
                </a:solidFill>
                <a:uFillTx/>
                <a:latin typeface="+mj-lt"/>
                <a:ea typeface="+mj-ea"/>
                <a:cs typeface="+mj-lt"/>
                <a:sym typeface="+mn-ea"/>
              </a:rPr>
              <a:t>v</a:t>
            </a:r>
            <a:r>
              <a:rPr sz="2000" dirty="0">
                <a:uFillTx/>
                <a:latin typeface="+mj-ea"/>
                <a:ea typeface="+mj-ea"/>
                <a:cs typeface="+mj-ea"/>
                <a:sym typeface="+mn-ea"/>
              </a:rPr>
              <a:t>，</a:t>
            </a:r>
            <a:r>
              <a:rPr sz="2000" dirty="0">
                <a:solidFill>
                  <a:srgbClr val="00CC99"/>
                </a:solidFill>
                <a:uFillTx/>
                <a:latin typeface="+mj-ea"/>
                <a:ea typeface="+mj-ea"/>
                <a:cs typeface="+mj-ea"/>
                <a:sym typeface="+mn-ea"/>
              </a:rPr>
              <a:t>最大校验节点的度</a:t>
            </a:r>
            <a:r>
              <a:rPr sz="2000" dirty="0">
                <a:uFillTx/>
                <a:latin typeface="+mj-ea"/>
                <a:ea typeface="+mj-ea"/>
                <a:cs typeface="+mj-ea"/>
                <a:sym typeface="+mn-ea"/>
              </a:rPr>
              <a:t>为</a:t>
            </a:r>
            <a:r>
              <a:rPr sz="2000" i="1" dirty="0">
                <a:uFillTx/>
                <a:latin typeface="+mj-lt"/>
                <a:ea typeface="+mj-ea"/>
                <a:cs typeface="+mj-lt"/>
                <a:sym typeface="+mn-ea"/>
              </a:rPr>
              <a:t>d</a:t>
            </a:r>
            <a:r>
              <a:rPr lang="en-US" sz="2000" b="1" i="1" baseline="-25000" dirty="0">
                <a:solidFill>
                  <a:schemeClr val="tx1"/>
                </a:solidFill>
                <a:uFillTx/>
                <a:latin typeface="+mj-lt"/>
                <a:ea typeface="+mj-ea"/>
                <a:cs typeface="+mj-lt"/>
                <a:sym typeface="+mn-ea"/>
              </a:rPr>
              <a:t>c</a:t>
            </a:r>
            <a:r>
              <a:rPr sz="2000" dirty="0">
                <a:uFillTx/>
                <a:latin typeface="+mj-ea"/>
                <a:ea typeface="+mj-ea"/>
                <a:cs typeface="+mj-ea"/>
                <a:sym typeface="+mn-ea"/>
              </a:rPr>
              <a:t>，</a:t>
            </a:r>
            <a:r>
              <a:rPr sz="2000" i="1" dirty="0">
                <a:uFillTx/>
                <a:latin typeface="+mj-lt"/>
                <a:ea typeface="+mj-ea"/>
                <a:cs typeface="+mj-lt"/>
                <a:sym typeface="+mn-ea"/>
              </a:rPr>
              <a:t>λ</a:t>
            </a:r>
            <a:r>
              <a:rPr lang="en-US" sz="2000" b="1" i="1" baseline="-25000" dirty="0">
                <a:solidFill>
                  <a:schemeClr val="tx1"/>
                </a:solidFill>
                <a:uFillTx/>
                <a:latin typeface="+mj-lt"/>
                <a:ea typeface="+mj-ea"/>
                <a:cs typeface="+mj-lt"/>
                <a:sym typeface="+mn-ea"/>
              </a:rPr>
              <a:t>i</a:t>
            </a:r>
            <a:r>
              <a:rPr sz="2000" dirty="0">
                <a:uFillTx/>
                <a:latin typeface="+mj-ea"/>
                <a:ea typeface="+mj-ea"/>
                <a:cs typeface="+mj-ea"/>
                <a:sym typeface="+mn-ea"/>
              </a:rPr>
              <a:t>表示与度为</a:t>
            </a:r>
            <a:r>
              <a:rPr sz="2000" dirty="0">
                <a:uFillTx/>
                <a:latin typeface="+mj-lt"/>
                <a:ea typeface="+mj-ea"/>
                <a:cs typeface="+mj-lt"/>
                <a:sym typeface="+mn-ea"/>
              </a:rPr>
              <a:t>i≥2</a:t>
            </a:r>
            <a:r>
              <a:rPr sz="2000" dirty="0">
                <a:uFillTx/>
                <a:latin typeface="+mj-ea"/>
                <a:ea typeface="+mj-ea"/>
                <a:cs typeface="+mj-ea"/>
                <a:sym typeface="+mn-ea"/>
              </a:rPr>
              <a:t>的变量节点相连的边个数在总的边个数中所占的</a:t>
            </a:r>
            <a:r>
              <a:rPr sz="2000" dirty="0">
                <a:solidFill>
                  <a:srgbClr val="00CC99"/>
                </a:solidFill>
                <a:uFillTx/>
                <a:latin typeface="+mj-ea"/>
                <a:ea typeface="+mj-ea"/>
                <a:cs typeface="+mj-ea"/>
                <a:sym typeface="+mn-ea"/>
              </a:rPr>
              <a:t>比例</a:t>
            </a:r>
            <a:r>
              <a:rPr sz="2000" dirty="0">
                <a:uFillTx/>
                <a:latin typeface="+mj-ea"/>
                <a:ea typeface="+mj-ea"/>
                <a:cs typeface="+mj-ea"/>
                <a:sym typeface="+mn-ea"/>
              </a:rPr>
              <a:t>，</a:t>
            </a:r>
            <a:r>
              <a:rPr lang="en-US" sz="2000" i="1" dirty="0">
                <a:uFillTx/>
                <a:latin typeface="+mj-lt"/>
                <a:ea typeface="+mj-ea"/>
                <a:cs typeface="+mj-lt"/>
                <a:sym typeface="+mn-ea"/>
              </a:rPr>
              <a:t>ρ</a:t>
            </a:r>
            <a:r>
              <a:rPr lang="en-US" sz="2000" b="1" i="1" baseline="-25000" dirty="0">
                <a:solidFill>
                  <a:schemeClr val="tx1"/>
                </a:solidFill>
                <a:uFillTx/>
                <a:latin typeface="+mj-lt"/>
                <a:ea typeface="+mj-ea"/>
                <a:cs typeface="+mj-lt"/>
                <a:sym typeface="+mn-ea"/>
              </a:rPr>
              <a:t>i</a:t>
            </a:r>
            <a:r>
              <a:rPr sz="2000" dirty="0">
                <a:uFillTx/>
                <a:latin typeface="+mj-ea"/>
                <a:ea typeface="+mj-ea"/>
                <a:cs typeface="+mj-ea"/>
                <a:sym typeface="+mn-ea"/>
              </a:rPr>
              <a:t>表示与度为</a:t>
            </a:r>
            <a:r>
              <a:rPr sz="2000" dirty="0">
                <a:uFillTx/>
                <a:latin typeface="+mn-lt"/>
                <a:ea typeface="+mj-ea"/>
                <a:cs typeface="+mn-lt"/>
                <a:sym typeface="+mn-ea"/>
              </a:rPr>
              <a:t>i≥2</a:t>
            </a:r>
            <a:r>
              <a:rPr sz="2000" dirty="0">
                <a:uFillTx/>
                <a:latin typeface="+mj-ea"/>
                <a:ea typeface="+mj-ea"/>
                <a:cs typeface="+mj-ea"/>
                <a:sym typeface="+mn-ea"/>
              </a:rPr>
              <a:t>的校验节点相连接的边个数在总的边个数中所占的</a:t>
            </a:r>
            <a:r>
              <a:rPr sz="2000" dirty="0">
                <a:solidFill>
                  <a:srgbClr val="00CC99"/>
                </a:solidFill>
                <a:uFillTx/>
                <a:latin typeface="+mj-ea"/>
                <a:ea typeface="+mj-ea"/>
                <a:cs typeface="+mj-ea"/>
                <a:sym typeface="+mn-ea"/>
              </a:rPr>
              <a:t>比例</a:t>
            </a:r>
            <a:r>
              <a:rPr sz="2000" dirty="0">
                <a:uFillTx/>
                <a:latin typeface="+mj-ea"/>
                <a:ea typeface="+mj-ea"/>
                <a:cs typeface="+mj-ea"/>
                <a:sym typeface="+mn-ea"/>
              </a:rPr>
              <a:t>。由此可以构造出多项式</a:t>
            </a:r>
            <a:r>
              <a:rPr lang="zh-CN" sz="2000" dirty="0">
                <a:uFillTx/>
                <a:latin typeface="+mj-ea"/>
                <a:ea typeface="+mj-ea"/>
                <a:cs typeface="+mj-ea"/>
                <a:sym typeface="+mn-ea"/>
              </a:rPr>
              <a:t>下</a:t>
            </a:r>
            <a:r>
              <a:rPr sz="2000" dirty="0">
                <a:uFillTx/>
                <a:latin typeface="+mj-ea"/>
                <a:ea typeface="+mj-ea"/>
                <a:cs typeface="+mj-ea"/>
                <a:sym typeface="+mn-ea"/>
              </a:rPr>
              <a:t>所示</a:t>
            </a:r>
            <a:r>
              <a:rPr lang="zh-CN" sz="2000" dirty="0">
                <a:uFillTx/>
                <a:latin typeface="+mj-ea"/>
                <a:ea typeface="+mj-ea"/>
                <a:cs typeface="+mj-ea"/>
                <a:sym typeface="+mn-ea"/>
              </a:rPr>
              <a:t>：</a:t>
            </a:r>
          </a:p>
        </p:txBody>
      </p:sp>
      <p:pic>
        <p:nvPicPr>
          <p:cNvPr id="9" name="图片 8" descr="$}6ZXZ7@%3APK3Z3M{31V78"/>
          <p:cNvPicPr>
            <a:picLocks noChangeAspect="1"/>
          </p:cNvPicPr>
          <p:nvPr/>
        </p:nvPicPr>
        <p:blipFill>
          <a:blip r:embed="rId2"/>
          <a:stretch>
            <a:fillRect/>
          </a:stretch>
        </p:blipFill>
        <p:spPr>
          <a:xfrm>
            <a:off x="2283460" y="4271010"/>
            <a:ext cx="2385060" cy="2037715"/>
          </a:xfrm>
          <a:prstGeom prst="rect">
            <a:avLst/>
          </a:prstGeom>
        </p:spPr>
      </p:pic>
      <p:sp>
        <p:nvSpPr>
          <p:cNvPr id="12" name="文本框 11"/>
          <p:cNvSpPr txBox="1"/>
          <p:nvPr/>
        </p:nvSpPr>
        <p:spPr>
          <a:xfrm>
            <a:off x="5664200" y="4632325"/>
            <a:ext cx="2682875" cy="706755"/>
          </a:xfrm>
          <a:prstGeom prst="rect">
            <a:avLst/>
          </a:prstGeom>
          <a:noFill/>
        </p:spPr>
        <p:txBody>
          <a:bodyPr wrap="square" rtlCol="0" anchor="t">
            <a:spAutoFit/>
          </a:bodyPr>
          <a:lstStyle/>
          <a:p>
            <a:r>
              <a:rPr lang="zh-CN" altLang="en-US" sz="2000" dirty="0">
                <a:solidFill>
                  <a:schemeClr val="tx1"/>
                </a:solidFill>
                <a:latin typeface="+mj-ea"/>
                <a:ea typeface="+mj-ea"/>
                <a:cs typeface="+mj-ea"/>
                <a:sym typeface="+mn-ea"/>
              </a:rPr>
              <a:t>其中，</a:t>
            </a:r>
            <a:r>
              <a:rPr sz="2000" dirty="0">
                <a:solidFill>
                  <a:schemeClr val="tx1"/>
                </a:solidFill>
                <a:uFillTx/>
                <a:latin typeface="+mj-lt"/>
                <a:ea typeface="+mj-ea"/>
                <a:cs typeface="+mj-lt"/>
                <a:sym typeface="+mn-ea"/>
              </a:rPr>
              <a:t>λ</a:t>
            </a:r>
            <a:r>
              <a:rPr lang="en-US" altLang="zh-CN" sz="2000" dirty="0">
                <a:solidFill>
                  <a:schemeClr val="tx1"/>
                </a:solidFill>
                <a:latin typeface="+mj-lt"/>
                <a:ea typeface="+mj-ea"/>
                <a:cs typeface="+mj-lt"/>
                <a:sym typeface="+mn-ea"/>
              </a:rPr>
              <a:t>(1)=</a:t>
            </a:r>
            <a:r>
              <a:rPr lang="en-US" sz="2000" dirty="0">
                <a:solidFill>
                  <a:schemeClr val="tx1"/>
                </a:solidFill>
                <a:uFillTx/>
                <a:latin typeface="+mj-lt"/>
                <a:ea typeface="+mj-ea"/>
                <a:cs typeface="+mj-lt"/>
                <a:sym typeface="+mn-ea"/>
              </a:rPr>
              <a:t>ρ</a:t>
            </a:r>
            <a:r>
              <a:rPr lang="en-US" altLang="zh-CN" sz="2000" dirty="0">
                <a:solidFill>
                  <a:schemeClr val="tx1"/>
                </a:solidFill>
                <a:latin typeface="+mj-lt"/>
                <a:ea typeface="+mj-ea"/>
                <a:cs typeface="+mj-lt"/>
                <a:sym typeface="+mn-ea"/>
              </a:rPr>
              <a:t>(1)=1</a:t>
            </a:r>
            <a:r>
              <a:rPr lang="zh-CN" altLang="en-US" sz="2000" dirty="0">
                <a:solidFill>
                  <a:schemeClr val="tx1"/>
                </a:solidFill>
                <a:latin typeface="+mj-lt"/>
                <a:ea typeface="+mj-ea"/>
                <a:cs typeface="+mj-lt"/>
                <a:sym typeface="+mn-ea"/>
              </a:rPr>
              <a:t>。</a:t>
            </a:r>
            <a:r>
              <a:rPr sz="2000" dirty="0">
                <a:solidFill>
                  <a:schemeClr val="tx1"/>
                </a:solidFill>
                <a:uFillTx/>
                <a:latin typeface="+mj-lt"/>
                <a:ea typeface="+mj-ea"/>
                <a:cs typeface="+mj-lt"/>
                <a:sym typeface="+mn-ea"/>
              </a:rPr>
              <a:t>λ</a:t>
            </a:r>
            <a:r>
              <a:rPr lang="en-US" altLang="zh-CN" sz="2000" dirty="0">
                <a:solidFill>
                  <a:schemeClr val="tx1"/>
                </a:solidFill>
                <a:latin typeface="+mj-lt"/>
                <a:ea typeface="+mj-ea"/>
                <a:cs typeface="+mj-lt"/>
                <a:sym typeface="+mn-ea"/>
              </a:rPr>
              <a:t>(x)</a:t>
            </a:r>
            <a:r>
              <a:rPr lang="zh-CN" altLang="en-US" sz="2000" dirty="0">
                <a:solidFill>
                  <a:schemeClr val="tx1"/>
                </a:solidFill>
                <a:latin typeface="+mj-lt"/>
                <a:ea typeface="+mj-ea"/>
                <a:cs typeface="+mj-lt"/>
                <a:sym typeface="+mn-ea"/>
              </a:rPr>
              <a:t>、</a:t>
            </a:r>
            <a:r>
              <a:rPr lang="en-US" sz="2000" dirty="0">
                <a:solidFill>
                  <a:schemeClr val="tx1"/>
                </a:solidFill>
                <a:uFillTx/>
                <a:latin typeface="+mj-lt"/>
                <a:ea typeface="+mj-ea"/>
                <a:cs typeface="+mj-lt"/>
                <a:sym typeface="+mn-ea"/>
              </a:rPr>
              <a:t>ρ</a:t>
            </a:r>
            <a:r>
              <a:rPr lang="en-US" altLang="zh-CN" sz="2000" dirty="0">
                <a:solidFill>
                  <a:schemeClr val="tx1"/>
                </a:solidFill>
                <a:latin typeface="+mj-lt"/>
                <a:ea typeface="+mj-ea"/>
                <a:cs typeface="+mj-lt"/>
                <a:sym typeface="+mn-ea"/>
              </a:rPr>
              <a:t>(x)</a:t>
            </a:r>
            <a:r>
              <a:rPr lang="zh-CN" altLang="en-US" sz="2000" dirty="0">
                <a:solidFill>
                  <a:schemeClr val="tx1"/>
                </a:solidFill>
                <a:latin typeface="+mj-ea"/>
                <a:ea typeface="+mj-ea"/>
                <a:cs typeface="+mj-ea"/>
                <a:sym typeface="+mn-ea"/>
              </a:rPr>
              <a:t>称为度分布</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5880" y="104775"/>
            <a:ext cx="6356985" cy="685800"/>
          </a:xfrm>
        </p:spPr>
        <p:txBody>
          <a:bodyPr/>
          <a:lstStyle/>
          <a:p>
            <a:r>
              <a:rPr lang="zh-CN" altLang="en-US" sz="2400">
                <a:sym typeface="+mn-ea"/>
              </a:rPr>
              <a:t>度分布</a:t>
            </a:r>
            <a:endParaRPr lang="en-US" altLang="zh-CN" sz="2400">
              <a:sym typeface="+mn-ea"/>
            </a:endParaRPr>
          </a:p>
        </p:txBody>
      </p:sp>
      <p:sp>
        <p:nvSpPr>
          <p:cNvPr id="10" name="文本框 9"/>
          <p:cNvSpPr txBox="1"/>
          <p:nvPr/>
        </p:nvSpPr>
        <p:spPr>
          <a:xfrm>
            <a:off x="475615" y="1003300"/>
            <a:ext cx="8284210" cy="1014730"/>
          </a:xfrm>
          <a:prstGeom prst="rect">
            <a:avLst/>
          </a:prstGeom>
          <a:noFill/>
        </p:spPr>
        <p:txBody>
          <a:bodyPr wrap="square" rtlCol="0" anchor="t">
            <a:spAutoFit/>
          </a:bodyPr>
          <a:lstStyle/>
          <a:p>
            <a:pPr algn="l">
              <a:buFont typeface="Arial" panose="020B0604020202020204" pitchFamily="34" charset="0"/>
            </a:pPr>
            <a:r>
              <a:rPr lang="en-US" sz="2000" dirty="0">
                <a:uFillTx/>
                <a:latin typeface="+mj-ea"/>
                <a:ea typeface="+mj-ea"/>
                <a:cs typeface="+mj-ea"/>
                <a:sym typeface="+mn-ea"/>
              </a:rPr>
              <a:t>    </a:t>
            </a:r>
            <a:r>
              <a:rPr sz="2000" dirty="0">
                <a:uFillTx/>
                <a:latin typeface="+mj-ea"/>
                <a:ea typeface="+mj-ea"/>
                <a:cs typeface="+mj-ea"/>
                <a:sym typeface="+mn-ea"/>
              </a:rPr>
              <a:t>设总的边的数目为</a:t>
            </a:r>
            <a:r>
              <a:rPr sz="2000" i="1" dirty="0">
                <a:uFillTx/>
                <a:latin typeface="+mj-ea"/>
                <a:ea typeface="+mj-ea"/>
                <a:cs typeface="+mj-ea"/>
                <a:sym typeface="+mn-ea"/>
              </a:rPr>
              <a:t>E</a:t>
            </a:r>
            <a:r>
              <a:rPr sz="2000" dirty="0">
                <a:uFillTx/>
                <a:latin typeface="+mj-ea"/>
                <a:ea typeface="+mj-ea"/>
                <a:cs typeface="+mj-ea"/>
                <a:sym typeface="+mn-ea"/>
              </a:rPr>
              <a:t>，度为</a:t>
            </a:r>
            <a:r>
              <a:rPr sz="2000" i="1" dirty="0">
                <a:uFillTx/>
                <a:latin typeface="+mj-lt"/>
                <a:ea typeface="+mj-ea"/>
                <a:cs typeface="+mj-lt"/>
                <a:sym typeface="+mn-ea"/>
              </a:rPr>
              <a:t>i </a:t>
            </a:r>
            <a:r>
              <a:rPr sz="2000" dirty="0">
                <a:uFillTx/>
                <a:latin typeface="+mj-ea"/>
                <a:ea typeface="+mj-ea"/>
                <a:cs typeface="+mj-ea"/>
                <a:sym typeface="+mn-ea"/>
              </a:rPr>
              <a:t>的变量节点数占总变量节点数比例为</a:t>
            </a:r>
            <a:r>
              <a:rPr sz="2000" i="1" dirty="0">
                <a:uFillTx/>
                <a:latin typeface="+mj-lt"/>
                <a:ea typeface="+mj-ea"/>
                <a:cs typeface="+mj-lt"/>
                <a:sym typeface="+mn-ea"/>
              </a:rPr>
              <a:t>a</a:t>
            </a:r>
            <a:r>
              <a:rPr lang="en-US" sz="2000" b="1" i="1" baseline="-25000" dirty="0">
                <a:solidFill>
                  <a:schemeClr val="tx1"/>
                </a:solidFill>
                <a:uFillTx/>
                <a:latin typeface="+mj-lt"/>
                <a:ea typeface="+mj-ea"/>
                <a:cs typeface="+mj-lt"/>
                <a:sym typeface="+mn-ea"/>
              </a:rPr>
              <a:t>i</a:t>
            </a:r>
            <a:r>
              <a:rPr lang="zh-CN" sz="2000" dirty="0">
                <a:uFillTx/>
                <a:latin typeface="+mj-ea"/>
                <a:ea typeface="+mj-ea"/>
                <a:cs typeface="+mj-ea"/>
                <a:sym typeface="+mn-ea"/>
              </a:rPr>
              <a:t>，度</a:t>
            </a:r>
            <a:r>
              <a:rPr sz="2000" dirty="0">
                <a:uFillTx/>
                <a:latin typeface="+mj-ea"/>
                <a:ea typeface="+mj-ea"/>
                <a:cs typeface="+mj-ea"/>
                <a:sym typeface="+mn-ea"/>
              </a:rPr>
              <a:t>为</a:t>
            </a:r>
            <a:r>
              <a:rPr sz="2000" i="1" dirty="0">
                <a:uFillTx/>
                <a:latin typeface="+mj-lt"/>
                <a:ea typeface="+mj-ea"/>
                <a:cs typeface="+mj-lt"/>
                <a:sym typeface="+mn-ea"/>
              </a:rPr>
              <a:t>i</a:t>
            </a:r>
            <a:r>
              <a:rPr sz="2000" dirty="0">
                <a:uFillTx/>
                <a:latin typeface="+mj-ea"/>
                <a:ea typeface="+mj-ea"/>
                <a:cs typeface="+mj-ea"/>
                <a:sym typeface="+mn-ea"/>
              </a:rPr>
              <a:t>的校验节点数占总校验节点数比例为</a:t>
            </a:r>
            <a:r>
              <a:rPr sz="2000" i="1" dirty="0">
                <a:uFillTx/>
                <a:latin typeface="+mn-lt"/>
                <a:ea typeface="+mj-ea"/>
                <a:cs typeface="+mn-lt"/>
                <a:sym typeface="+mn-ea"/>
              </a:rPr>
              <a:t>b</a:t>
            </a:r>
            <a:r>
              <a:rPr lang="en-US" sz="2000" b="1" i="1" baseline="-25000" dirty="0">
                <a:solidFill>
                  <a:schemeClr val="tx1"/>
                </a:solidFill>
                <a:uFillTx/>
                <a:latin typeface="+mn-lt"/>
                <a:ea typeface="+mj-ea"/>
                <a:cs typeface="+mn-lt"/>
                <a:sym typeface="+mn-ea"/>
              </a:rPr>
              <a:t>i</a:t>
            </a:r>
            <a:r>
              <a:rPr sz="2000" dirty="0">
                <a:uFillTx/>
                <a:latin typeface="+mj-ea"/>
                <a:ea typeface="+mj-ea"/>
                <a:cs typeface="+mj-ea"/>
                <a:sym typeface="+mn-ea"/>
              </a:rPr>
              <a:t>，总的校验节点数</a:t>
            </a:r>
            <a:r>
              <a:rPr lang="zh-CN" sz="2000" dirty="0">
                <a:uFillTx/>
                <a:latin typeface="+mj-ea"/>
                <a:ea typeface="+mj-ea"/>
                <a:cs typeface="+mj-ea"/>
                <a:sym typeface="+mn-ea"/>
              </a:rPr>
              <a:t>为</a:t>
            </a:r>
            <a:r>
              <a:rPr lang="en-US" altLang="zh-CN" sz="2000" dirty="0">
                <a:uFillTx/>
                <a:latin typeface="+mj-lt"/>
                <a:ea typeface="+mj-ea"/>
                <a:cs typeface="+mj-lt"/>
                <a:sym typeface="+mn-ea"/>
              </a:rPr>
              <a:t>m</a:t>
            </a:r>
            <a:r>
              <a:rPr lang="zh-CN" altLang="en-US" sz="2000" dirty="0">
                <a:uFillTx/>
                <a:latin typeface="+mj-ea"/>
                <a:ea typeface="+mj-ea"/>
                <a:cs typeface="+mj-ea"/>
                <a:sym typeface="+mn-ea"/>
              </a:rPr>
              <a:t>，总的变量节点数为</a:t>
            </a:r>
            <a:r>
              <a:rPr lang="en-US" altLang="zh-CN" sz="2000" dirty="0">
                <a:uFillTx/>
                <a:latin typeface="+mj-lt"/>
                <a:ea typeface="+mj-ea"/>
                <a:cs typeface="+mj-lt"/>
                <a:sym typeface="+mn-ea"/>
              </a:rPr>
              <a:t>n</a:t>
            </a:r>
            <a:r>
              <a:rPr lang="zh-CN" altLang="en-US" sz="2000" dirty="0">
                <a:uFillTx/>
                <a:latin typeface="+mj-ea"/>
                <a:ea typeface="+mj-ea"/>
                <a:cs typeface="+mj-ea"/>
                <a:sym typeface="+mn-ea"/>
              </a:rPr>
              <a:t>，则有：</a:t>
            </a:r>
          </a:p>
        </p:txBody>
      </p:sp>
      <p:pic>
        <p:nvPicPr>
          <p:cNvPr id="8" name="图片 7" descr="_KF5MN54T27~(IR{XVM$XEG"/>
          <p:cNvPicPr>
            <a:picLocks noChangeAspect="1"/>
          </p:cNvPicPr>
          <p:nvPr/>
        </p:nvPicPr>
        <p:blipFill>
          <a:blip r:embed="rId2"/>
          <a:stretch>
            <a:fillRect/>
          </a:stretch>
        </p:blipFill>
        <p:spPr>
          <a:xfrm>
            <a:off x="1027430" y="5308600"/>
            <a:ext cx="3157220" cy="1241425"/>
          </a:xfrm>
          <a:prstGeom prst="rect">
            <a:avLst/>
          </a:prstGeom>
        </p:spPr>
      </p:pic>
      <p:pic>
        <p:nvPicPr>
          <p:cNvPr id="9" name="图片 8" descr="$B7_7CY~[H~{}%QSPV~XVMT"/>
          <p:cNvPicPr>
            <a:picLocks noChangeAspect="1"/>
          </p:cNvPicPr>
          <p:nvPr/>
        </p:nvPicPr>
        <p:blipFill>
          <a:blip r:embed="rId3"/>
          <a:stretch>
            <a:fillRect/>
          </a:stretch>
        </p:blipFill>
        <p:spPr>
          <a:xfrm>
            <a:off x="536575" y="3210560"/>
            <a:ext cx="3957320" cy="815975"/>
          </a:xfrm>
          <a:prstGeom prst="rect">
            <a:avLst/>
          </a:prstGeom>
        </p:spPr>
      </p:pic>
      <p:pic>
        <p:nvPicPr>
          <p:cNvPr id="12" name="图片 11" descr="8]Y85JLE]]W43`@30F88XW1"/>
          <p:cNvPicPr>
            <a:picLocks noChangeAspect="1"/>
          </p:cNvPicPr>
          <p:nvPr/>
        </p:nvPicPr>
        <p:blipFill>
          <a:blip r:embed="rId4"/>
          <a:stretch>
            <a:fillRect/>
          </a:stretch>
        </p:blipFill>
        <p:spPr>
          <a:xfrm>
            <a:off x="2847975" y="3876040"/>
            <a:ext cx="5696585" cy="1342390"/>
          </a:xfrm>
          <a:prstGeom prst="rect">
            <a:avLst/>
          </a:prstGeom>
        </p:spPr>
      </p:pic>
      <p:graphicFrame>
        <p:nvGraphicFramePr>
          <p:cNvPr id="3" name="对象 2">
            <a:hlinkClick r:id="" action="ppaction://ole?verb=0"/>
          </p:cNvPr>
          <p:cNvGraphicFramePr>
            <a:graphicFrameLocks noChangeAspect="1"/>
          </p:cNvGraphicFramePr>
          <p:nvPr/>
        </p:nvGraphicFramePr>
        <p:xfrm>
          <a:off x="3191510" y="1753870"/>
          <a:ext cx="2741930" cy="1626235"/>
        </p:xfrm>
        <a:graphic>
          <a:graphicData uri="http://schemas.openxmlformats.org/presentationml/2006/ole">
            <mc:AlternateContent xmlns:mc="http://schemas.openxmlformats.org/markup-compatibility/2006">
              <mc:Choice xmlns:v="urn:schemas-microsoft-com:vml" Requires="v">
                <p:oleObj r:id="rId5" imgW="1358900" imgH="1295400" progId="Equation.KSEE3">
                  <p:embed/>
                </p:oleObj>
              </mc:Choice>
              <mc:Fallback>
                <p:oleObj r:id="rId5" imgW="1358900" imgH="1295400" progId="Equation.KSEE3">
                  <p:embed/>
                  <p:pic>
                    <p:nvPicPr>
                      <p:cNvPr id="0" name="图片 1024"/>
                      <p:cNvPicPr/>
                      <p:nvPr/>
                    </p:nvPicPr>
                    <p:blipFill>
                      <a:blip r:embed="rId6"/>
                      <a:stretch>
                        <a:fillRect/>
                      </a:stretch>
                    </p:blipFill>
                    <p:spPr>
                      <a:xfrm>
                        <a:off x="3191510" y="1753870"/>
                        <a:ext cx="2741930" cy="162623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4601845" y="5218430"/>
          <a:ext cx="3585845" cy="1331595"/>
        </p:xfrm>
        <a:graphic>
          <a:graphicData uri="http://schemas.openxmlformats.org/presentationml/2006/ole">
            <mc:AlternateContent xmlns:mc="http://schemas.openxmlformats.org/markup-compatibility/2006">
              <mc:Choice xmlns:v="urn:schemas-microsoft-com:vml" Requires="v">
                <p:oleObj r:id="rId7" imgW="2120900" imgH="977900" progId="Equation.KSEE3">
                  <p:embed/>
                </p:oleObj>
              </mc:Choice>
              <mc:Fallback>
                <p:oleObj r:id="rId7" imgW="2120900" imgH="977900" progId="Equation.KSEE3">
                  <p:embed/>
                  <p:pic>
                    <p:nvPicPr>
                      <p:cNvPr id="0" name="图片 1025"/>
                      <p:cNvPicPr/>
                      <p:nvPr/>
                    </p:nvPicPr>
                    <p:blipFill>
                      <a:blip r:embed="rId8"/>
                      <a:stretch>
                        <a:fillRect/>
                      </a:stretch>
                    </p:blipFill>
                    <p:spPr>
                      <a:xfrm>
                        <a:off x="4601845" y="5218430"/>
                        <a:ext cx="3585845" cy="133159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度分布</a:t>
            </a:r>
          </a:p>
        </p:txBody>
      </p:sp>
      <p:sp>
        <p:nvSpPr>
          <p:cNvPr id="10" name="文本框 9"/>
          <p:cNvSpPr txBox="1"/>
          <p:nvPr/>
        </p:nvSpPr>
        <p:spPr>
          <a:xfrm>
            <a:off x="554355" y="927735"/>
            <a:ext cx="8205470" cy="398780"/>
          </a:xfrm>
          <a:prstGeom prst="rect">
            <a:avLst/>
          </a:prstGeom>
          <a:noFill/>
        </p:spPr>
        <p:txBody>
          <a:bodyPr wrap="square" rtlCol="0" anchor="t">
            <a:spAutoFit/>
          </a:bodyPr>
          <a:lstStyle/>
          <a:p>
            <a:pPr algn="l">
              <a:buFont typeface="Arial" panose="020B0604020202020204" pitchFamily="34" charset="0"/>
            </a:pPr>
            <a:r>
              <a:rPr lang="zh-CN" sz="2000" dirty="0">
                <a:uFillTx/>
                <a:latin typeface="Times New Roman" panose="02020603050405020304" pitchFamily="18" charset="0"/>
                <a:ea typeface="黑体" panose="02010609060101010101" pitchFamily="49" charset="-122"/>
                <a:sym typeface="+mn-ea"/>
              </a:rPr>
              <a:t>同时可得到码率为：</a:t>
            </a:r>
          </a:p>
        </p:txBody>
      </p:sp>
      <p:sp>
        <p:nvSpPr>
          <p:cNvPr id="5" name="文本框 4"/>
          <p:cNvSpPr txBox="1"/>
          <p:nvPr/>
        </p:nvSpPr>
        <p:spPr>
          <a:xfrm>
            <a:off x="454025" y="3021330"/>
            <a:ext cx="8218805" cy="3476625"/>
          </a:xfrm>
          <a:prstGeom prst="rect">
            <a:avLst/>
          </a:prstGeom>
          <a:noFill/>
        </p:spPr>
        <p:txBody>
          <a:bodyPr wrap="square" rtlCol="0" anchor="t">
            <a:spAutoFit/>
          </a:bodyPr>
          <a:lstStyle/>
          <a:p>
            <a:r>
              <a:rPr lang="en-US" altLang="zh-CN" sz="2000" dirty="0">
                <a:solidFill>
                  <a:schemeClr val="tx1"/>
                </a:solidFill>
                <a:latin typeface="+mn-ea"/>
                <a:ea typeface="+mn-ea"/>
                <a:cs typeface="+mn-ea"/>
                <a:sym typeface="+mn-ea"/>
              </a:rPr>
              <a:t>    </a:t>
            </a:r>
            <a:r>
              <a:rPr lang="zh-CN" altLang="en-US" sz="2000" dirty="0">
                <a:solidFill>
                  <a:schemeClr val="tx1"/>
                </a:solidFill>
                <a:latin typeface="+mn-ea"/>
                <a:ea typeface="+mn-ea"/>
                <a:cs typeface="+mn-ea"/>
                <a:sym typeface="+mn-ea"/>
              </a:rPr>
              <a:t>在译码时，从</a:t>
            </a:r>
            <a:r>
              <a:rPr lang="zh-CN" altLang="en-US" sz="2000" dirty="0">
                <a:solidFill>
                  <a:srgbClr val="FF0000"/>
                </a:solidFill>
                <a:latin typeface="+mn-ea"/>
                <a:ea typeface="+mn-ea"/>
                <a:cs typeface="+mn-ea"/>
                <a:sym typeface="+mn-ea"/>
              </a:rPr>
              <a:t>变量节点的角度</a:t>
            </a:r>
            <a:r>
              <a:rPr lang="zh-CN" altLang="en-US" sz="2000" dirty="0">
                <a:solidFill>
                  <a:schemeClr val="tx1"/>
                </a:solidFill>
                <a:latin typeface="+mn-ea"/>
                <a:ea typeface="+mn-ea"/>
                <a:cs typeface="+mn-ea"/>
                <a:sym typeface="+mn-ea"/>
              </a:rPr>
              <a:t>可得，</a:t>
            </a:r>
            <a:r>
              <a:rPr lang="zh-CN" altLang="en-US" sz="2000" dirty="0">
                <a:solidFill>
                  <a:srgbClr val="00CC99"/>
                </a:solidFill>
                <a:latin typeface="+mn-ea"/>
                <a:ea typeface="+mn-ea"/>
                <a:cs typeface="+mn-ea"/>
                <a:sym typeface="+mn-ea"/>
              </a:rPr>
              <a:t>度数越大</a:t>
            </a:r>
            <a:r>
              <a:rPr lang="zh-CN" altLang="en-US" sz="2000" dirty="0">
                <a:solidFill>
                  <a:schemeClr val="tx1"/>
                </a:solidFill>
                <a:latin typeface="+mn-ea"/>
                <a:ea typeface="+mn-ea"/>
                <a:cs typeface="+mn-ea"/>
                <a:sym typeface="+mn-ea"/>
              </a:rPr>
              <a:t>变量节点处判决出正确值的</a:t>
            </a:r>
            <a:r>
              <a:rPr lang="zh-CN" altLang="en-US" sz="2000" dirty="0">
                <a:solidFill>
                  <a:srgbClr val="00CC99"/>
                </a:solidFill>
                <a:latin typeface="+mn-ea"/>
                <a:ea typeface="+mn-ea"/>
                <a:cs typeface="+mn-ea"/>
                <a:sym typeface="+mn-ea"/>
              </a:rPr>
              <a:t>概率也就越大</a:t>
            </a:r>
            <a:r>
              <a:rPr lang="zh-CN" altLang="en-US" sz="2000" dirty="0">
                <a:solidFill>
                  <a:schemeClr val="tx1"/>
                </a:solidFill>
                <a:latin typeface="+mn-ea"/>
                <a:ea typeface="+mn-ea"/>
                <a:cs typeface="+mn-ea"/>
                <a:sym typeface="+mn-ea"/>
              </a:rPr>
              <a:t>；然而，从</a:t>
            </a:r>
            <a:r>
              <a:rPr lang="zh-CN" altLang="en-US" sz="2000" dirty="0">
                <a:solidFill>
                  <a:srgbClr val="FF0000"/>
                </a:solidFill>
                <a:latin typeface="+mn-ea"/>
                <a:ea typeface="+mn-ea"/>
                <a:cs typeface="+mn-ea"/>
                <a:sym typeface="+mn-ea"/>
              </a:rPr>
              <a:t>校验节点的角度</a:t>
            </a:r>
            <a:r>
              <a:rPr lang="zh-CN" altLang="en-US" sz="2000" dirty="0">
                <a:solidFill>
                  <a:schemeClr val="tx1"/>
                </a:solidFill>
                <a:latin typeface="+mn-ea"/>
                <a:ea typeface="+mn-ea"/>
                <a:cs typeface="+mn-ea"/>
                <a:sym typeface="+mn-ea"/>
              </a:rPr>
              <a:t>可得，</a:t>
            </a:r>
            <a:r>
              <a:rPr lang="zh-CN" altLang="en-US" sz="2000" dirty="0">
                <a:solidFill>
                  <a:srgbClr val="00CC99"/>
                </a:solidFill>
                <a:latin typeface="+mn-ea"/>
                <a:ea typeface="+mn-ea"/>
                <a:cs typeface="+mn-ea"/>
                <a:sym typeface="+mn-ea"/>
              </a:rPr>
              <a:t>度数越小</a:t>
            </a:r>
            <a:r>
              <a:rPr lang="zh-CN" altLang="en-US" sz="2000" dirty="0">
                <a:solidFill>
                  <a:schemeClr val="tx1"/>
                </a:solidFill>
                <a:latin typeface="+mn-ea"/>
                <a:ea typeface="+mn-ea"/>
                <a:cs typeface="+mn-ea"/>
                <a:sym typeface="+mn-ea"/>
              </a:rPr>
              <a:t>校验节点提供给相邻变量节点的</a:t>
            </a:r>
            <a:r>
              <a:rPr lang="zh-CN" altLang="en-US" sz="2000" dirty="0">
                <a:solidFill>
                  <a:srgbClr val="00CC99"/>
                </a:solidFill>
                <a:latin typeface="+mn-ea"/>
                <a:ea typeface="+mn-ea"/>
                <a:cs typeface="+mn-ea"/>
                <a:sym typeface="+mn-ea"/>
              </a:rPr>
              <a:t>置信度也就越高</a:t>
            </a:r>
            <a:r>
              <a:rPr lang="zh-CN" altLang="en-US" sz="2000" dirty="0">
                <a:solidFill>
                  <a:schemeClr val="tx1"/>
                </a:solidFill>
                <a:latin typeface="+mn-ea"/>
                <a:ea typeface="+mn-ea"/>
                <a:cs typeface="+mn-ea"/>
                <a:sym typeface="+mn-ea"/>
              </a:rPr>
              <a:t>。又因为</a:t>
            </a:r>
            <a:r>
              <a:rPr lang="zh-CN" altLang="en-US" sz="2000" dirty="0">
                <a:solidFill>
                  <a:schemeClr val="tx1"/>
                </a:solidFill>
                <a:latin typeface="+mj-lt"/>
                <a:ea typeface="+mn-ea"/>
                <a:cs typeface="+mj-lt"/>
                <a:sym typeface="+mn-ea"/>
              </a:rPr>
              <a:t>Tanner</a:t>
            </a:r>
            <a:r>
              <a:rPr lang="zh-CN" altLang="en-US" sz="2000" dirty="0">
                <a:solidFill>
                  <a:schemeClr val="tx1"/>
                </a:solidFill>
                <a:latin typeface="+mn-ea"/>
                <a:ea typeface="+mn-ea"/>
                <a:cs typeface="+mn-ea"/>
                <a:sym typeface="+mn-ea"/>
              </a:rPr>
              <a:t>图中两边节点具有相同的总度数，可知这两种角度下的情况是</a:t>
            </a:r>
            <a:r>
              <a:rPr lang="zh-CN" altLang="en-US" sz="2000" dirty="0">
                <a:solidFill>
                  <a:srgbClr val="3333CC"/>
                </a:solidFill>
                <a:latin typeface="+mn-ea"/>
                <a:ea typeface="+mn-ea"/>
                <a:cs typeface="+mn-ea"/>
                <a:sym typeface="+mn-ea"/>
              </a:rPr>
              <a:t>互斥的</a:t>
            </a:r>
            <a:r>
              <a:rPr lang="zh-CN" altLang="en-US" sz="2000" dirty="0">
                <a:solidFill>
                  <a:schemeClr val="tx1"/>
                </a:solidFill>
                <a:latin typeface="+mn-ea"/>
                <a:ea typeface="+mn-ea"/>
                <a:cs typeface="+mn-ea"/>
                <a:sym typeface="+mn-ea"/>
              </a:rPr>
              <a:t>。为了实现这两种矛盾的折衷，可利用密度进化这一工具分析</a:t>
            </a:r>
            <a:r>
              <a:rPr lang="zh-CN" altLang="en-US" sz="2000" dirty="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码的渐进性能以此设计优化码的度分布，构造出性能优异的</a:t>
            </a:r>
            <a:r>
              <a:rPr lang="zh-CN" altLang="en-US" sz="2000" dirty="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a:t>
            </a:r>
            <a:r>
              <a:rPr lang="zh-CN" altLang="en-US" sz="2000" dirty="0">
                <a:solidFill>
                  <a:schemeClr val="tx1"/>
                </a:solidFill>
                <a:latin typeface="+mj-lt"/>
                <a:ea typeface="+mn-ea"/>
                <a:cs typeface="+mj-lt"/>
                <a:sym typeface="+mn-ea"/>
              </a:rPr>
              <a:t>Richardson</a:t>
            </a:r>
            <a:r>
              <a:rPr lang="zh-CN" altLang="en-US" sz="2000" dirty="0">
                <a:solidFill>
                  <a:schemeClr val="tx1"/>
                </a:solidFill>
                <a:latin typeface="+mn-ea"/>
                <a:ea typeface="+mn-ea"/>
                <a:cs typeface="+mn-ea"/>
                <a:sym typeface="+mn-ea"/>
              </a:rPr>
              <a:t>等人通过优化</a:t>
            </a:r>
            <a:r>
              <a:rPr lang="zh-CN" altLang="en-US" sz="2000" dirty="0">
                <a:solidFill>
                  <a:schemeClr val="tx1"/>
                </a:solidFill>
                <a:latin typeface="+mn-lt"/>
                <a:ea typeface="+mn-ea"/>
                <a:cs typeface="+mn-lt"/>
                <a:sym typeface="+mn-ea"/>
              </a:rPr>
              <a:t>Tanner</a:t>
            </a:r>
            <a:r>
              <a:rPr lang="zh-CN" altLang="en-US" sz="2000" dirty="0">
                <a:solidFill>
                  <a:schemeClr val="tx1"/>
                </a:solidFill>
                <a:latin typeface="+mn-ea"/>
                <a:ea typeface="+mn-ea"/>
                <a:cs typeface="+mn-ea"/>
                <a:sym typeface="+mn-ea"/>
              </a:rPr>
              <a:t>图的度分布构造出与香农限仅差</a:t>
            </a:r>
            <a:r>
              <a:rPr lang="zh-CN" altLang="en-US" sz="2000" dirty="0">
                <a:solidFill>
                  <a:schemeClr val="tx1"/>
                </a:solidFill>
                <a:latin typeface="+mj-lt"/>
                <a:ea typeface="+mn-ea"/>
                <a:cs typeface="+mj-lt"/>
                <a:sym typeface="+mn-ea"/>
              </a:rPr>
              <a:t>0.06dB</a:t>
            </a:r>
            <a:r>
              <a:rPr lang="zh-CN" altLang="en-US" sz="2000" dirty="0">
                <a:solidFill>
                  <a:schemeClr val="tx1"/>
                </a:solidFill>
                <a:latin typeface="+mn-ea"/>
                <a:ea typeface="+mn-ea"/>
                <a:cs typeface="+mn-ea"/>
                <a:sym typeface="+mn-ea"/>
              </a:rPr>
              <a:t>码率为</a:t>
            </a:r>
            <a:r>
              <a:rPr lang="zh-CN" altLang="en-US" sz="2000" dirty="0">
                <a:solidFill>
                  <a:schemeClr val="tx1"/>
                </a:solidFill>
                <a:latin typeface="+mj-lt"/>
                <a:ea typeface="+mn-ea"/>
                <a:cs typeface="+mj-lt"/>
                <a:sym typeface="+mn-ea"/>
              </a:rPr>
              <a:t>0.5</a:t>
            </a:r>
            <a:r>
              <a:rPr lang="zh-CN" altLang="en-US" sz="2000" dirty="0">
                <a:solidFill>
                  <a:schemeClr val="tx1"/>
                </a:solidFill>
                <a:latin typeface="+mn-ea"/>
                <a:ea typeface="+mn-ea"/>
                <a:cs typeface="+mn-ea"/>
                <a:sym typeface="+mn-ea"/>
              </a:rPr>
              <a:t>的</a:t>
            </a:r>
            <a:r>
              <a:rPr lang="zh-CN" altLang="en-US" sz="2000" dirty="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码，以及码长为</a:t>
            </a:r>
            <a:r>
              <a:rPr lang="zh-CN" altLang="en-US" sz="2000" dirty="0">
                <a:solidFill>
                  <a:schemeClr val="tx1"/>
                </a:solidFill>
                <a:latin typeface="+mj-lt"/>
                <a:ea typeface="+mn-ea"/>
                <a:cs typeface="+mj-lt"/>
                <a:sym typeface="+mn-ea"/>
              </a:rPr>
              <a:t>1000</a:t>
            </a:r>
            <a:r>
              <a:rPr lang="en-US" altLang="zh-CN" sz="2000" dirty="0">
                <a:solidFill>
                  <a:schemeClr val="tx1"/>
                </a:solidFill>
                <a:latin typeface="+mj-lt"/>
                <a:ea typeface="+mn-ea"/>
                <a:cs typeface="+mj-lt"/>
                <a:sym typeface="+mn-ea"/>
              </a:rPr>
              <a:t>,</a:t>
            </a:r>
            <a:r>
              <a:rPr lang="zh-CN" altLang="en-US" sz="2000" dirty="0">
                <a:solidFill>
                  <a:schemeClr val="tx1"/>
                </a:solidFill>
                <a:latin typeface="+mj-lt"/>
                <a:ea typeface="+mn-ea"/>
                <a:cs typeface="+mj-lt"/>
                <a:sym typeface="+mn-ea"/>
              </a:rPr>
              <a:t>000</a:t>
            </a:r>
            <a:r>
              <a:rPr lang="zh-CN" altLang="en-US" sz="2000" dirty="0">
                <a:solidFill>
                  <a:schemeClr val="tx1"/>
                </a:solidFill>
                <a:latin typeface="+mn-ea"/>
                <a:ea typeface="+mn-ea"/>
                <a:cs typeface="+mn-ea"/>
                <a:sym typeface="+mn-ea"/>
              </a:rPr>
              <a:t>的</a:t>
            </a:r>
            <a:r>
              <a:rPr lang="zh-CN" altLang="en-US" sz="2000" dirty="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码在误比特率为</a:t>
            </a:r>
            <a:r>
              <a:rPr lang="zh-CN" altLang="en-US" sz="2000" dirty="0">
                <a:solidFill>
                  <a:schemeClr val="tx1"/>
                </a:solidFill>
                <a:latin typeface="+mn-lt"/>
                <a:ea typeface="+mn-ea"/>
                <a:cs typeface="+mn-lt"/>
                <a:sym typeface="+mn-ea"/>
              </a:rPr>
              <a:t>10</a:t>
            </a:r>
            <a:r>
              <a:rPr lang="en-US" altLang="zh-CN" sz="2000" baseline="30000" dirty="0">
                <a:solidFill>
                  <a:schemeClr val="tx1"/>
                </a:solidFill>
                <a:uFillTx/>
                <a:latin typeface="+mn-lt"/>
                <a:ea typeface="+mn-ea"/>
                <a:cs typeface="+mn-lt"/>
                <a:sym typeface="+mn-ea"/>
              </a:rPr>
              <a:t>-6</a:t>
            </a:r>
            <a:r>
              <a:rPr lang="zh-CN" altLang="en-US" sz="2000" dirty="0">
                <a:solidFill>
                  <a:schemeClr val="tx1"/>
                </a:solidFill>
                <a:latin typeface="+mn-ea"/>
                <a:ea typeface="+mn-ea"/>
                <a:cs typeface="+mn-ea"/>
                <a:sym typeface="+mn-ea"/>
              </a:rPr>
              <a:t>下信噪比仅与香农限差0.13dB的好码。但是，利用这一工具优化度分布时计算量大，针对</a:t>
            </a:r>
            <a:r>
              <a:rPr lang="zh-CN" altLang="en-US" sz="2000" dirty="0">
                <a:solidFill>
                  <a:schemeClr val="tx1"/>
                </a:solidFill>
                <a:latin typeface="+mj-lt"/>
                <a:ea typeface="+mn-ea"/>
                <a:cs typeface="+mj-lt"/>
                <a:sym typeface="+mn-ea"/>
              </a:rPr>
              <a:t>AWGN</a:t>
            </a:r>
            <a:r>
              <a:rPr lang="zh-CN" altLang="en-US" sz="2000" dirty="0">
                <a:solidFill>
                  <a:schemeClr val="tx1"/>
                </a:solidFill>
                <a:latin typeface="+mn-ea"/>
                <a:ea typeface="+mn-ea"/>
                <a:cs typeface="+mn-ea"/>
                <a:sym typeface="+mn-ea"/>
              </a:rPr>
              <a:t>信道提出的高斯近似分析方法可将多维问题转化为一维问题，进而降低计算量。</a:t>
            </a:r>
          </a:p>
        </p:txBody>
      </p:sp>
      <p:graphicFrame>
        <p:nvGraphicFramePr>
          <p:cNvPr id="3" name="对象 2">
            <a:hlinkClick r:id="" action="ppaction://ole?verb=0"/>
          </p:cNvPr>
          <p:cNvGraphicFramePr>
            <a:graphicFrameLocks noChangeAspect="1"/>
          </p:cNvGraphicFramePr>
          <p:nvPr/>
        </p:nvGraphicFramePr>
        <p:xfrm>
          <a:off x="1379220" y="1387475"/>
          <a:ext cx="6367780" cy="1362710"/>
        </p:xfrm>
        <a:graphic>
          <a:graphicData uri="http://schemas.openxmlformats.org/presentationml/2006/ole">
            <mc:AlternateContent xmlns:mc="http://schemas.openxmlformats.org/markup-compatibility/2006">
              <mc:Choice xmlns:v="urn:schemas-microsoft-com:vml" Requires="v">
                <p:oleObj r:id="rId2" imgW="3263900" imgH="698500" progId="Equation.KSEE3">
                  <p:embed/>
                </p:oleObj>
              </mc:Choice>
              <mc:Fallback>
                <p:oleObj r:id="rId2" imgW="3263900" imgH="698500" progId="Equation.KSEE3">
                  <p:embed/>
                  <p:pic>
                    <p:nvPicPr>
                      <p:cNvPr id="0" name="图片 2048"/>
                      <p:cNvPicPr/>
                      <p:nvPr/>
                    </p:nvPicPr>
                    <p:blipFill>
                      <a:blip r:embed="rId3"/>
                      <a:stretch>
                        <a:fillRect/>
                      </a:stretch>
                    </p:blipFill>
                    <p:spPr>
                      <a:xfrm>
                        <a:off x="1379220" y="1387475"/>
                        <a:ext cx="6367780" cy="136271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停止集</a:t>
            </a:r>
          </a:p>
        </p:txBody>
      </p:sp>
      <p:sp>
        <p:nvSpPr>
          <p:cNvPr id="10" name="文本框 9"/>
          <p:cNvSpPr txBox="1"/>
          <p:nvPr/>
        </p:nvSpPr>
        <p:spPr>
          <a:xfrm>
            <a:off x="852170" y="1162685"/>
            <a:ext cx="7370445" cy="4399915"/>
          </a:xfrm>
          <a:prstGeom prst="rect">
            <a:avLst/>
          </a:prstGeom>
          <a:noFill/>
        </p:spPr>
        <p:txBody>
          <a:bodyPr wrap="square" rtlCol="0" anchor="t">
            <a:spAutoFit/>
          </a:bodyPr>
          <a:lstStyle/>
          <a:p>
            <a:pPr algn="l">
              <a:buFont typeface="Arial" panose="020B0604020202020204" pitchFamily="34" charset="0"/>
            </a:pPr>
            <a:r>
              <a:rPr lang="en-US" sz="2000" dirty="0">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sym typeface="+mn-ea"/>
              </a:rPr>
              <a:t>迭代编解码方案例如LDPC码和</a:t>
            </a:r>
            <a:r>
              <a:rPr sz="2000" dirty="0">
                <a:uFillTx/>
                <a:latin typeface="+mn-lt"/>
                <a:ea typeface="黑体" panose="02010609060101010101" pitchFamily="49" charset="-122"/>
                <a:cs typeface="+mn-lt"/>
                <a:sym typeface="+mn-ea"/>
              </a:rPr>
              <a:t>Turbo</a:t>
            </a:r>
            <a:r>
              <a:rPr sz="2000" dirty="0">
                <a:uFillTx/>
                <a:latin typeface="Times New Roman" panose="02020603050405020304" pitchFamily="18" charset="0"/>
                <a:ea typeface="黑体" panose="02010609060101010101" pitchFamily="49" charset="-122"/>
                <a:sym typeface="+mn-ea"/>
              </a:rPr>
              <a:t>码的性能曲线图以</a:t>
            </a:r>
            <a:r>
              <a:rPr lang="en-US" sz="2000" dirty="0">
                <a:solidFill>
                  <a:srgbClr val="00CC99"/>
                </a:solidFill>
                <a:uFillTx/>
                <a:latin typeface="Times New Roman" panose="02020603050405020304" pitchFamily="18" charset="0"/>
                <a:ea typeface="黑体" panose="02010609060101010101" pitchFamily="49" charset="-122"/>
                <a:sym typeface="+mn-ea"/>
              </a:rPr>
              <a:t>“</a:t>
            </a:r>
            <a:r>
              <a:rPr sz="2000" dirty="0">
                <a:solidFill>
                  <a:srgbClr val="00CC99"/>
                </a:solidFill>
                <a:uFillTx/>
                <a:latin typeface="Times New Roman" panose="02020603050405020304" pitchFamily="18" charset="0"/>
                <a:ea typeface="黑体" panose="02010609060101010101" pitchFamily="49" charset="-122"/>
                <a:sym typeface="+mn-ea"/>
              </a:rPr>
              <a:t>瀑布”曲线</a:t>
            </a:r>
            <a:r>
              <a:rPr sz="2000" dirty="0">
                <a:uFillTx/>
                <a:latin typeface="Times New Roman" panose="02020603050405020304" pitchFamily="18" charset="0"/>
                <a:ea typeface="黑体" panose="02010609060101010101" pitchFamily="49" charset="-122"/>
                <a:sym typeface="+mn-ea"/>
              </a:rPr>
              <a:t>著名。曲线的底部一般称为</a:t>
            </a:r>
            <a:r>
              <a:rPr sz="2000" dirty="0">
                <a:solidFill>
                  <a:srgbClr val="FF0000"/>
                </a:solidFill>
                <a:uFillTx/>
                <a:latin typeface="Times New Roman" panose="02020603050405020304" pitchFamily="18" charset="0"/>
                <a:ea typeface="黑体" panose="02010609060101010101" pitchFamily="49" charset="-122"/>
                <a:sym typeface="+mn-ea"/>
              </a:rPr>
              <a:t>错误平层</a:t>
            </a:r>
            <a:r>
              <a:rPr sz="2000" dirty="0">
                <a:uFillTx/>
                <a:latin typeface="Times New Roman" panose="02020603050405020304" pitchFamily="18" charset="0"/>
                <a:ea typeface="黑体" panose="02010609060101010101" pitchFamily="49" charset="-122"/>
                <a:sym typeface="+mn-ea"/>
              </a:rPr>
              <a:t>，而且在先前的研究中通常情况下错误平层是不被考虑或是不被重视的，因为它往往超出了性能仿真所能显示的范围。但随着硬件平台的发展，如今的高速硬件平台能够支持仿真图错误平层的显示。错误平层的产生限制了LDPC码的进一步应用。和Turbo码不同</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LDPC码的错误平层通常不是由低重码字引起</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而是</a:t>
            </a:r>
            <a:r>
              <a:rPr sz="2000" dirty="0">
                <a:solidFill>
                  <a:srgbClr val="3333CC"/>
                </a:solidFill>
                <a:uFillTx/>
                <a:latin typeface="Times New Roman" panose="02020603050405020304" pitchFamily="18" charset="0"/>
                <a:ea typeface="黑体" panose="02010609060101010101" pitchFamily="49" charset="-122"/>
                <a:sym typeface="+mn-ea"/>
              </a:rPr>
              <a:t>由小的停止集导致的</a:t>
            </a:r>
            <a:r>
              <a:rPr sz="2000" dirty="0">
                <a:uFillTx/>
                <a:latin typeface="Times New Roman" panose="02020603050405020304" pitchFamily="18" charset="0"/>
                <a:ea typeface="黑体" panose="02010609060101010101" pitchFamily="49" charset="-122"/>
                <a:sym typeface="+mn-ea"/>
              </a:rPr>
              <a:t>。</a:t>
            </a:r>
          </a:p>
          <a:p>
            <a:pPr marL="342900" indent="-342900" algn="l">
              <a:buFont typeface="Arial" panose="020B0604020202020204" pitchFamily="34" charset="0"/>
              <a:buChar char="•"/>
            </a:pPr>
            <a:endParaRPr sz="2000" dirty="0">
              <a:uFillTx/>
              <a:latin typeface="Times New Roman" panose="02020603050405020304" pitchFamily="18" charset="0"/>
              <a:ea typeface="黑体" panose="02010609060101010101" pitchFamily="49" charset="-122"/>
              <a:sym typeface="+mn-ea"/>
            </a:endParaRPr>
          </a:p>
          <a:p>
            <a:pPr algn="l">
              <a:buFont typeface="Arial" panose="020B0604020202020204" pitchFamily="34" charset="0"/>
            </a:pPr>
            <a:r>
              <a:rPr sz="2000" dirty="0">
                <a:uFillTx/>
                <a:latin typeface="Times New Roman" panose="02020603050405020304" pitchFamily="18" charset="0"/>
                <a:ea typeface="黑体" panose="02010609060101010101" pitchFamily="49" charset="-122"/>
                <a:sym typeface="+mn-ea"/>
              </a:rPr>
              <a:t>          </a:t>
            </a:r>
            <a:r>
              <a:rPr sz="2000" dirty="0">
                <a:solidFill>
                  <a:srgbClr val="FF0000"/>
                </a:solidFill>
                <a:uFillTx/>
                <a:latin typeface="Times New Roman" panose="02020603050405020304" pitchFamily="18" charset="0"/>
                <a:ea typeface="黑体" panose="02010609060101010101" pitchFamily="49" charset="-122"/>
                <a:sym typeface="+mn-ea"/>
              </a:rPr>
              <a:t>最大似然译码</a:t>
            </a:r>
            <a:r>
              <a:rPr sz="2000" dirty="0">
                <a:uFillTx/>
                <a:latin typeface="Times New Roman" panose="02020603050405020304" pitchFamily="18" charset="0"/>
                <a:ea typeface="黑体" panose="02010609060101010101" pitchFamily="49" charset="-122"/>
                <a:sym typeface="+mn-ea"/>
              </a:rPr>
              <a:t>下的LDPC码的错误平层主要取决于码字的</a:t>
            </a:r>
            <a:r>
              <a:rPr sz="2000" dirty="0">
                <a:solidFill>
                  <a:srgbClr val="3333CC"/>
                </a:solidFill>
                <a:uFillTx/>
                <a:latin typeface="Times New Roman" panose="02020603050405020304" pitchFamily="18" charset="0"/>
                <a:ea typeface="黑体" panose="02010609060101010101" pitchFamily="49" charset="-122"/>
                <a:sym typeface="+mn-ea"/>
              </a:rPr>
              <a:t>最小距离</a:t>
            </a:r>
            <a:r>
              <a:rPr sz="2000" dirty="0">
                <a:solidFill>
                  <a:srgbClr val="3333CC"/>
                </a:solidFill>
                <a:uFillTx/>
                <a:latin typeface="+mj-lt"/>
                <a:ea typeface="黑体" panose="02010609060101010101" pitchFamily="49" charset="-122"/>
                <a:cs typeface="+mj-lt"/>
                <a:sym typeface="+mn-ea"/>
              </a:rPr>
              <a:t>d</a:t>
            </a:r>
            <a:r>
              <a:rPr lang="en-US" sz="2000" b="1" baseline="-25000" dirty="0">
                <a:solidFill>
                  <a:srgbClr val="3333CC"/>
                </a:solidFill>
                <a:uFillTx/>
                <a:latin typeface="+mj-lt"/>
                <a:ea typeface="黑体" panose="02010609060101010101" pitchFamily="49" charset="-122"/>
                <a:cs typeface="+mj-lt"/>
                <a:sym typeface="+mn-ea"/>
              </a:rPr>
              <a:t>min</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但直接设计出大的最小距离</a:t>
            </a:r>
            <a:r>
              <a:rPr sz="2000" dirty="0">
                <a:uFillTx/>
                <a:latin typeface="+mj-lt"/>
                <a:ea typeface="黑体" panose="02010609060101010101" pitchFamily="49" charset="-122"/>
                <a:cs typeface="+mj-lt"/>
                <a:sym typeface="+mn-ea"/>
              </a:rPr>
              <a:t>d</a:t>
            </a:r>
            <a:r>
              <a:rPr lang="en-US" sz="2000" b="1" baseline="-25000" dirty="0">
                <a:uFillTx/>
                <a:latin typeface="+mj-lt"/>
                <a:ea typeface="黑体" panose="02010609060101010101" pitchFamily="49" charset="-122"/>
                <a:cs typeface="+mj-lt"/>
                <a:sym typeface="+mn-ea"/>
              </a:rPr>
              <a:t>min</a:t>
            </a:r>
            <a:r>
              <a:rPr sz="2000" dirty="0">
                <a:uFillTx/>
                <a:latin typeface="Times New Roman" panose="02020603050405020304" pitchFamily="18" charset="0"/>
                <a:ea typeface="黑体" panose="02010609060101010101" pitchFamily="49" charset="-122"/>
                <a:sym typeface="+mn-ea"/>
              </a:rPr>
              <a:t>计算量较大，一般方法是</a:t>
            </a:r>
            <a:r>
              <a:rPr sz="2000" dirty="0">
                <a:solidFill>
                  <a:srgbClr val="00CC99"/>
                </a:solidFill>
                <a:uFillTx/>
                <a:latin typeface="Times New Roman" panose="02020603050405020304" pitchFamily="18" charset="0"/>
                <a:ea typeface="黑体" panose="02010609060101010101" pitchFamily="49" charset="-122"/>
                <a:sym typeface="+mn-ea"/>
              </a:rPr>
              <a:t>通过围长调节</a:t>
            </a:r>
            <a:r>
              <a:rPr sz="2000" dirty="0">
                <a:uFillTx/>
                <a:latin typeface="Times New Roman" panose="02020603050405020304" pitchFamily="18" charset="0"/>
                <a:ea typeface="黑体" panose="02010609060101010101" pitchFamily="49" charset="-122"/>
                <a:sym typeface="+mn-ea"/>
              </a:rPr>
              <a:t>的方法，例如</a:t>
            </a:r>
            <a:r>
              <a:rPr sz="2000" dirty="0">
                <a:solidFill>
                  <a:srgbClr val="00CC99"/>
                </a:solidFill>
                <a:uFillTx/>
                <a:latin typeface="Times New Roman" panose="02020603050405020304" pitchFamily="18" charset="0"/>
                <a:ea typeface="黑体" panose="02010609060101010101" pitchFamily="49" charset="-122"/>
                <a:sym typeface="+mn-ea"/>
              </a:rPr>
              <a:t>避免或删除短环</a:t>
            </a:r>
            <a:r>
              <a:rPr sz="2000" dirty="0">
                <a:uFillTx/>
                <a:latin typeface="Times New Roman" panose="02020603050405020304" pitchFamily="18" charset="0"/>
                <a:ea typeface="黑体" panose="02010609060101010101" pitchFamily="49" charset="-122"/>
                <a:sym typeface="+mn-ea"/>
              </a:rPr>
              <a:t>的方法间接地改进最小距离d</a:t>
            </a:r>
            <a:r>
              <a:rPr lang="en-US" sz="2000" b="1" baseline="-25000" dirty="0">
                <a:uFillTx/>
                <a:latin typeface="Times New Roman" panose="02020603050405020304" pitchFamily="18" charset="0"/>
                <a:ea typeface="黑体" panose="02010609060101010101" pitchFamily="49" charset="-122"/>
                <a:sym typeface="+mn-ea"/>
              </a:rPr>
              <a:t>min</a:t>
            </a:r>
            <a:r>
              <a:rPr sz="2000" dirty="0">
                <a:uFillTx/>
                <a:latin typeface="Times New Roman" panose="02020603050405020304" pitchFamily="18" charset="0"/>
                <a:ea typeface="黑体" panose="02010609060101010101" pitchFamily="49" charset="-122"/>
                <a:sym typeface="+mn-ea"/>
              </a:rPr>
              <a:t>达到提高性能的目的。然而，</a:t>
            </a:r>
            <a:r>
              <a:rPr sz="2000" dirty="0">
                <a:solidFill>
                  <a:srgbClr val="3333CC"/>
                </a:solidFill>
                <a:uFillTx/>
                <a:latin typeface="Times New Roman" panose="02020603050405020304" pitchFamily="18" charset="0"/>
                <a:ea typeface="黑体" panose="02010609060101010101" pitchFamily="49" charset="-122"/>
                <a:sym typeface="+mn-ea"/>
              </a:rPr>
              <a:t>不是所有的短环都有害</a:t>
            </a:r>
            <a:r>
              <a:rPr sz="2000" dirty="0">
                <a:uFillTx/>
                <a:latin typeface="Times New Roman" panose="02020603050405020304" pitchFamily="18" charset="0"/>
                <a:ea typeface="黑体" panose="02010609060101010101" pitchFamily="49" charset="-122"/>
                <a:sym typeface="+mn-ea"/>
              </a:rPr>
              <a:t>。Tanner图中好的连通性的短环可保留，但连通性差的短环则一定要避免。</a:t>
            </a:r>
          </a:p>
        </p:txBody>
      </p:sp>
      <p:sp>
        <p:nvSpPr>
          <p:cNvPr id="47" name="Oval 48"/>
          <p:cNvSpPr/>
          <p:nvPr/>
        </p:nvSpPr>
        <p:spPr>
          <a:xfrm>
            <a:off x="331772" y="959644"/>
            <a:ext cx="636505" cy="636505"/>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1</a:t>
            </a:r>
          </a:p>
        </p:txBody>
      </p:sp>
      <p:sp>
        <p:nvSpPr>
          <p:cNvPr id="3" name="Oval 48"/>
          <p:cNvSpPr/>
          <p:nvPr/>
        </p:nvSpPr>
        <p:spPr>
          <a:xfrm>
            <a:off x="331772" y="3509804"/>
            <a:ext cx="636505" cy="636505"/>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停止集</a:t>
            </a:r>
          </a:p>
        </p:txBody>
      </p:sp>
      <p:sp>
        <p:nvSpPr>
          <p:cNvPr id="10" name="文本框 9"/>
          <p:cNvSpPr txBox="1"/>
          <p:nvPr/>
        </p:nvSpPr>
        <p:spPr>
          <a:xfrm>
            <a:off x="1052195" y="1134110"/>
            <a:ext cx="7421880" cy="4707890"/>
          </a:xfrm>
          <a:prstGeom prst="rect">
            <a:avLst/>
          </a:prstGeom>
          <a:noFill/>
        </p:spPr>
        <p:txBody>
          <a:bodyPr wrap="square" rtlCol="0" anchor="t">
            <a:spAutoFit/>
          </a:bodyPr>
          <a:lstStyle/>
          <a:p>
            <a:pPr algn="l">
              <a:buFont typeface="Arial" panose="020B0604020202020204" pitchFamily="34" charset="0"/>
            </a:pPr>
            <a:r>
              <a:rPr lang="en-US" sz="2000" dirty="0">
                <a:uFillTx/>
                <a:latin typeface="+mj-ea"/>
                <a:ea typeface="+mj-ea"/>
                <a:cs typeface="+mj-ea"/>
                <a:sym typeface="+mn-ea"/>
              </a:rPr>
              <a:t>    </a:t>
            </a:r>
            <a:r>
              <a:rPr sz="2000" dirty="0">
                <a:solidFill>
                  <a:srgbClr val="FF0000"/>
                </a:solidFill>
                <a:uFillTx/>
                <a:latin typeface="+mj-ea"/>
                <a:ea typeface="+mj-ea"/>
                <a:cs typeface="+mj-ea"/>
                <a:sym typeface="+mn-ea"/>
              </a:rPr>
              <a:t>停止集</a:t>
            </a:r>
            <a:r>
              <a:rPr sz="2000" dirty="0">
                <a:uFillTx/>
                <a:latin typeface="+mj-ea"/>
                <a:ea typeface="+mj-ea"/>
                <a:cs typeface="+mj-ea"/>
                <a:sym typeface="+mn-ea"/>
              </a:rPr>
              <a:t>可定义为</a:t>
            </a:r>
            <a:r>
              <a:rPr sz="2000" dirty="0">
                <a:uFillTx/>
                <a:latin typeface="+mj-lt"/>
                <a:ea typeface="+mj-ea"/>
                <a:cs typeface="+mj-lt"/>
                <a:sym typeface="+mn-ea"/>
              </a:rPr>
              <a:t>LDPC</a:t>
            </a:r>
            <a:r>
              <a:rPr sz="2000" dirty="0">
                <a:uFillTx/>
                <a:latin typeface="+mj-ea"/>
                <a:ea typeface="+mj-ea"/>
                <a:cs typeface="+mj-ea"/>
                <a:sym typeface="+mn-ea"/>
              </a:rPr>
              <a:t>码的</a:t>
            </a:r>
            <a:r>
              <a:rPr sz="2000" dirty="0">
                <a:uFillTx/>
                <a:latin typeface="+mj-lt"/>
                <a:ea typeface="+mj-ea"/>
                <a:cs typeface="+mj-lt"/>
                <a:sym typeface="+mn-ea"/>
              </a:rPr>
              <a:t>Tanner</a:t>
            </a:r>
            <a:r>
              <a:rPr sz="2000" dirty="0">
                <a:uFillTx/>
                <a:latin typeface="+mj-ea"/>
                <a:ea typeface="+mj-ea"/>
                <a:cs typeface="+mj-ea"/>
                <a:sym typeface="+mn-ea"/>
              </a:rPr>
              <a:t>图中变量节点组成的</a:t>
            </a:r>
            <a:r>
              <a:rPr sz="2000" dirty="0">
                <a:solidFill>
                  <a:srgbClr val="FF0000"/>
                </a:solidFill>
                <a:uFillTx/>
                <a:latin typeface="+mj-ea"/>
                <a:ea typeface="+mj-ea"/>
                <a:cs typeface="+mj-ea"/>
                <a:sym typeface="+mn-ea"/>
              </a:rPr>
              <a:t>集合</a:t>
            </a:r>
            <a:r>
              <a:rPr sz="2000" dirty="0">
                <a:uFillTx/>
                <a:latin typeface="+mj-ea"/>
                <a:ea typeface="+mj-ea"/>
                <a:cs typeface="+mj-ea"/>
                <a:sym typeface="+mn-ea"/>
              </a:rPr>
              <a:t>，且集合的每个变量节点的相邻校验节点至少和集合中的两个变量节点相连。停止集是针对</a:t>
            </a:r>
            <a:r>
              <a:rPr sz="2000" dirty="0">
                <a:uFillTx/>
                <a:latin typeface="+mj-lt"/>
                <a:ea typeface="+mj-ea"/>
                <a:cs typeface="+mj-lt"/>
                <a:sym typeface="+mn-ea"/>
              </a:rPr>
              <a:t>BEC</a:t>
            </a:r>
            <a:r>
              <a:rPr sz="2000" dirty="0">
                <a:uFillTx/>
                <a:latin typeface="+mj-ea"/>
                <a:ea typeface="+mj-ea"/>
                <a:cs typeface="+mj-ea"/>
                <a:sym typeface="+mn-ea"/>
              </a:rPr>
              <a:t>信道而命名的，对于</a:t>
            </a:r>
            <a:r>
              <a:rPr sz="2000" dirty="0">
                <a:uFillTx/>
                <a:latin typeface="+mj-lt"/>
                <a:ea typeface="+mj-ea"/>
                <a:cs typeface="+mj-lt"/>
                <a:sym typeface="+mn-ea"/>
              </a:rPr>
              <a:t>AWGN</a:t>
            </a:r>
            <a:r>
              <a:rPr sz="2000" dirty="0">
                <a:uFillTx/>
                <a:latin typeface="+mj-ea"/>
                <a:ea typeface="+mj-ea"/>
                <a:cs typeface="+mj-ea"/>
                <a:sym typeface="+mn-ea"/>
              </a:rPr>
              <a:t>信道和其他信道，我们称这种集合为</a:t>
            </a:r>
            <a:r>
              <a:rPr sz="2000" dirty="0">
                <a:solidFill>
                  <a:srgbClr val="FF0000"/>
                </a:solidFill>
                <a:uFillTx/>
                <a:latin typeface="+mj-ea"/>
                <a:ea typeface="+mj-ea"/>
                <a:cs typeface="+mj-ea"/>
                <a:sym typeface="+mn-ea"/>
              </a:rPr>
              <a:t>陷阱集</a:t>
            </a:r>
            <a:r>
              <a:rPr sz="2000" dirty="0">
                <a:uFillTx/>
                <a:latin typeface="+mj-ea"/>
                <a:ea typeface="+mj-ea"/>
                <a:cs typeface="+mj-ea"/>
                <a:sym typeface="+mn-ea"/>
              </a:rPr>
              <a:t>。陷阱集中的变量节点可看成是</a:t>
            </a:r>
            <a:r>
              <a:rPr sz="2000" dirty="0">
                <a:solidFill>
                  <a:srgbClr val="00CC99"/>
                </a:solidFill>
                <a:uFillTx/>
                <a:latin typeface="+mj-ea"/>
                <a:ea typeface="+mj-ea"/>
                <a:cs typeface="+mj-ea"/>
                <a:sym typeface="+mn-ea"/>
              </a:rPr>
              <a:t>一类用来形成环</a:t>
            </a:r>
            <a:r>
              <a:rPr sz="2000" dirty="0">
                <a:uFillTx/>
                <a:latin typeface="+mj-ea"/>
                <a:ea typeface="+mj-ea"/>
                <a:cs typeface="+mj-ea"/>
                <a:sym typeface="+mn-ea"/>
              </a:rPr>
              <a:t>，</a:t>
            </a:r>
            <a:r>
              <a:rPr sz="2000" dirty="0">
                <a:solidFill>
                  <a:srgbClr val="00CC99"/>
                </a:solidFill>
                <a:uFillTx/>
                <a:latin typeface="+mj-ea"/>
                <a:ea typeface="+mj-ea"/>
                <a:cs typeface="+mj-ea"/>
                <a:sym typeface="+mn-ea"/>
              </a:rPr>
              <a:t>另一类用来将这些环连接起来</a:t>
            </a:r>
            <a:r>
              <a:rPr sz="2000" dirty="0">
                <a:uFillTx/>
                <a:latin typeface="+mj-ea"/>
                <a:ea typeface="+mj-ea"/>
                <a:cs typeface="+mj-ea"/>
                <a:sym typeface="+mn-ea"/>
              </a:rPr>
              <a:t>。一个陷阱集中通常都会有多个环，但也有仅包含一个环的时候，此时停止集中所有的变量节点的度都为2。</a:t>
            </a:r>
          </a:p>
          <a:p>
            <a:pPr algn="l">
              <a:buFont typeface="Arial" panose="020B0604020202020204" pitchFamily="34" charset="0"/>
            </a:pP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LDPC码的</a:t>
            </a:r>
            <a:r>
              <a:rPr sz="2000" dirty="0">
                <a:solidFill>
                  <a:srgbClr val="FF0000"/>
                </a:solidFill>
                <a:uFillTx/>
                <a:latin typeface="+mj-ea"/>
                <a:ea typeface="+mj-ea"/>
                <a:cs typeface="+mj-ea"/>
                <a:sym typeface="+mn-ea"/>
              </a:rPr>
              <a:t>迭代译码性能差</a:t>
            </a:r>
            <a:r>
              <a:rPr sz="2000" dirty="0">
                <a:uFillTx/>
                <a:latin typeface="+mj-ea"/>
                <a:ea typeface="+mj-ea"/>
                <a:cs typeface="+mj-ea"/>
                <a:sym typeface="+mn-ea"/>
              </a:rPr>
              <a:t>不可避免的因素是</a:t>
            </a:r>
            <a:r>
              <a:rPr sz="2000" dirty="0">
                <a:solidFill>
                  <a:srgbClr val="3333CC"/>
                </a:solidFill>
                <a:uFillTx/>
                <a:latin typeface="+mj-ea"/>
                <a:ea typeface="+mj-ea"/>
                <a:cs typeface="+mj-ea"/>
                <a:sym typeface="+mn-ea"/>
              </a:rPr>
              <a:t>停止集</a:t>
            </a:r>
            <a:r>
              <a:rPr sz="2000" dirty="0">
                <a:uFillTx/>
                <a:latin typeface="+mj-ea"/>
                <a:ea typeface="+mj-ea"/>
                <a:cs typeface="+mj-ea"/>
                <a:sym typeface="+mn-ea"/>
              </a:rPr>
              <a:t>(删除信道)或者是</a:t>
            </a:r>
            <a:r>
              <a:rPr sz="2000" dirty="0">
                <a:solidFill>
                  <a:srgbClr val="3333CC"/>
                </a:solidFill>
                <a:uFillTx/>
                <a:latin typeface="+mj-ea"/>
                <a:ea typeface="+mj-ea"/>
                <a:cs typeface="+mj-ea"/>
                <a:sym typeface="+mn-ea"/>
              </a:rPr>
              <a:t>陷阱集</a:t>
            </a:r>
            <a:r>
              <a:rPr sz="2000" dirty="0">
                <a:uFillTx/>
                <a:latin typeface="+mj-ea"/>
                <a:ea typeface="+mj-ea"/>
                <a:cs typeface="+mj-ea"/>
                <a:sym typeface="+mn-ea"/>
              </a:rPr>
              <a:t>(对称信号和高斯白噪声信道)。小的停止集或陷阱集会导致有限码长的LDPC码出现较高的错误平层。在迭代译码过程中，停止集(陷阱集)影响二分图的</a:t>
            </a:r>
            <a:r>
              <a:rPr sz="2000" dirty="0">
                <a:solidFill>
                  <a:srgbClr val="3333CC"/>
                </a:solidFill>
                <a:uFillTx/>
                <a:latin typeface="+mj-ea"/>
                <a:ea typeface="+mj-ea"/>
                <a:cs typeface="+mj-ea"/>
                <a:sym typeface="+mn-ea"/>
              </a:rPr>
              <a:t>连通性</a:t>
            </a:r>
            <a:r>
              <a:rPr sz="2000" dirty="0">
                <a:uFillTx/>
                <a:latin typeface="+mj-ea"/>
                <a:ea typeface="+mj-ea"/>
                <a:cs typeface="+mj-ea"/>
                <a:sym typeface="+mn-ea"/>
              </a:rPr>
              <a:t>，使得译码性能变差，直接导致误码率与信噪比的性能曲线出现错误平层。因此，许多学者开始围绕怎样消除或避免小的停止集(陷阱集)构造LDPC码。</a:t>
            </a:r>
          </a:p>
        </p:txBody>
      </p:sp>
      <p:sp>
        <p:nvSpPr>
          <p:cNvPr id="47" name="Oval 48"/>
          <p:cNvSpPr/>
          <p:nvPr/>
        </p:nvSpPr>
        <p:spPr>
          <a:xfrm>
            <a:off x="331772" y="959644"/>
            <a:ext cx="636505" cy="636505"/>
          </a:xfrm>
          <a:prstGeom prst="ellipse">
            <a:avLst/>
          </a:prstGeom>
          <a:solidFill>
            <a:srgbClr val="92D050"/>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3</a:t>
            </a:r>
          </a:p>
        </p:txBody>
      </p:sp>
      <p:sp>
        <p:nvSpPr>
          <p:cNvPr id="3" name="Oval 48"/>
          <p:cNvSpPr/>
          <p:nvPr/>
        </p:nvSpPr>
        <p:spPr>
          <a:xfrm>
            <a:off x="331772" y="3366929"/>
            <a:ext cx="636505" cy="636505"/>
          </a:xfrm>
          <a:prstGeom prst="ellipse">
            <a:avLst/>
          </a:prstGeom>
          <a:solidFill>
            <a:srgbClr val="00B0F0"/>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en-US" altLang="zh-CN" sz="2800" b="1" kern="0" noProof="0" dirty="0">
                <a:ln>
                  <a:noFill/>
                </a:ln>
                <a:solidFill>
                  <a:schemeClr val="bg1">
                    <a:lumMod val="75000"/>
                  </a:schemeClr>
                </a:solidFill>
                <a:effectLst/>
                <a:uLnTx/>
                <a:uFillTx/>
                <a:cs typeface="+mn-cs"/>
                <a:sym typeface="+mn-ea"/>
              </a:rPr>
              <a:t>LDPC</a:t>
            </a:r>
            <a:r>
              <a:rPr lang="zh-CN" altLang="en-US" sz="2800" b="1" kern="0" noProof="0" dirty="0">
                <a:ln>
                  <a:noFill/>
                </a:ln>
                <a:solidFill>
                  <a:schemeClr val="bg1">
                    <a:lumMod val="75000"/>
                  </a:schemeClr>
                </a:solidFill>
                <a:effectLst/>
                <a:uLnTx/>
                <a:uFillTx/>
                <a:cs typeface="+mn-cs"/>
                <a:sym typeface="+mn-ea"/>
              </a:rPr>
              <a:t>码的应用与发展</a:t>
            </a:r>
          </a:p>
        </p:txBody>
      </p:sp>
      <p:sp>
        <p:nvSpPr>
          <p:cNvPr id="9" name="AutoShape 50"/>
          <p:cNvSpPr>
            <a:spLocks noChangeArrowheads="1"/>
          </p:cNvSpPr>
          <p:nvPr/>
        </p:nvSpPr>
        <p:spPr bwMode="gray">
          <a:xfrm>
            <a:off x="2438400" y="3837305"/>
            <a:ext cx="5702935" cy="64706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码的编码、译码</a:t>
            </a:r>
            <a:endParaRPr lang="zh-CN" altLang="en-US" sz="2800" b="1" kern="0" noProof="0" dirty="0">
              <a:ln>
                <a:noFill/>
              </a:ln>
              <a:solidFill>
                <a:schemeClr val="bg1">
                  <a:lumMod val="75000"/>
                </a:schemeClr>
              </a:solidFill>
              <a:effectLst/>
              <a:uLnTx/>
              <a:uFillTx/>
              <a:cs typeface="+mn-cs"/>
              <a:sym typeface="+mn-ea"/>
            </a:endParaRPr>
          </a:p>
        </p:txBody>
      </p:sp>
      <p:sp>
        <p:nvSpPr>
          <p:cNvPr id="10" name="AutoShape 51"/>
          <p:cNvSpPr>
            <a:spLocks noChangeArrowheads="1"/>
          </p:cNvSpPr>
          <p:nvPr/>
        </p:nvSpPr>
        <p:spPr bwMode="gray">
          <a:xfrm>
            <a:off x="2437130" y="2893060"/>
            <a:ext cx="570357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effectLst/>
                <a:uLnTx/>
                <a:uFillTx/>
                <a:cs typeface="+mn-cs"/>
                <a:sym typeface="+mn-ea"/>
              </a:rPr>
              <a:t>LDPC</a:t>
            </a:r>
            <a:r>
              <a:rPr lang="zh-CN" altLang="en-US" sz="2800" b="1" kern="0" noProof="0" dirty="0">
                <a:ln>
                  <a:noFill/>
                </a:ln>
                <a:effectLst/>
                <a:uLnTx/>
                <a:uFillTx/>
                <a:cs typeface="+mn-cs"/>
                <a:sym typeface="+mn-ea"/>
              </a:rPr>
              <a:t>码</a:t>
            </a:r>
            <a:r>
              <a:rPr lang="en-US" altLang="zh-CN" sz="2800" b="1" kern="0" noProof="0" dirty="0">
                <a:ln>
                  <a:noFill/>
                </a:ln>
                <a:effectLst/>
                <a:uLnTx/>
                <a:uFillTx/>
                <a:cs typeface="+mn-cs"/>
                <a:sym typeface="+mn-ea"/>
              </a:rPr>
              <a:t>H</a:t>
            </a:r>
            <a:r>
              <a:rPr lang="zh-CN" altLang="en-US" sz="2800" b="1" kern="0" noProof="0" dirty="0">
                <a:ln>
                  <a:noFill/>
                </a:ln>
                <a:effectLst/>
                <a:uLnTx/>
                <a:uFillTx/>
                <a:cs typeface="+mn-cs"/>
                <a:sym typeface="+mn-ea"/>
              </a:rPr>
              <a:t>矩阵的构造方法</a:t>
            </a:r>
            <a:endParaRPr kumimoji="0" lang="zh-CN" altLang="en-US" sz="2800" b="1" i="0" u="none" strike="noStrike" kern="0" cap="none" spc="0" normalizeH="0" baseline="0" noProof="0" dirty="0">
              <a:ln>
                <a:noFill/>
              </a:ln>
              <a:solidFill>
                <a:schemeClr val="bg1">
                  <a:lumMod val="75000"/>
                </a:schemeClr>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840865" y="1821180"/>
            <a:ext cx="567944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b="1" kern="0" noProof="0" dirty="0">
                <a:ln>
                  <a:noFill/>
                </a:ln>
                <a:solidFill>
                  <a:srgbClr val="BFBFBF"/>
                </a:solidFill>
                <a:effectLst/>
                <a:uLnTx/>
                <a:uFillTx/>
                <a:cs typeface="+mn-cs"/>
                <a:sym typeface="+mn-ea"/>
              </a:rPr>
              <a:t> </a:t>
            </a: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码的发展历史、简介、概念</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矩阵的构造</a:t>
            </a:r>
          </a:p>
        </p:txBody>
      </p:sp>
      <p:sp>
        <p:nvSpPr>
          <p:cNvPr id="10" name="文本框 9"/>
          <p:cNvSpPr txBox="1"/>
          <p:nvPr/>
        </p:nvSpPr>
        <p:spPr>
          <a:xfrm>
            <a:off x="699770" y="1064895"/>
            <a:ext cx="7604125" cy="4092575"/>
          </a:xfrm>
          <a:prstGeom prst="rect">
            <a:avLst/>
          </a:prstGeom>
          <a:noFill/>
        </p:spPr>
        <p:txBody>
          <a:bodyPr wrap="square" rtlCol="0" anchor="t">
            <a:spAutoFit/>
          </a:bodyPr>
          <a:lstStyle/>
          <a:p>
            <a:pPr algn="l">
              <a:buFont typeface="Wingdings" panose="05000000000000000000" charset="0"/>
            </a:pPr>
            <a:r>
              <a:rPr lang="zh-CN" altLang="en-US" sz="2000" dirty="0">
                <a:uFillTx/>
                <a:latin typeface="Times New Roman" panose="02020603050405020304" pitchFamily="18" charset="0"/>
                <a:ea typeface="黑体" panose="02010609060101010101" pitchFamily="49" charset="-122"/>
                <a:sym typeface="+mn-ea"/>
              </a:rPr>
              <a:t>构造的分类：</a:t>
            </a:r>
          </a:p>
          <a:p>
            <a:pPr algn="l">
              <a:buFont typeface="Wingdings" panose="05000000000000000000" charset="0"/>
            </a:pPr>
            <a:endParaRPr lang="en-US" sz="2000" dirty="0">
              <a:uFillTx/>
              <a:latin typeface="Times New Roman" panose="02020603050405020304" pitchFamily="18" charset="0"/>
              <a:ea typeface="黑体" panose="02010609060101010101" pitchFamily="49" charset="-122"/>
              <a:sym typeface="+mn-ea"/>
            </a:endParaRPr>
          </a:p>
          <a:p>
            <a:pPr marL="342900" indent="-342900" algn="l">
              <a:buFont typeface="Arial" panose="020B0604020202020204" pitchFamily="34" charset="0"/>
              <a:buChar char="•"/>
            </a:pPr>
            <a:r>
              <a:rPr sz="2000" dirty="0">
                <a:uFillTx/>
                <a:latin typeface="+mj-lt"/>
                <a:ea typeface="黑体" panose="02010609060101010101" pitchFamily="49" charset="-122"/>
                <a:cs typeface="+mj-lt"/>
                <a:sym typeface="+mn-ea"/>
              </a:rPr>
              <a:t>        LDPC</a:t>
            </a:r>
            <a:r>
              <a:rPr sz="2000" dirty="0">
                <a:uFillTx/>
                <a:latin typeface="Times New Roman" panose="02020603050405020304" pitchFamily="18" charset="0"/>
                <a:ea typeface="黑体" panose="02010609060101010101" pitchFamily="49" charset="-122"/>
                <a:sym typeface="+mn-ea"/>
              </a:rPr>
              <a:t>码属于线性分组码，利用其校验矩阵H可以生成编码矩阵 G，从而可以生成码字，其校验矩阵 H 可以体现 LDPC 码的特点与性能，所以我们首先介绍 H 矩阵的构造方法。</a:t>
            </a:r>
          </a:p>
          <a:p>
            <a:pPr marL="342900" indent="-342900" algn="l">
              <a:buFont typeface="Wingdings" panose="05000000000000000000" charset="0"/>
              <a:buChar char="Ø"/>
            </a:pPr>
            <a:endParaRPr sz="2000" dirty="0">
              <a:uFillTx/>
              <a:latin typeface="Times New Roman" panose="02020603050405020304" pitchFamily="18" charset="0"/>
              <a:ea typeface="黑体" panose="02010609060101010101" pitchFamily="49" charset="-122"/>
              <a:sym typeface="+mn-ea"/>
            </a:endParaRPr>
          </a:p>
          <a:p>
            <a:pPr marL="342900" lvl="0" indent="-342900" algn="l">
              <a:buFont typeface="Arial" panose="020B0604020202020204" pitchFamily="34" charset="0"/>
              <a:buChar char="•"/>
            </a:pPr>
            <a:r>
              <a:rPr sz="2000" dirty="0">
                <a:solidFill>
                  <a:schemeClr val="tx1"/>
                </a:solidFill>
                <a:uFillTx/>
                <a:latin typeface="Times New Roman" panose="02020603050405020304" pitchFamily="18" charset="0"/>
                <a:ea typeface="黑体" panose="02010609060101010101" pitchFamily="49" charset="-122"/>
                <a:sym typeface="+mn-ea"/>
              </a:rPr>
              <a:t>        LDPC码的构造主要是针对</a:t>
            </a:r>
            <a:r>
              <a:rPr sz="2000" dirty="0">
                <a:solidFill>
                  <a:srgbClr val="FF0000"/>
                </a:solidFill>
                <a:uFillTx/>
                <a:latin typeface="Times New Roman" panose="02020603050405020304" pitchFamily="18" charset="0"/>
                <a:ea typeface="黑体" panose="02010609060101010101" pitchFamily="49" charset="-122"/>
                <a:sym typeface="+mn-ea"/>
              </a:rPr>
              <a:t>校验矩阵H的构造</a:t>
            </a:r>
            <a:r>
              <a:rPr sz="2000" dirty="0">
                <a:solidFill>
                  <a:schemeClr val="tx1"/>
                </a:solidFill>
                <a:uFillTx/>
                <a:latin typeface="Times New Roman" panose="02020603050405020304" pitchFamily="18" charset="0"/>
                <a:ea typeface="黑体" panose="02010609060101010101" pitchFamily="49" charset="-122"/>
                <a:sym typeface="+mn-ea"/>
              </a:rPr>
              <a:t>，因为在LDPC码的整个编译码过程中校验矩阵H都起到了至关重要的作用。影响译码性能的因素主要有最小距离、度分布、围长、环的分布和停止集(陷阱集)。就目前的研究看，主要是围绕影响译码性能的几个因素、编译码实现复杂度以及两者的折中研究LDPC码的构造。一般来说，校验矩阵的构造主要有</a:t>
            </a:r>
            <a:r>
              <a:rPr sz="2000" dirty="0">
                <a:solidFill>
                  <a:srgbClr val="FF0000"/>
                </a:solidFill>
                <a:uFillTx/>
                <a:latin typeface="Times New Roman" panose="02020603050405020304" pitchFamily="18" charset="0"/>
                <a:ea typeface="黑体" panose="02010609060101010101" pitchFamily="49" charset="-122"/>
                <a:sym typeface="+mn-ea"/>
              </a:rPr>
              <a:t>随机构造法</a:t>
            </a:r>
            <a:r>
              <a:rPr sz="2000" dirty="0">
                <a:solidFill>
                  <a:schemeClr val="tx1"/>
                </a:solidFill>
                <a:uFillTx/>
                <a:latin typeface="Times New Roman" panose="02020603050405020304" pitchFamily="18" charset="0"/>
                <a:ea typeface="黑体" panose="02010609060101010101" pitchFamily="49" charset="-122"/>
                <a:sym typeface="+mn-ea"/>
              </a:rPr>
              <a:t>和</a:t>
            </a:r>
            <a:r>
              <a:rPr sz="2000" dirty="0">
                <a:solidFill>
                  <a:srgbClr val="FF0000"/>
                </a:solidFill>
                <a:uFillTx/>
                <a:latin typeface="Times New Roman" panose="02020603050405020304" pitchFamily="18" charset="0"/>
                <a:ea typeface="黑体" panose="02010609060101010101" pitchFamily="49" charset="-122"/>
                <a:sym typeface="+mn-ea"/>
              </a:rPr>
              <a:t>结构化构造法</a:t>
            </a:r>
            <a:r>
              <a:rPr sz="2000" dirty="0">
                <a:solidFill>
                  <a:schemeClr val="tx1"/>
                </a:solidFill>
                <a:uFillTx/>
                <a:latin typeface="Times New Roman" panose="02020603050405020304" pitchFamily="18" charset="0"/>
                <a:ea typeface="黑体" panose="02010609060101010101" pitchFamily="49" charset="-122"/>
                <a:sym typeface="+mn-ea"/>
              </a:rPr>
              <a:t>这两大类</a:t>
            </a:r>
            <a:r>
              <a:rPr lang="zh-CN" sz="2000" dirty="0">
                <a:solidFill>
                  <a:schemeClr val="tx1"/>
                </a:solidFill>
                <a:uFillTx/>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随机构造</a:t>
            </a:r>
          </a:p>
        </p:txBody>
      </p:sp>
      <p:sp>
        <p:nvSpPr>
          <p:cNvPr id="3" name="文本框 2"/>
          <p:cNvSpPr txBox="1"/>
          <p:nvPr/>
        </p:nvSpPr>
        <p:spPr>
          <a:xfrm>
            <a:off x="447040" y="1765935"/>
            <a:ext cx="8249285" cy="4399915"/>
          </a:xfrm>
          <a:prstGeom prst="rect">
            <a:avLst/>
          </a:prstGeom>
          <a:noFill/>
        </p:spPr>
        <p:txBody>
          <a:bodyPr wrap="square" rtlCol="0" anchor="t">
            <a:spAutoFit/>
          </a:bodyPr>
          <a:lstStyle/>
          <a:p>
            <a:pPr marL="342900" indent="-342900">
              <a:buFont typeface="Arial" panose="020B0604020202020204" pitchFamily="34" charset="0"/>
              <a:buChar char="•"/>
            </a:pPr>
            <a:r>
              <a:rPr lang="en-US" altLang="zh-CN" sz="2000" dirty="0">
                <a:solidFill>
                  <a:schemeClr val="tx1"/>
                </a:solidFill>
                <a:latin typeface="+mj-ea"/>
                <a:ea typeface="+mj-ea"/>
                <a:cs typeface="+mj-ea"/>
                <a:sym typeface="+mn-ea"/>
              </a:rPr>
              <a:t>    </a:t>
            </a:r>
            <a:r>
              <a:rPr lang="zh-CN" altLang="en-US" sz="2000" dirty="0">
                <a:solidFill>
                  <a:schemeClr val="tx1"/>
                </a:solidFill>
                <a:latin typeface="+mj-ea"/>
                <a:ea typeface="+mj-ea"/>
                <a:cs typeface="+mj-ea"/>
                <a:sym typeface="+mn-ea"/>
              </a:rPr>
              <a:t>早期的LDPC码构造方法大都是随机构造，它们大多通过设计某些条件由计算机搜索得到，没有确定的数学结构。随机构造方法中具有代表性的主要有</a:t>
            </a:r>
            <a:r>
              <a:rPr lang="zh-CN" altLang="en-US" sz="2000" dirty="0">
                <a:solidFill>
                  <a:schemeClr val="tx1"/>
                </a:solidFill>
                <a:latin typeface="+mj-lt"/>
                <a:ea typeface="+mj-ea"/>
                <a:cs typeface="+mj-lt"/>
                <a:sym typeface="+mn-ea"/>
              </a:rPr>
              <a:t>Gallager</a:t>
            </a:r>
            <a:r>
              <a:rPr lang="zh-CN" altLang="en-US" sz="2000" dirty="0">
                <a:solidFill>
                  <a:schemeClr val="tx1"/>
                </a:solidFill>
                <a:latin typeface="+mj-ea"/>
                <a:ea typeface="+mj-ea"/>
                <a:cs typeface="+mj-ea"/>
                <a:sym typeface="+mn-ea"/>
              </a:rPr>
              <a:t>构造、</a:t>
            </a:r>
            <a:r>
              <a:rPr lang="zh-CN" altLang="en-US" sz="2000" dirty="0">
                <a:solidFill>
                  <a:schemeClr val="tx1"/>
                </a:solidFill>
                <a:latin typeface="+mj-lt"/>
                <a:ea typeface="+mj-ea"/>
                <a:cs typeface="+mj-lt"/>
                <a:sym typeface="+mn-ea"/>
              </a:rPr>
              <a:t>Mackay</a:t>
            </a:r>
            <a:r>
              <a:rPr lang="zh-CN" altLang="en-US" sz="2000" dirty="0">
                <a:solidFill>
                  <a:schemeClr val="tx1"/>
                </a:solidFill>
                <a:latin typeface="+mj-ea"/>
                <a:ea typeface="+mj-ea"/>
                <a:cs typeface="+mj-ea"/>
                <a:sym typeface="+mn-ea"/>
              </a:rPr>
              <a:t>构造、比特填充及其扩展构造以及PEG构造。</a:t>
            </a:r>
          </a:p>
          <a:p>
            <a:endParaRPr lang="zh-CN" altLang="en-US" sz="2000" dirty="0">
              <a:solidFill>
                <a:schemeClr val="tx1"/>
              </a:solidFill>
              <a:latin typeface="+mj-ea"/>
              <a:ea typeface="+mj-ea"/>
              <a:cs typeface="+mj-ea"/>
              <a:sym typeface="+mn-ea"/>
            </a:endParaRPr>
          </a:p>
          <a:p>
            <a:pPr marL="342900" indent="-342900">
              <a:buFont typeface="Arial" panose="020B0604020202020204" pitchFamily="34" charset="0"/>
              <a:buChar char="•"/>
            </a:pPr>
            <a:r>
              <a:rPr lang="zh-CN" altLang="en-US" sz="2000" dirty="0">
                <a:solidFill>
                  <a:schemeClr val="tx1"/>
                </a:solidFill>
                <a:latin typeface="+mj-ea"/>
                <a:ea typeface="+mj-ea"/>
                <a:cs typeface="+mj-ea"/>
                <a:sym typeface="+mn-ea"/>
              </a:rPr>
              <a:t>    随机构造的LDPC码</a:t>
            </a:r>
            <a:r>
              <a:rPr lang="zh-CN" altLang="en-US" sz="2000" dirty="0">
                <a:solidFill>
                  <a:srgbClr val="3333CC"/>
                </a:solidFill>
                <a:latin typeface="+mj-ea"/>
                <a:ea typeface="+mj-ea"/>
                <a:cs typeface="+mj-ea"/>
                <a:sym typeface="+mn-ea"/>
              </a:rPr>
              <a:t>纠错性能较结构化构造优异</a:t>
            </a:r>
            <a:r>
              <a:rPr lang="zh-CN" altLang="en-US" sz="2000" dirty="0">
                <a:solidFill>
                  <a:schemeClr val="tx1"/>
                </a:solidFill>
                <a:latin typeface="+mj-ea"/>
                <a:ea typeface="+mj-ea"/>
                <a:cs typeface="+mj-ea"/>
                <a:sym typeface="+mn-ea"/>
              </a:rPr>
              <a:t>，但由于其校验矩阵非零元素的随机性分布，</a:t>
            </a:r>
            <a:r>
              <a:rPr lang="zh-CN" altLang="en-US" sz="2000" dirty="0">
                <a:solidFill>
                  <a:srgbClr val="3333CC"/>
                </a:solidFill>
                <a:latin typeface="+mj-ea"/>
                <a:ea typeface="+mj-ea"/>
                <a:cs typeface="+mj-ea"/>
                <a:sym typeface="+mn-ea"/>
              </a:rPr>
              <a:t>编译码</a:t>
            </a:r>
            <a:r>
              <a:rPr lang="zh-CN" altLang="en-US" sz="2000" dirty="0">
                <a:solidFill>
                  <a:schemeClr val="tx1"/>
                </a:solidFill>
                <a:latin typeface="+mj-ea"/>
                <a:ea typeface="+mj-ea"/>
                <a:cs typeface="+mj-ea"/>
                <a:sym typeface="+mn-ea"/>
              </a:rPr>
              <a:t>时校验矩阵的</a:t>
            </a:r>
            <a:r>
              <a:rPr lang="zh-CN" altLang="en-US" sz="2000" dirty="0">
                <a:solidFill>
                  <a:srgbClr val="3333CC"/>
                </a:solidFill>
                <a:latin typeface="+mj-ea"/>
                <a:ea typeface="+mj-ea"/>
                <a:cs typeface="+mj-ea"/>
                <a:sym typeface="+mn-ea"/>
              </a:rPr>
              <a:t>存储复杂度较高</a:t>
            </a:r>
            <a:r>
              <a:rPr lang="zh-CN" altLang="en-US" sz="2000" dirty="0">
                <a:solidFill>
                  <a:schemeClr val="tx1"/>
                </a:solidFill>
                <a:latin typeface="+mj-ea"/>
                <a:ea typeface="+mj-ea"/>
                <a:cs typeface="+mj-ea"/>
                <a:sym typeface="+mn-ea"/>
              </a:rPr>
              <a:t>。通常，复杂度对系统结构和设计其决定性作用，尤其是在光纤通信和磁记录等应用方面。</a:t>
            </a:r>
          </a:p>
          <a:p>
            <a:endParaRPr lang="zh-CN" altLang="en-US" sz="2000" dirty="0">
              <a:solidFill>
                <a:schemeClr val="tx1"/>
              </a:solidFill>
              <a:latin typeface="+mj-ea"/>
              <a:ea typeface="+mj-ea"/>
              <a:cs typeface="+mj-ea"/>
              <a:sym typeface="+mn-ea"/>
            </a:endParaRPr>
          </a:p>
          <a:p>
            <a:pPr marL="342900" indent="-342900">
              <a:buFont typeface="Arial" panose="020B0604020202020204" pitchFamily="34" charset="0"/>
              <a:buChar char="•"/>
            </a:pPr>
            <a:r>
              <a:rPr lang="zh-CN" altLang="en-US" sz="2000" dirty="0">
                <a:solidFill>
                  <a:schemeClr val="tx1"/>
                </a:solidFill>
                <a:latin typeface="+mj-ea"/>
                <a:ea typeface="+mj-ea"/>
                <a:cs typeface="+mj-ea"/>
                <a:sym typeface="+mn-ea"/>
              </a:rPr>
              <a:t>    因此，在实际应用中，随机化构造方法并不适用，但因其性能优异经常作为研究构造性能好且编译码复杂度低的LDPC码的参考和比较对象。这些随机构造法中目前</a:t>
            </a:r>
            <a:r>
              <a:rPr lang="zh-CN" altLang="en-US" sz="2000" dirty="0">
                <a:solidFill>
                  <a:srgbClr val="00CC99"/>
                </a:solidFill>
                <a:latin typeface="+mj-ea"/>
                <a:ea typeface="+mj-ea"/>
                <a:cs typeface="+mj-ea"/>
                <a:sym typeface="+mn-ea"/>
              </a:rPr>
              <a:t>最常用的是PEG构造方法</a:t>
            </a:r>
            <a:r>
              <a:rPr lang="zh-CN" altLang="en-US" sz="2000" dirty="0">
                <a:solidFill>
                  <a:schemeClr val="tx1"/>
                </a:solidFill>
                <a:latin typeface="+mj-ea"/>
                <a:ea typeface="+mj-ea"/>
                <a:cs typeface="+mj-ea"/>
                <a:sym typeface="+mn-ea"/>
              </a:rPr>
              <a:t>，它经常用来构造准循环LDPC码的基矩阵，可以有效防止短环。</a:t>
            </a:r>
          </a:p>
        </p:txBody>
      </p:sp>
      <p:sp>
        <p:nvSpPr>
          <p:cNvPr id="4" name="文本框 3"/>
          <p:cNvSpPr txBox="1"/>
          <p:nvPr/>
        </p:nvSpPr>
        <p:spPr>
          <a:xfrm>
            <a:off x="629285" y="927735"/>
            <a:ext cx="5176520" cy="706755"/>
          </a:xfrm>
          <a:prstGeom prst="rect">
            <a:avLst/>
          </a:prstGeom>
          <a:noFill/>
        </p:spPr>
        <p:txBody>
          <a:bodyPr wrap="square" rtlCol="0" anchor="t">
            <a:spAutoFit/>
          </a:bodyPr>
          <a:lstStyle/>
          <a:p>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sym typeface="+mn-ea"/>
              </a:rPr>
              <a:t>随机构造</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66395" y="927735"/>
            <a:ext cx="8394065" cy="548132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a:sym typeface="+mn-ea"/>
              </a:rPr>
              <a:t>Gallager</a:t>
            </a:r>
            <a:r>
              <a:rPr lang="zh-CN" altLang="en-US" sz="2400">
                <a:sym typeface="+mn-ea"/>
              </a:rPr>
              <a:t>构造法</a:t>
            </a:r>
          </a:p>
        </p:txBody>
      </p:sp>
      <p:sp>
        <p:nvSpPr>
          <p:cNvPr id="10" name="文本框 9"/>
          <p:cNvSpPr txBox="1"/>
          <p:nvPr/>
        </p:nvSpPr>
        <p:spPr>
          <a:xfrm>
            <a:off x="554355" y="927735"/>
            <a:ext cx="8205470" cy="3476625"/>
          </a:xfrm>
          <a:prstGeom prst="rect">
            <a:avLst/>
          </a:prstGeom>
          <a:noFill/>
        </p:spPr>
        <p:txBody>
          <a:bodyPr wrap="square" rtlCol="0" anchor="t">
            <a:spAutoFit/>
          </a:bodyPr>
          <a:lstStyle/>
          <a:p>
            <a:pPr marL="342900" indent="-342900" algn="l">
              <a:buFont typeface="Wingdings" panose="05000000000000000000" charset="0"/>
              <a:buChar char="u"/>
            </a:pPr>
            <a:r>
              <a:rPr sz="2000" dirty="0">
                <a:solidFill>
                  <a:srgbClr val="FF0000"/>
                </a:solidFill>
                <a:uFillTx/>
                <a:latin typeface="+mj-lt"/>
                <a:ea typeface="+mn-ea"/>
                <a:cs typeface="+mj-lt"/>
                <a:sym typeface="+mn-ea"/>
              </a:rPr>
              <a:t>Gallager</a:t>
            </a:r>
            <a:r>
              <a:rPr sz="2000" dirty="0">
                <a:uFillTx/>
                <a:latin typeface="+mn-ea"/>
                <a:ea typeface="+mn-ea"/>
                <a:cs typeface="+mn-ea"/>
                <a:sym typeface="+mn-ea"/>
              </a:rPr>
              <a:t>提出了一种构造</a:t>
            </a:r>
            <a:r>
              <a:rPr sz="2000" dirty="0">
                <a:uFillTx/>
                <a:latin typeface="+mn-lt"/>
                <a:ea typeface="+mn-ea"/>
                <a:cs typeface="+mn-lt"/>
                <a:sym typeface="+mn-ea"/>
              </a:rPr>
              <a:t>(n,j,k)</a:t>
            </a:r>
            <a:r>
              <a:rPr sz="2000" dirty="0">
                <a:uFillTx/>
                <a:latin typeface="+mn-ea"/>
                <a:ea typeface="+mn-ea"/>
                <a:cs typeface="+mn-ea"/>
                <a:sym typeface="+mn-ea"/>
              </a:rPr>
              <a:t>规则</a:t>
            </a:r>
            <a:r>
              <a:rPr sz="2000" dirty="0">
                <a:uFillTx/>
                <a:latin typeface="+mj-lt"/>
                <a:ea typeface="+mn-ea"/>
                <a:cs typeface="+mj-lt"/>
                <a:sym typeface="+mn-ea"/>
              </a:rPr>
              <a:t>LDPC</a:t>
            </a:r>
            <a:r>
              <a:rPr sz="2000" dirty="0">
                <a:uFillTx/>
                <a:latin typeface="+mn-ea"/>
                <a:ea typeface="+mn-ea"/>
                <a:cs typeface="+mn-ea"/>
                <a:sym typeface="+mn-ea"/>
              </a:rPr>
              <a:t>码的校验矩阵</a:t>
            </a:r>
            <a:r>
              <a:rPr sz="2000" dirty="0">
                <a:uFillTx/>
                <a:latin typeface="+mj-lt"/>
                <a:ea typeface="+mn-ea"/>
                <a:cs typeface="+mj-lt"/>
                <a:sym typeface="+mn-ea"/>
              </a:rPr>
              <a:t>H</a:t>
            </a:r>
            <a:r>
              <a:rPr sz="2000" dirty="0">
                <a:uFillTx/>
                <a:latin typeface="+mn-ea"/>
                <a:ea typeface="+mn-ea"/>
                <a:cs typeface="+mn-ea"/>
                <a:sym typeface="+mn-ea"/>
              </a:rPr>
              <a:t>的方法</a:t>
            </a:r>
            <a:r>
              <a:rPr lang="zh-CN" sz="2000" dirty="0">
                <a:uFillTx/>
                <a:latin typeface="+mn-ea"/>
                <a:ea typeface="+mn-ea"/>
                <a:cs typeface="+mn-ea"/>
                <a:sym typeface="+mn-ea"/>
              </a:rPr>
              <a:t>。</a:t>
            </a:r>
          </a:p>
          <a:p>
            <a:pPr marL="342900" indent="-342900" algn="l">
              <a:buFont typeface="Wingdings" panose="05000000000000000000" charset="0"/>
              <a:buChar char="u"/>
            </a:pPr>
            <a:r>
              <a:rPr sz="2000" dirty="0">
                <a:uFillTx/>
                <a:latin typeface="+mn-ea"/>
                <a:ea typeface="+mn-ea"/>
                <a:cs typeface="+mn-ea"/>
                <a:sym typeface="+mn-ea"/>
              </a:rPr>
              <a:t>n表示码长，</a:t>
            </a:r>
            <a:r>
              <a:rPr lang="zh-CN" sz="2000" dirty="0">
                <a:solidFill>
                  <a:srgbClr val="FF0000"/>
                </a:solidFill>
                <a:uFillTx/>
                <a:latin typeface="+mn-ea"/>
                <a:ea typeface="+mn-ea"/>
                <a:cs typeface="+mn-ea"/>
                <a:sym typeface="+mn-ea"/>
              </a:rPr>
              <a:t>每一行有</a:t>
            </a:r>
            <a:r>
              <a:rPr lang="en-US" altLang="zh-CN" sz="2000" dirty="0">
                <a:solidFill>
                  <a:srgbClr val="FF0000"/>
                </a:solidFill>
                <a:uFillTx/>
                <a:latin typeface="+mj-lt"/>
                <a:ea typeface="+mn-ea"/>
                <a:cs typeface="+mj-lt"/>
                <a:sym typeface="+mn-ea"/>
              </a:rPr>
              <a:t>k</a:t>
            </a:r>
            <a:r>
              <a:rPr lang="zh-CN" sz="2000" dirty="0">
                <a:solidFill>
                  <a:srgbClr val="FF0000"/>
                </a:solidFill>
                <a:uFillTx/>
                <a:latin typeface="+mn-ea"/>
                <a:ea typeface="+mn-ea"/>
                <a:cs typeface="+mn-ea"/>
                <a:sym typeface="+mn-ea"/>
              </a:rPr>
              <a:t>个1</a:t>
            </a:r>
            <a:r>
              <a:rPr lang="zh-CN" sz="2000" dirty="0">
                <a:uFillTx/>
                <a:latin typeface="+mn-ea"/>
                <a:ea typeface="+mn-ea"/>
                <a:cs typeface="+mn-ea"/>
                <a:sym typeface="+mn-ea"/>
              </a:rPr>
              <a:t>；——满足行重要求</a:t>
            </a:r>
          </a:p>
          <a:p>
            <a:pPr marL="342900" indent="-342900" algn="l">
              <a:buFont typeface="Wingdings" panose="05000000000000000000" charset="0"/>
              <a:buChar char="u"/>
            </a:pPr>
            <a:r>
              <a:rPr sz="2000" dirty="0">
                <a:solidFill>
                  <a:srgbClr val="FF0000"/>
                </a:solidFill>
                <a:uFillTx/>
                <a:latin typeface="+mn-ea"/>
                <a:ea typeface="+mn-ea"/>
                <a:cs typeface="+mn-ea"/>
                <a:sym typeface="+mn-ea"/>
              </a:rPr>
              <a:t>每一列有</a:t>
            </a:r>
            <a:r>
              <a:rPr lang="en-US" sz="2000" dirty="0">
                <a:solidFill>
                  <a:srgbClr val="FF0000"/>
                </a:solidFill>
                <a:uFillTx/>
                <a:latin typeface="+mj-lt"/>
                <a:ea typeface="+mn-ea"/>
                <a:cs typeface="+mj-lt"/>
                <a:sym typeface="+mn-ea"/>
              </a:rPr>
              <a:t>j</a:t>
            </a:r>
            <a:r>
              <a:rPr sz="2000" dirty="0">
                <a:solidFill>
                  <a:srgbClr val="FF0000"/>
                </a:solidFill>
                <a:uFillTx/>
                <a:latin typeface="+mn-ea"/>
                <a:ea typeface="+mn-ea"/>
                <a:cs typeface="+mn-ea"/>
                <a:sym typeface="+mn-ea"/>
              </a:rPr>
              <a:t>个1</a:t>
            </a:r>
            <a:r>
              <a:rPr sz="2000" dirty="0">
                <a:uFillTx/>
                <a:latin typeface="+mn-ea"/>
                <a:ea typeface="+mn-ea"/>
                <a:cs typeface="+mn-ea"/>
                <a:sym typeface="+mn-ea"/>
              </a:rPr>
              <a:t>；——满足列重要求</a:t>
            </a:r>
          </a:p>
          <a:p>
            <a:pPr marL="342900" indent="-342900" algn="l">
              <a:buFont typeface="Wingdings" panose="05000000000000000000" charset="0"/>
              <a:buChar char="u"/>
            </a:pPr>
            <a:r>
              <a:rPr sz="2000" dirty="0">
                <a:uFillTx/>
                <a:latin typeface="+mn-ea"/>
                <a:ea typeface="+mn-ea"/>
                <a:cs typeface="+mn-ea"/>
                <a:sym typeface="+mn-ea"/>
              </a:rPr>
              <a:t>任意两列具有共同1的个数不大于1</a:t>
            </a:r>
            <a:r>
              <a:rPr lang="zh-CN" sz="2000" dirty="0">
                <a:uFillTx/>
                <a:latin typeface="+mn-ea"/>
                <a:ea typeface="+mn-ea"/>
                <a:cs typeface="+mn-ea"/>
                <a:sym typeface="+mn-ea"/>
              </a:rPr>
              <a:t>；</a:t>
            </a:r>
            <a:r>
              <a:rPr sz="2000" dirty="0">
                <a:uFillTx/>
                <a:latin typeface="+mn-ea"/>
                <a:ea typeface="+mn-ea"/>
                <a:cs typeface="+mn-ea"/>
                <a:sym typeface="+mn-ea"/>
              </a:rPr>
              <a:t>——满足</a:t>
            </a:r>
            <a:r>
              <a:rPr sz="2000" dirty="0">
                <a:uFillTx/>
                <a:latin typeface="+mj-lt"/>
                <a:ea typeface="+mn-ea"/>
                <a:cs typeface="+mj-lt"/>
                <a:sym typeface="+mn-ea"/>
              </a:rPr>
              <a:t>girth</a:t>
            </a:r>
            <a:r>
              <a:rPr sz="2000" dirty="0">
                <a:uFillTx/>
                <a:latin typeface="+mn-ea"/>
                <a:ea typeface="+mn-ea"/>
                <a:cs typeface="+mn-ea"/>
                <a:sym typeface="+mn-ea"/>
              </a:rPr>
              <a:t>值大于 4 </a:t>
            </a:r>
          </a:p>
          <a:p>
            <a:pPr marL="342900" indent="-342900" algn="l">
              <a:buFont typeface="Wingdings" panose="05000000000000000000" charset="0"/>
              <a:buChar char="u"/>
            </a:pPr>
            <a:r>
              <a:rPr lang="en-US" sz="2000" dirty="0">
                <a:uFillTx/>
                <a:latin typeface="+mj-lt"/>
                <a:ea typeface="+mn-ea"/>
                <a:cs typeface="+mj-lt"/>
                <a:sym typeface="+mn-ea"/>
              </a:rPr>
              <a:t>k</a:t>
            </a:r>
            <a:r>
              <a:rPr sz="2000" dirty="0">
                <a:uFillTx/>
                <a:latin typeface="+mj-lt"/>
                <a:ea typeface="+mn-ea"/>
                <a:cs typeface="+mj-lt"/>
                <a:sym typeface="+mn-ea"/>
              </a:rPr>
              <a:t>和</a:t>
            </a:r>
            <a:r>
              <a:rPr lang="en-US" sz="2000" dirty="0">
                <a:uFillTx/>
                <a:latin typeface="+mj-lt"/>
                <a:ea typeface="+mn-ea"/>
                <a:cs typeface="+mj-lt"/>
                <a:sym typeface="+mn-ea"/>
              </a:rPr>
              <a:t>j</a:t>
            </a:r>
            <a:r>
              <a:rPr sz="2000" dirty="0">
                <a:uFillTx/>
                <a:latin typeface="+mn-ea"/>
                <a:ea typeface="+mn-ea"/>
                <a:cs typeface="+mn-ea"/>
                <a:sym typeface="+mn-ea"/>
              </a:rPr>
              <a:t>分别与</a:t>
            </a:r>
            <a:r>
              <a:rPr sz="2000" dirty="0">
                <a:uFillTx/>
                <a:latin typeface="+mj-lt"/>
                <a:ea typeface="+mn-ea"/>
                <a:cs typeface="+mj-lt"/>
                <a:sym typeface="+mn-ea"/>
              </a:rPr>
              <a:t>H</a:t>
            </a:r>
            <a:r>
              <a:rPr sz="2000" dirty="0">
                <a:uFillTx/>
                <a:latin typeface="+mn-ea"/>
                <a:ea typeface="+mn-ea"/>
                <a:cs typeface="+mn-ea"/>
                <a:sym typeface="+mn-ea"/>
              </a:rPr>
              <a:t>矩阵中的列数和行数相比小得多；——满足</a:t>
            </a:r>
            <a:r>
              <a:rPr sz="2000" dirty="0">
                <a:uFillTx/>
                <a:latin typeface="+mj-lt"/>
                <a:ea typeface="+mn-ea"/>
                <a:cs typeface="+mj-lt"/>
                <a:sym typeface="+mn-ea"/>
              </a:rPr>
              <a:t>H</a:t>
            </a:r>
            <a:r>
              <a:rPr sz="2000" dirty="0">
                <a:uFillTx/>
                <a:latin typeface="+mn-ea"/>
                <a:ea typeface="+mn-ea"/>
                <a:cs typeface="+mn-ea"/>
                <a:sym typeface="+mn-ea"/>
              </a:rPr>
              <a:t>矩阵的稀疏性</a:t>
            </a:r>
            <a:r>
              <a:rPr lang="zh-CN" sz="2000" dirty="0">
                <a:uFillTx/>
                <a:latin typeface="+mn-ea"/>
                <a:ea typeface="+mn-ea"/>
                <a:cs typeface="+mn-ea"/>
                <a:sym typeface="+mn-ea"/>
              </a:rPr>
              <a:t>。</a:t>
            </a:r>
          </a:p>
          <a:p>
            <a:pPr algn="l">
              <a:buFont typeface="Wingdings" panose="05000000000000000000" charset="0"/>
            </a:pPr>
            <a:endParaRPr lang="zh-CN" sz="2000" dirty="0">
              <a:uFillTx/>
              <a:latin typeface="+mn-ea"/>
              <a:ea typeface="+mn-ea"/>
              <a:cs typeface="+mn-ea"/>
              <a:sym typeface="+mn-ea"/>
            </a:endParaRPr>
          </a:p>
          <a:p>
            <a:pPr marL="342900" indent="-342900" algn="l">
              <a:buFont typeface="Wingdings" panose="05000000000000000000" charset="0"/>
              <a:buChar char="u"/>
            </a:pPr>
            <a:r>
              <a:rPr sz="2000" dirty="0">
                <a:uFillTx/>
                <a:latin typeface="+mn-ea"/>
                <a:ea typeface="+mn-ea"/>
                <a:cs typeface="+mn-ea"/>
                <a:sym typeface="+mn-ea"/>
              </a:rPr>
              <a:t>先将其</a:t>
            </a:r>
            <a:r>
              <a:rPr sz="2000" dirty="0">
                <a:solidFill>
                  <a:srgbClr val="00CC99"/>
                </a:solidFill>
                <a:uFillTx/>
                <a:latin typeface="+mn-ea"/>
                <a:ea typeface="+mn-ea"/>
                <a:cs typeface="+mn-ea"/>
                <a:sym typeface="+mn-ea"/>
              </a:rPr>
              <a:t>分成</a:t>
            </a:r>
            <a:r>
              <a:rPr lang="en-US" sz="2000" dirty="0">
                <a:solidFill>
                  <a:srgbClr val="00CC99"/>
                </a:solidFill>
                <a:uFillTx/>
                <a:latin typeface="+mn-ea"/>
                <a:ea typeface="+mn-ea"/>
                <a:cs typeface="+mn-ea"/>
                <a:sym typeface="+mn-ea"/>
              </a:rPr>
              <a:t>j</a:t>
            </a:r>
            <a:r>
              <a:rPr sz="2000" dirty="0">
                <a:solidFill>
                  <a:srgbClr val="00CC99"/>
                </a:solidFill>
                <a:uFillTx/>
                <a:latin typeface="+mn-ea"/>
                <a:ea typeface="+mn-ea"/>
                <a:cs typeface="+mn-ea"/>
                <a:sym typeface="+mn-ea"/>
              </a:rPr>
              <a:t>个</a:t>
            </a:r>
            <a:r>
              <a:rPr sz="2000" dirty="0">
                <a:uFillTx/>
                <a:latin typeface="+mn-ea"/>
                <a:ea typeface="+mn-ea"/>
                <a:cs typeface="+mn-ea"/>
                <a:sym typeface="+mn-ea"/>
              </a:rPr>
              <a:t>具有相同行数的子矩阵，满足每个子矩阵每列中“1”的个数为1，每行有</a:t>
            </a:r>
            <a:r>
              <a:rPr lang="en-US" sz="2000" dirty="0">
                <a:uFillTx/>
                <a:latin typeface="+mn-ea"/>
                <a:ea typeface="+mn-ea"/>
                <a:cs typeface="+mn-ea"/>
                <a:sym typeface="+mn-ea"/>
              </a:rPr>
              <a:t>k</a:t>
            </a:r>
            <a:r>
              <a:rPr sz="2000" dirty="0">
                <a:uFillTx/>
                <a:latin typeface="+mn-ea"/>
                <a:ea typeface="+mn-ea"/>
                <a:cs typeface="+mn-ea"/>
                <a:sym typeface="+mn-ea"/>
              </a:rPr>
              <a:t>个“1”</a:t>
            </a:r>
            <a:r>
              <a:rPr lang="zh-CN" sz="2000" dirty="0">
                <a:uFillTx/>
                <a:latin typeface="+mn-ea"/>
                <a:ea typeface="+mn-ea"/>
                <a:cs typeface="+mn-ea"/>
                <a:sym typeface="+mn-ea"/>
              </a:rPr>
              <a:t>；</a:t>
            </a:r>
            <a:r>
              <a:rPr sz="2000" dirty="0">
                <a:uFillTx/>
                <a:latin typeface="+mn-ea"/>
                <a:ea typeface="+mn-ea"/>
                <a:cs typeface="+mn-ea"/>
                <a:sym typeface="+mn-ea"/>
              </a:rPr>
              <a:t>接着，</a:t>
            </a:r>
            <a:r>
              <a:rPr sz="2000" dirty="0">
                <a:solidFill>
                  <a:srgbClr val="00CC99"/>
                </a:solidFill>
                <a:uFillTx/>
                <a:latin typeface="+mn-ea"/>
                <a:ea typeface="+mn-ea"/>
                <a:cs typeface="+mn-ea"/>
                <a:sym typeface="+mn-ea"/>
              </a:rPr>
              <a:t>构造子矩阵</a:t>
            </a:r>
            <a:r>
              <a:rPr sz="2000" dirty="0">
                <a:solidFill>
                  <a:srgbClr val="00CC99"/>
                </a:solidFill>
                <a:uFillTx/>
                <a:latin typeface="+mj-lt"/>
                <a:ea typeface="+mn-ea"/>
                <a:cs typeface="+mj-lt"/>
                <a:sym typeface="+mn-ea"/>
              </a:rPr>
              <a:t>H</a:t>
            </a:r>
            <a:r>
              <a:rPr lang="en-US" sz="2000" b="1" baseline="-25000" dirty="0">
                <a:solidFill>
                  <a:srgbClr val="00CC99"/>
                </a:solidFill>
                <a:uFillTx/>
                <a:latin typeface="+mj-lt"/>
                <a:ea typeface="+mn-ea"/>
                <a:cs typeface="+mj-lt"/>
                <a:sym typeface="+mn-ea"/>
              </a:rPr>
              <a:t>1</a:t>
            </a:r>
            <a:r>
              <a:rPr sz="2000" dirty="0">
                <a:uFillTx/>
                <a:latin typeface="+mn-ea"/>
                <a:ea typeface="+mn-ea"/>
                <a:cs typeface="+mn-ea"/>
                <a:sym typeface="+mn-ea"/>
              </a:rPr>
              <a:t>，通过对子矩阵</a:t>
            </a:r>
            <a:r>
              <a:rPr sz="2000" dirty="0">
                <a:uFillTx/>
                <a:latin typeface="+mj-lt"/>
                <a:ea typeface="+mn-ea"/>
                <a:cs typeface="+mj-lt"/>
                <a:sym typeface="+mn-ea"/>
              </a:rPr>
              <a:t>H</a:t>
            </a:r>
            <a:r>
              <a:rPr lang="en-US" sz="2000" b="1" baseline="-25000" dirty="0">
                <a:uFillTx/>
                <a:latin typeface="+mj-lt"/>
                <a:ea typeface="+mn-ea"/>
                <a:cs typeface="+mj-lt"/>
                <a:sym typeface="+mn-ea"/>
              </a:rPr>
              <a:t>1</a:t>
            </a:r>
            <a:r>
              <a:rPr sz="2000" dirty="0">
                <a:uFillTx/>
                <a:latin typeface="+mn-ea"/>
                <a:ea typeface="+mn-ea"/>
                <a:cs typeface="+mn-ea"/>
                <a:sym typeface="+mn-ea"/>
              </a:rPr>
              <a:t>的行列置换，可得到所有其他的子矩阵。最后，将所有子矩阵进行</a:t>
            </a:r>
            <a:r>
              <a:rPr sz="2000" dirty="0">
                <a:solidFill>
                  <a:srgbClr val="00CC99"/>
                </a:solidFill>
                <a:uFillTx/>
                <a:latin typeface="+mn-ea"/>
                <a:ea typeface="+mn-ea"/>
                <a:cs typeface="+mn-ea"/>
                <a:sym typeface="+mn-ea"/>
              </a:rPr>
              <a:t>纵向排列</a:t>
            </a:r>
            <a:r>
              <a:rPr sz="2000" dirty="0">
                <a:uFillTx/>
                <a:latin typeface="+mn-ea"/>
                <a:ea typeface="+mn-ea"/>
                <a:cs typeface="+mn-ea"/>
                <a:sym typeface="+mn-ea"/>
              </a:rPr>
              <a:t>即可。</a:t>
            </a:r>
            <a:r>
              <a:rPr sz="2000" dirty="0">
                <a:uFillTx/>
                <a:latin typeface="+mj-lt"/>
                <a:ea typeface="+mn-ea"/>
                <a:cs typeface="+mj-lt"/>
                <a:sym typeface="+mn-ea"/>
              </a:rPr>
              <a:t>H</a:t>
            </a:r>
            <a:r>
              <a:rPr lang="en-US" sz="2000" b="1" baseline="-25000" dirty="0">
                <a:uFillTx/>
                <a:latin typeface="+mj-lt"/>
                <a:ea typeface="+mn-ea"/>
                <a:cs typeface="+mj-lt"/>
                <a:sym typeface="+mn-ea"/>
              </a:rPr>
              <a:t>1</a:t>
            </a:r>
            <a:r>
              <a:rPr sz="2000" dirty="0">
                <a:uFillTx/>
                <a:latin typeface="+mn-ea"/>
                <a:ea typeface="+mn-ea"/>
                <a:cs typeface="+mn-ea"/>
                <a:sym typeface="+mn-ea"/>
              </a:rPr>
              <a:t>的构造</a:t>
            </a:r>
            <a:r>
              <a:rPr lang="zh-CN" sz="2000" dirty="0">
                <a:uFillTx/>
                <a:latin typeface="+mn-ea"/>
                <a:ea typeface="+mn-ea"/>
                <a:cs typeface="+mn-ea"/>
                <a:sym typeface="+mn-ea"/>
              </a:rPr>
              <a:t>如下</a:t>
            </a:r>
            <a:r>
              <a:rPr sz="2000" dirty="0">
                <a:uFillTx/>
                <a:latin typeface="+mn-ea"/>
                <a:ea typeface="+mn-ea"/>
                <a:cs typeface="+mn-ea"/>
                <a:sym typeface="+mn-ea"/>
              </a:rPr>
              <a:t>所示 </a:t>
            </a:r>
            <a:r>
              <a:rPr lang="zh-CN" sz="2000" dirty="0">
                <a:uFillTx/>
                <a:latin typeface="+mn-ea"/>
                <a:ea typeface="+mn-ea"/>
                <a:cs typeface="+mn-ea"/>
                <a:sym typeface="+mn-ea"/>
              </a:rPr>
              <a:t>：</a:t>
            </a:r>
            <a:endParaRPr sz="2000" dirty="0">
              <a:uFillTx/>
              <a:latin typeface="+mn-ea"/>
              <a:ea typeface="+mn-ea"/>
              <a:cs typeface="+mn-ea"/>
              <a:sym typeface="+mn-ea"/>
            </a:endParaRPr>
          </a:p>
        </p:txBody>
      </p:sp>
      <p:pic>
        <p:nvPicPr>
          <p:cNvPr id="3" name="图片 2"/>
          <p:cNvPicPr>
            <a:picLocks noChangeAspect="1"/>
          </p:cNvPicPr>
          <p:nvPr/>
        </p:nvPicPr>
        <p:blipFill>
          <a:blip r:embed="rId2"/>
          <a:stretch>
            <a:fillRect/>
          </a:stretch>
        </p:blipFill>
        <p:spPr>
          <a:xfrm>
            <a:off x="2265045" y="4404360"/>
            <a:ext cx="4623435" cy="1842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发展历史</a:t>
            </a:r>
          </a:p>
        </p:txBody>
      </p:sp>
      <p:sp>
        <p:nvSpPr>
          <p:cNvPr id="4" name="文本框 3"/>
          <p:cNvSpPr txBox="1"/>
          <p:nvPr/>
        </p:nvSpPr>
        <p:spPr>
          <a:xfrm>
            <a:off x="508000" y="2463165"/>
            <a:ext cx="4462145" cy="3046095"/>
          </a:xfrm>
          <a:prstGeom prst="rect">
            <a:avLst/>
          </a:prstGeom>
          <a:noFill/>
        </p:spPr>
        <p:txBody>
          <a:bodyPr wrap="square" rtlCol="0" anchor="t">
            <a:spAutoFit/>
          </a:bodyPr>
          <a:lstStyle/>
          <a:p>
            <a:pPr marL="0" indent="0" algn="l">
              <a:spcBef>
                <a:spcPct val="20000"/>
              </a:spcBef>
              <a:buClr>
                <a:schemeClr val="hlink"/>
              </a:buClr>
              <a:buSzPct val="65000"/>
              <a:buFont typeface="Wingdings" panose="05000000000000000000" pitchFamily="2" charset="2"/>
              <a:buNone/>
            </a:pPr>
            <a:r>
              <a:rPr lang="en-US" altLang="zh-CN" sz="2400">
                <a:solidFill>
                  <a:schemeClr val="accent4"/>
                </a:solidFill>
                <a:latin typeface="+mj-ea"/>
                <a:ea typeface="+mj-ea"/>
                <a:cs typeface="+mj-ea"/>
                <a:sym typeface="+mn-ea"/>
              </a:rPr>
              <a:t>    1962</a:t>
            </a:r>
            <a:r>
              <a:rPr lang="zh-CN" altLang="en-US" sz="2400" dirty="0">
                <a:solidFill>
                  <a:schemeClr val="accent4"/>
                </a:solidFill>
                <a:latin typeface="+mj-ea"/>
                <a:ea typeface="+mj-ea"/>
                <a:cs typeface="+mj-ea"/>
                <a:sym typeface="+mn-ea"/>
              </a:rPr>
              <a:t>年，</a:t>
            </a:r>
            <a:r>
              <a:rPr lang="en-US" altLang="zh-CN" sz="2400" err="1">
                <a:solidFill>
                  <a:schemeClr val="accent4"/>
                </a:solidFill>
                <a:latin typeface="+mn-lt"/>
                <a:ea typeface="+mj-ea"/>
                <a:cs typeface="+mn-lt"/>
                <a:sym typeface="+mn-ea"/>
              </a:rPr>
              <a:t>Gallager</a:t>
            </a:r>
            <a:r>
              <a:rPr lang="zh-CN" altLang="en-US" sz="2400" dirty="0">
                <a:solidFill>
                  <a:schemeClr val="accent4"/>
                </a:solidFill>
                <a:latin typeface="+mj-ea"/>
                <a:ea typeface="+mj-ea"/>
                <a:cs typeface="+mj-ea"/>
                <a:sym typeface="+mn-ea"/>
              </a:rPr>
              <a:t>在其博士学位论文中提出了低密度奇偶校验</a:t>
            </a:r>
            <a:r>
              <a:rPr lang="en-US" altLang="zh-CN" sz="2400">
                <a:solidFill>
                  <a:schemeClr val="accent4"/>
                </a:solidFill>
                <a:latin typeface="+mj-lt"/>
                <a:ea typeface="+mj-ea"/>
                <a:cs typeface="+mj-lt"/>
                <a:sym typeface="+mn-ea"/>
              </a:rPr>
              <a:t>(LDPC)</a:t>
            </a:r>
            <a:r>
              <a:rPr lang="zh-CN" altLang="en-US" sz="2400" dirty="0">
                <a:solidFill>
                  <a:schemeClr val="accent4"/>
                </a:solidFill>
                <a:latin typeface="+mj-ea"/>
                <a:ea typeface="+mj-ea"/>
                <a:cs typeface="+mj-ea"/>
                <a:sym typeface="+mn-ea"/>
              </a:rPr>
              <a:t>码</a:t>
            </a:r>
            <a:r>
              <a:rPr lang="en-US" altLang="zh-CN" sz="2400">
                <a:solidFill>
                  <a:schemeClr val="accent4"/>
                </a:solidFill>
                <a:latin typeface="+mj-ea"/>
                <a:ea typeface="+mj-ea"/>
                <a:cs typeface="+mj-ea"/>
                <a:sym typeface="+mn-ea"/>
              </a:rPr>
              <a:t>,</a:t>
            </a:r>
            <a:r>
              <a:rPr lang="zh-CN" altLang="en-US" sz="2400" dirty="0">
                <a:solidFill>
                  <a:schemeClr val="accent4"/>
                </a:solidFill>
                <a:latin typeface="+mj-ea"/>
                <a:ea typeface="+mj-ea"/>
                <a:cs typeface="+mj-ea"/>
                <a:sym typeface="+mn-ea"/>
              </a:rPr>
              <a:t>给出了该码的构造方法、迭代解码算法及其性能在理论上的证明。由于当时计算机发展水平有限，缺乏可行的译码算法，该码硬件实现上困难，被遗忘了</a:t>
            </a:r>
            <a:r>
              <a:rPr lang="en-US" altLang="zh-CN" sz="2400">
                <a:solidFill>
                  <a:schemeClr val="accent4"/>
                </a:solidFill>
                <a:latin typeface="+mj-ea"/>
                <a:ea typeface="+mj-ea"/>
                <a:cs typeface="+mj-ea"/>
                <a:sym typeface="+mn-ea"/>
              </a:rPr>
              <a:t>30</a:t>
            </a:r>
            <a:r>
              <a:rPr lang="zh-CN" altLang="en-US" sz="2400" dirty="0">
                <a:solidFill>
                  <a:schemeClr val="accent4"/>
                </a:solidFill>
                <a:latin typeface="+mj-ea"/>
                <a:ea typeface="+mj-ea"/>
                <a:cs typeface="+mj-ea"/>
                <a:sym typeface="+mn-ea"/>
              </a:rPr>
              <a:t>多年。</a:t>
            </a:r>
            <a:endParaRPr lang="zh-CN" altLang="en-US" sz="2400" dirty="0">
              <a:solidFill>
                <a:schemeClr val="accent2"/>
              </a:solidFill>
              <a:latin typeface="+mj-ea"/>
              <a:ea typeface="+mj-ea"/>
              <a:cs typeface="+mj-ea"/>
              <a:sym typeface="+mn-ea"/>
            </a:endParaRPr>
          </a:p>
        </p:txBody>
      </p:sp>
      <p:sp>
        <p:nvSpPr>
          <p:cNvPr id="3" name="文本框 2"/>
          <p:cNvSpPr txBox="1"/>
          <p:nvPr/>
        </p:nvSpPr>
        <p:spPr>
          <a:xfrm>
            <a:off x="777875" y="948055"/>
            <a:ext cx="7602855" cy="1174115"/>
          </a:xfrm>
          <a:prstGeom prst="rect">
            <a:avLst/>
          </a:prstGeom>
          <a:noFill/>
        </p:spPr>
        <p:txBody>
          <a:bodyPr wrap="square" rtlCol="0" anchor="t">
            <a:spAutoFit/>
          </a:bodyPr>
          <a:lstStyle/>
          <a:p>
            <a:pPr marL="0" indent="0" algn="ctr">
              <a:spcBef>
                <a:spcPct val="20000"/>
              </a:spcBef>
              <a:buClr>
                <a:schemeClr val="hlink"/>
              </a:buClr>
              <a:buSzPct val="65000"/>
              <a:buFont typeface="Wingdings" panose="05000000000000000000" pitchFamily="2" charset="2"/>
              <a:buNone/>
            </a:pPr>
            <a:r>
              <a:rPr lang="en-US" altLang="zh-CN" sz="3200">
                <a:solidFill>
                  <a:schemeClr val="accent4"/>
                </a:solidFill>
                <a:effectLst/>
                <a:latin typeface="+mn-lt"/>
                <a:ea typeface="+mn-ea"/>
                <a:cs typeface="+mn-lt"/>
                <a:sym typeface="+mn-ea"/>
              </a:rPr>
              <a:t>LDPC</a:t>
            </a:r>
            <a:r>
              <a:rPr lang="zh-CN" altLang="en-US" sz="3200">
                <a:solidFill>
                  <a:schemeClr val="accent4"/>
                </a:solidFill>
                <a:effectLst/>
                <a:latin typeface="+mn-ea"/>
                <a:ea typeface="+mn-ea"/>
                <a:cs typeface="+mn-ea"/>
                <a:sym typeface="+mn-ea"/>
              </a:rPr>
              <a:t>码</a:t>
            </a:r>
          </a:p>
          <a:p>
            <a:pPr marL="0" indent="0" algn="ctr">
              <a:spcBef>
                <a:spcPct val="20000"/>
              </a:spcBef>
              <a:buClr>
                <a:schemeClr val="hlink"/>
              </a:buClr>
              <a:buSzPct val="65000"/>
              <a:buFont typeface="Wingdings" panose="05000000000000000000" pitchFamily="2" charset="2"/>
              <a:buNone/>
            </a:pPr>
            <a:r>
              <a:rPr lang="en-US" altLang="zh-CN" sz="3200">
                <a:solidFill>
                  <a:schemeClr val="accent4"/>
                </a:solidFill>
                <a:effectLst/>
                <a:latin typeface="+mn-ea"/>
                <a:ea typeface="+mn-ea"/>
                <a:cs typeface="+mn-ea"/>
                <a:sym typeface="+mn-ea"/>
              </a:rPr>
              <a:t>(</a:t>
            </a:r>
            <a:r>
              <a:rPr lang="zh-CN" altLang="en-US" sz="3200">
                <a:solidFill>
                  <a:schemeClr val="accent4"/>
                </a:solidFill>
                <a:effectLst/>
                <a:latin typeface="+mn-lt"/>
                <a:ea typeface="+mn-ea"/>
                <a:cs typeface="+mn-lt"/>
                <a:sym typeface="+mn-ea"/>
              </a:rPr>
              <a:t>Low Density Parity Check Code</a:t>
            </a:r>
            <a:r>
              <a:rPr lang="en-US" altLang="zh-CN" sz="3200">
                <a:solidFill>
                  <a:schemeClr val="accent4"/>
                </a:solidFill>
                <a:effectLst/>
                <a:latin typeface="+mn-ea"/>
                <a:ea typeface="+mn-ea"/>
                <a:cs typeface="+mn-ea"/>
                <a:sym typeface="+mn-ea"/>
              </a:rPr>
              <a:t>)</a:t>
            </a:r>
            <a:r>
              <a:rPr lang="zh-CN" altLang="en-US">
                <a:solidFill>
                  <a:schemeClr val="accent4"/>
                </a:solidFill>
                <a:effectLst/>
                <a:latin typeface="+mn-ea"/>
                <a:ea typeface="+mn-ea"/>
                <a:cs typeface="+mn-ea"/>
                <a:sym typeface="+mn-ea"/>
              </a:rPr>
              <a:t> </a:t>
            </a:r>
            <a:endParaRPr lang="zh-CN" altLang="en-US" b="1" dirty="0">
              <a:solidFill>
                <a:schemeClr val="accent2"/>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2"/>
          <a:stretch>
            <a:fillRect/>
          </a:stretch>
        </p:blipFill>
        <p:spPr>
          <a:xfrm>
            <a:off x="5205730" y="2287270"/>
            <a:ext cx="2825115" cy="3640455"/>
          </a:xfrm>
          <a:prstGeom prst="rect">
            <a:avLst/>
          </a:prstGeom>
        </p:spPr>
      </p:pic>
      <p:sp>
        <p:nvSpPr>
          <p:cNvPr id="6" name="文本框 5"/>
          <p:cNvSpPr txBox="1"/>
          <p:nvPr/>
        </p:nvSpPr>
        <p:spPr>
          <a:xfrm>
            <a:off x="5747385" y="6029325"/>
            <a:ext cx="1649730" cy="368300"/>
          </a:xfrm>
          <a:prstGeom prst="rect">
            <a:avLst/>
          </a:prstGeom>
          <a:noFill/>
        </p:spPr>
        <p:txBody>
          <a:bodyPr wrap="none" rtlCol="0" anchor="t">
            <a:spAutoFit/>
          </a:bodyPr>
          <a:lstStyle/>
          <a:p>
            <a:r>
              <a:rPr lang="zh-CN" altLang="en-US" dirty="0">
                <a:latin typeface="+mj-lt"/>
                <a:ea typeface="黑体" panose="02010609060101010101" pitchFamily="49" charset="-122"/>
                <a:cs typeface="+mj-lt"/>
                <a:sym typeface="+mn-ea"/>
              </a:rPr>
              <a:t>Robert Gallager</a:t>
            </a:r>
            <a:endParaRPr lang="zh-CN" altLang="en-US" b="1" dirty="0">
              <a:solidFill>
                <a:schemeClr val="accent2"/>
              </a:solidFill>
              <a:latin typeface="+mj-lt"/>
              <a:ea typeface="黑体" panose="02010609060101010101" pitchFamily="49" charset="-122"/>
              <a:cs typeface="+mj-lt"/>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0255" y="104775"/>
            <a:ext cx="5642610" cy="685800"/>
          </a:xfrm>
        </p:spPr>
        <p:txBody>
          <a:bodyPr/>
          <a:lstStyle/>
          <a:p>
            <a:r>
              <a:rPr lang="en-US" altLang="zh-CN" sz="2400">
                <a:sym typeface="+mn-ea"/>
              </a:rPr>
              <a:t>Gallager</a:t>
            </a:r>
            <a:r>
              <a:rPr lang="zh-CN" altLang="en-US" sz="2400">
                <a:sym typeface="+mn-ea"/>
              </a:rPr>
              <a:t>构造法</a:t>
            </a:r>
          </a:p>
        </p:txBody>
      </p:sp>
      <p:sp>
        <p:nvSpPr>
          <p:cNvPr id="10" name="文本框 9"/>
          <p:cNvSpPr txBox="1"/>
          <p:nvPr/>
        </p:nvSpPr>
        <p:spPr>
          <a:xfrm>
            <a:off x="845820" y="922020"/>
            <a:ext cx="7569200" cy="737235"/>
          </a:xfrm>
          <a:prstGeom prst="rect">
            <a:avLst/>
          </a:prstGeom>
          <a:noFill/>
        </p:spPr>
        <p:txBody>
          <a:bodyPr wrap="square" rtlCol="0" anchor="t">
            <a:spAutoFit/>
          </a:bodyPr>
          <a:lstStyle/>
          <a:p>
            <a:r>
              <a:rPr dirty="0">
                <a:uFillTx/>
                <a:latin typeface="Times New Roman" panose="02020603050405020304" pitchFamily="18" charset="0"/>
                <a:ea typeface="黑体" panose="02010609060101010101" pitchFamily="49" charset="-122"/>
                <a:sym typeface="+mn-ea"/>
              </a:rPr>
              <a:t>H的构造如</a:t>
            </a:r>
            <a:r>
              <a:rPr lang="zh-CN" dirty="0">
                <a:uFillTx/>
                <a:latin typeface="Times New Roman" panose="02020603050405020304" pitchFamily="18" charset="0"/>
                <a:ea typeface="黑体" panose="02010609060101010101" pitchFamily="49" charset="-122"/>
                <a:sym typeface="+mn-ea"/>
              </a:rPr>
              <a:t>下</a:t>
            </a:r>
            <a:r>
              <a:rPr dirty="0">
                <a:uFillTx/>
                <a:latin typeface="Times New Roman" panose="02020603050405020304" pitchFamily="18" charset="0"/>
                <a:ea typeface="黑体" panose="02010609060101010101" pitchFamily="49" charset="-122"/>
                <a:sym typeface="+mn-ea"/>
              </a:rPr>
              <a:t>所示</a:t>
            </a:r>
            <a:r>
              <a:rPr lang="zh-CN" dirty="0">
                <a:uFillTx/>
                <a:latin typeface="Times New Roman" panose="02020603050405020304" pitchFamily="18" charset="0"/>
                <a:ea typeface="黑体" panose="02010609060101010101" pitchFamily="49" charset="-122"/>
                <a:sym typeface="+mn-ea"/>
              </a:rPr>
              <a:t>，</a:t>
            </a:r>
            <a:r>
              <a:rPr dirty="0">
                <a:uFillTx/>
                <a:latin typeface="Times New Roman" panose="02020603050405020304" pitchFamily="18" charset="0"/>
                <a:ea typeface="黑体" panose="02010609060101010101" pitchFamily="49" charset="-122"/>
                <a:sym typeface="+mn-ea"/>
              </a:rPr>
              <a:t>H</a:t>
            </a:r>
            <a:r>
              <a:rPr lang="en-US" b="1" baseline="-25000" dirty="0">
                <a:uFillTx/>
                <a:latin typeface="Times New Roman" panose="02020603050405020304" pitchFamily="18" charset="0"/>
                <a:ea typeface="黑体" panose="02010609060101010101" pitchFamily="49" charset="-122"/>
                <a:sym typeface="+mn-ea"/>
              </a:rPr>
              <a:t>1</a:t>
            </a:r>
            <a:r>
              <a:rPr dirty="0">
                <a:uFillTx/>
                <a:latin typeface="Times New Roman" panose="02020603050405020304" pitchFamily="18" charset="0"/>
                <a:ea typeface="黑体" panose="02010609060101010101" pitchFamily="49" charset="-122"/>
                <a:sym typeface="+mn-ea"/>
              </a:rPr>
              <a:t>是第一个子矩阵。其中</a:t>
            </a:r>
            <a:r>
              <a:rPr lang="en-US" sz="2400" dirty="0">
                <a:uFillTx/>
                <a:latin typeface="Times New Roman" panose="02020603050405020304" pitchFamily="18" charset="0"/>
                <a:ea typeface="黑体" panose="02010609060101010101" pitchFamily="49" charset="-122"/>
                <a:sym typeface="+mn-ea"/>
              </a:rPr>
              <a:t>π</a:t>
            </a:r>
            <a:r>
              <a:rPr lang="en-US" baseline="-25000" dirty="0">
                <a:solidFill>
                  <a:schemeClr val="tx1"/>
                </a:solidFill>
                <a:uFillTx/>
                <a:latin typeface="Times New Roman" panose="02020603050405020304" pitchFamily="18" charset="0"/>
                <a:ea typeface="黑体" panose="02010609060101010101" pitchFamily="49" charset="-122"/>
                <a:sym typeface="+mn-ea"/>
              </a:rPr>
              <a:t>j</a:t>
            </a:r>
            <a:r>
              <a:rPr dirty="0">
                <a:uFillTx/>
                <a:latin typeface="Times New Roman" panose="02020603050405020304" pitchFamily="18" charset="0"/>
                <a:ea typeface="黑体" panose="02010609060101010101" pitchFamily="49" charset="-122"/>
                <a:sym typeface="+mn-ea"/>
              </a:rPr>
              <a:t> (H</a:t>
            </a:r>
            <a:r>
              <a:rPr lang="en-US" b="1" baseline="-25000" dirty="0">
                <a:solidFill>
                  <a:schemeClr val="tx1"/>
                </a:solidFill>
                <a:uFillTx/>
                <a:latin typeface="Times New Roman" panose="02020603050405020304" pitchFamily="18" charset="0"/>
                <a:ea typeface="黑体" panose="02010609060101010101" pitchFamily="49" charset="-122"/>
                <a:sym typeface="+mn-ea"/>
              </a:rPr>
              <a:t>1</a:t>
            </a:r>
            <a:r>
              <a:rPr dirty="0">
                <a:uFillTx/>
                <a:latin typeface="Times New Roman" panose="02020603050405020304" pitchFamily="18" charset="0"/>
                <a:ea typeface="黑体" panose="02010609060101010101" pitchFamily="49" charset="-122"/>
                <a:sym typeface="+mn-ea"/>
              </a:rPr>
              <a:t>)为H</a:t>
            </a:r>
            <a:r>
              <a:rPr lang="en-US" b="1" baseline="-25000" dirty="0">
                <a:uFillTx/>
                <a:latin typeface="Times New Roman" panose="02020603050405020304" pitchFamily="18" charset="0"/>
                <a:ea typeface="黑体" panose="02010609060101010101" pitchFamily="49" charset="-122"/>
                <a:sym typeface="+mn-ea"/>
              </a:rPr>
              <a:t>1</a:t>
            </a:r>
            <a:r>
              <a:rPr dirty="0">
                <a:uFillTx/>
                <a:latin typeface="Times New Roman" panose="02020603050405020304" pitchFamily="18" charset="0"/>
                <a:ea typeface="黑体" panose="02010609060101010101" pitchFamily="49" charset="-122"/>
                <a:sym typeface="+mn-ea"/>
              </a:rPr>
              <a:t>通过列变换得到的矩阵。</a:t>
            </a:r>
            <a:endParaRPr lang="zh-CN" altLang="en-US" b="1" dirty="0">
              <a:solidFill>
                <a:schemeClr val="accent2"/>
              </a:solidFill>
              <a:latin typeface="黑体" panose="02010609060101010101" pitchFamily="49" charset="-122"/>
              <a:ea typeface="黑体" panose="02010609060101010101" pitchFamily="49" charset="-122"/>
              <a:sym typeface="+mn-ea"/>
            </a:endParaRPr>
          </a:p>
        </p:txBody>
      </p:sp>
      <p:pic>
        <p:nvPicPr>
          <p:cNvPr id="24" name="图片 23" descr="%2SS7MO9E_L5N67Z7C~U${K"/>
          <p:cNvPicPr>
            <a:picLocks noChangeAspect="1"/>
          </p:cNvPicPr>
          <p:nvPr/>
        </p:nvPicPr>
        <p:blipFill>
          <a:blip r:embed="rId2"/>
          <a:stretch>
            <a:fillRect/>
          </a:stretch>
        </p:blipFill>
        <p:spPr>
          <a:xfrm>
            <a:off x="2897505" y="1558290"/>
            <a:ext cx="2713355" cy="1818640"/>
          </a:xfrm>
          <a:prstGeom prst="rect">
            <a:avLst/>
          </a:prstGeom>
        </p:spPr>
      </p:pic>
      <p:pic>
        <p:nvPicPr>
          <p:cNvPr id="25" name="图片 24" descr="8{Z}3CY{OXUHX)F5V8ZSF8E"/>
          <p:cNvPicPr>
            <a:picLocks noChangeAspect="1"/>
          </p:cNvPicPr>
          <p:nvPr/>
        </p:nvPicPr>
        <p:blipFill>
          <a:blip r:embed="rId3"/>
          <a:stretch>
            <a:fillRect/>
          </a:stretch>
        </p:blipFill>
        <p:spPr>
          <a:xfrm>
            <a:off x="4104005" y="2992755"/>
            <a:ext cx="127635" cy="236220"/>
          </a:xfrm>
          <a:prstGeom prst="rect">
            <a:avLst/>
          </a:prstGeom>
        </p:spPr>
      </p:pic>
      <p:sp>
        <p:nvSpPr>
          <p:cNvPr id="38" name="文本框 37"/>
          <p:cNvSpPr txBox="1"/>
          <p:nvPr/>
        </p:nvSpPr>
        <p:spPr>
          <a:xfrm>
            <a:off x="4010025" y="2941955"/>
            <a:ext cx="314960" cy="337185"/>
          </a:xfrm>
          <a:prstGeom prst="rect">
            <a:avLst/>
          </a:prstGeom>
          <a:noFill/>
        </p:spPr>
        <p:txBody>
          <a:bodyPr wrap="square" rtlCol="0" anchor="t">
            <a:spAutoFit/>
          </a:bodyPr>
          <a:lstStyle/>
          <a:p>
            <a:r>
              <a:rPr lang="en-US" altLang="zh-CN" sz="1600" dirty="0">
                <a:solidFill>
                  <a:schemeClr val="tx1"/>
                </a:solidFill>
                <a:latin typeface="+mn-lt"/>
                <a:ea typeface="楷体" panose="02010609060101010101" pitchFamily="49" charset="-122"/>
                <a:cs typeface="+mn-lt"/>
                <a:sym typeface="+mn-ea"/>
              </a:rPr>
              <a:t>j</a:t>
            </a:r>
          </a:p>
        </p:txBody>
      </p:sp>
      <p:sp>
        <p:nvSpPr>
          <p:cNvPr id="39" name="文本框 38"/>
          <p:cNvSpPr txBox="1"/>
          <p:nvPr/>
        </p:nvSpPr>
        <p:spPr>
          <a:xfrm>
            <a:off x="845820" y="3376930"/>
            <a:ext cx="5753100" cy="368300"/>
          </a:xfrm>
          <a:prstGeom prst="rect">
            <a:avLst/>
          </a:prstGeom>
          <a:noFill/>
        </p:spPr>
        <p:txBody>
          <a:bodyPr wrap="square" rtlCol="0" anchor="t">
            <a:spAutoFit/>
          </a:bodyPr>
          <a:lstStyle/>
          <a:p>
            <a:r>
              <a:rPr lang="zh-CN" altLang="en-US" dirty="0">
                <a:solidFill>
                  <a:schemeClr val="tx1"/>
                </a:solidFill>
                <a:latin typeface="+mn-lt"/>
                <a:ea typeface="黑体" panose="02010609060101010101" pitchFamily="49" charset="-122"/>
                <a:sym typeface="+mn-ea"/>
              </a:rPr>
              <a:t>例如下图就是由这种方法构造出的校验矩阵：</a:t>
            </a:r>
          </a:p>
        </p:txBody>
      </p:sp>
      <p:graphicFrame>
        <p:nvGraphicFramePr>
          <p:cNvPr id="42" name="对象 41"/>
          <p:cNvGraphicFramePr/>
          <p:nvPr/>
        </p:nvGraphicFramePr>
        <p:xfrm>
          <a:off x="628650" y="3745230"/>
          <a:ext cx="7594600" cy="2595880"/>
        </p:xfrm>
        <a:graphic>
          <a:graphicData uri="http://schemas.openxmlformats.org/presentationml/2006/ole">
            <mc:AlternateContent xmlns:mc="http://schemas.openxmlformats.org/markup-compatibility/2006">
              <mc:Choice xmlns:v="urn:schemas-microsoft-com:vml" Requires="v">
                <p:oleObj r:id="rId4" imgW="4639310" imgH="2632075" progId="Equation.KSEE3">
                  <p:embed/>
                </p:oleObj>
              </mc:Choice>
              <mc:Fallback>
                <p:oleObj r:id="rId4" imgW="4639310" imgH="2632075" progId="Equation.KSEE3">
                  <p:embed/>
                  <p:pic>
                    <p:nvPicPr>
                      <p:cNvPr id="0" name="图片 42"/>
                      <p:cNvPicPr/>
                      <p:nvPr/>
                    </p:nvPicPr>
                    <p:blipFill>
                      <a:blip r:embed="rId5"/>
                      <a:stretch>
                        <a:fillRect/>
                      </a:stretch>
                    </p:blipFill>
                    <p:spPr>
                      <a:xfrm>
                        <a:off x="628650" y="3745230"/>
                        <a:ext cx="7594600" cy="2595880"/>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310" y="104775"/>
            <a:ext cx="3043555" cy="685800"/>
          </a:xfrm>
        </p:spPr>
        <p:txBody>
          <a:bodyPr/>
          <a:lstStyle/>
          <a:p>
            <a:r>
              <a:rPr lang="en-US" altLang="zh-CN" sz="2400">
                <a:sym typeface="+mn-ea"/>
              </a:rPr>
              <a:t>Mackay</a:t>
            </a:r>
            <a:r>
              <a:rPr lang="zh-CN" altLang="en-US" sz="2400">
                <a:sym typeface="+mn-ea"/>
              </a:rPr>
              <a:t>构造法</a:t>
            </a:r>
            <a:endParaRPr sz="2400">
              <a:sym typeface="+mn-ea"/>
            </a:endParaRPr>
          </a:p>
        </p:txBody>
      </p:sp>
      <p:sp>
        <p:nvSpPr>
          <p:cNvPr id="10" name="文本框 9"/>
          <p:cNvSpPr txBox="1"/>
          <p:nvPr/>
        </p:nvSpPr>
        <p:spPr>
          <a:xfrm>
            <a:off x="651510" y="1466850"/>
            <a:ext cx="7576820" cy="4092575"/>
          </a:xfrm>
          <a:prstGeom prst="rect">
            <a:avLst/>
          </a:prstGeom>
          <a:noFill/>
        </p:spPr>
        <p:txBody>
          <a:bodyPr wrap="square" rtlCol="0" anchor="t">
            <a:spAutoFit/>
          </a:bodyPr>
          <a:lstStyle/>
          <a:p>
            <a:pPr algn="l">
              <a:buFont typeface="Wingdings" panose="05000000000000000000" charset="0"/>
            </a:pPr>
            <a:r>
              <a:rPr lang="en-US" sz="2000" dirty="0">
                <a:uFillTx/>
                <a:latin typeface="+mj-lt"/>
                <a:ea typeface="+mj-ea"/>
                <a:cs typeface="+mj-lt"/>
                <a:sym typeface="+mn-ea"/>
              </a:rPr>
              <a:t>        </a:t>
            </a:r>
            <a:r>
              <a:rPr sz="2000" dirty="0">
                <a:uFillTx/>
                <a:latin typeface="+mj-lt"/>
                <a:ea typeface="+mj-ea"/>
                <a:cs typeface="+mj-lt"/>
                <a:sym typeface="+mn-ea"/>
              </a:rPr>
              <a:t>Gallager</a:t>
            </a:r>
            <a:r>
              <a:rPr sz="2000" dirty="0">
                <a:uFillTx/>
                <a:latin typeface="+mj-ea"/>
                <a:ea typeface="+mj-ea"/>
                <a:cs typeface="+mj-ea"/>
                <a:sym typeface="+mn-ea"/>
              </a:rPr>
              <a:t>构造是最早的也是最基本的构造方法，继</a:t>
            </a:r>
            <a:r>
              <a:rPr sz="2000" dirty="0">
                <a:uFillTx/>
                <a:latin typeface="+mj-lt"/>
                <a:ea typeface="+mj-ea"/>
                <a:cs typeface="+mj-lt"/>
                <a:sym typeface="+mn-ea"/>
              </a:rPr>
              <a:t>Gallager</a:t>
            </a:r>
            <a:r>
              <a:rPr sz="2000" dirty="0">
                <a:uFillTx/>
                <a:latin typeface="+mj-ea"/>
                <a:ea typeface="+mj-ea"/>
                <a:cs typeface="+mj-ea"/>
                <a:sym typeface="+mn-ea"/>
              </a:rPr>
              <a:t>之后</a:t>
            </a:r>
            <a:r>
              <a:rPr sz="2000" dirty="0">
                <a:solidFill>
                  <a:srgbClr val="FF0000"/>
                </a:solidFill>
                <a:uFillTx/>
                <a:latin typeface="+mj-lt"/>
                <a:ea typeface="+mj-ea"/>
                <a:cs typeface="+mj-lt"/>
                <a:sym typeface="+mn-ea"/>
              </a:rPr>
              <a:t>Mackay</a:t>
            </a:r>
            <a:r>
              <a:rPr sz="2000" dirty="0">
                <a:solidFill>
                  <a:srgbClr val="FF0000"/>
                </a:solidFill>
                <a:uFillTx/>
                <a:latin typeface="+mj-ea"/>
                <a:ea typeface="+mj-ea"/>
                <a:cs typeface="+mj-ea"/>
                <a:sym typeface="+mn-ea"/>
              </a:rPr>
              <a:t>构造</a:t>
            </a:r>
            <a:r>
              <a:rPr sz="2000" dirty="0">
                <a:uFillTx/>
                <a:latin typeface="+mj-ea"/>
                <a:ea typeface="+mj-ea"/>
                <a:cs typeface="+mj-ea"/>
                <a:sym typeface="+mn-ea"/>
              </a:rPr>
              <a:t>的校验矩阵，使其对应的</a:t>
            </a:r>
            <a:r>
              <a:rPr sz="2000" dirty="0">
                <a:uFillTx/>
                <a:latin typeface="+mj-lt"/>
                <a:ea typeface="+mj-ea"/>
                <a:cs typeface="+mj-lt"/>
                <a:sym typeface="+mn-ea"/>
              </a:rPr>
              <a:t>Tanner</a:t>
            </a:r>
            <a:r>
              <a:rPr sz="2000" dirty="0">
                <a:uFillTx/>
                <a:latin typeface="+mj-ea"/>
                <a:ea typeface="+mj-ea"/>
                <a:cs typeface="+mj-ea"/>
                <a:sym typeface="+mn-ea"/>
              </a:rPr>
              <a:t>图中</a:t>
            </a:r>
            <a:r>
              <a:rPr sz="2000" dirty="0">
                <a:solidFill>
                  <a:srgbClr val="3333CC"/>
                </a:solidFill>
                <a:uFillTx/>
                <a:latin typeface="+mj-ea"/>
                <a:ea typeface="+mj-ea"/>
                <a:cs typeface="+mj-ea"/>
                <a:sym typeface="+mn-ea"/>
              </a:rPr>
              <a:t>环的数目最少</a:t>
            </a:r>
            <a:r>
              <a:rPr sz="2000" dirty="0">
                <a:uFillTx/>
                <a:latin typeface="+mj-ea"/>
                <a:ea typeface="+mj-ea"/>
                <a:cs typeface="+mj-ea"/>
                <a:sym typeface="+mn-ea"/>
              </a:rPr>
              <a:t>，同时</a:t>
            </a:r>
            <a:r>
              <a:rPr sz="2000" dirty="0">
                <a:solidFill>
                  <a:srgbClr val="3333CC"/>
                </a:solidFill>
                <a:uFillTx/>
                <a:latin typeface="+mj-ea"/>
                <a:ea typeface="+mj-ea"/>
                <a:cs typeface="+mj-ea"/>
                <a:sym typeface="+mn-ea"/>
              </a:rPr>
              <a:t>引入列重为2的列</a:t>
            </a:r>
            <a:r>
              <a:rPr sz="2000" dirty="0">
                <a:uFillTx/>
                <a:latin typeface="+mj-ea"/>
                <a:ea typeface="+mj-ea"/>
                <a:cs typeface="+mj-ea"/>
                <a:sym typeface="+mn-ea"/>
              </a:rPr>
              <a:t>，这样更有利于译码。</a:t>
            </a:r>
            <a:r>
              <a:rPr sz="2000" dirty="0">
                <a:uFillTx/>
                <a:latin typeface="+mj-lt"/>
                <a:ea typeface="+mj-ea"/>
                <a:cs typeface="+mj-lt"/>
                <a:sym typeface="+mn-ea"/>
              </a:rPr>
              <a:t>Mackay</a:t>
            </a:r>
            <a:r>
              <a:rPr sz="2000" dirty="0">
                <a:uFillTx/>
                <a:latin typeface="+mj-ea"/>
                <a:ea typeface="+mj-ea"/>
                <a:cs typeface="+mj-ea"/>
                <a:sym typeface="+mn-ea"/>
              </a:rPr>
              <a:t>提出了四种关系密切的校验矩阵构造方法，使得构造出的校验矩阵无长度为4的短环。</a:t>
            </a:r>
          </a:p>
          <a:p>
            <a:pPr marL="342900" indent="-342900" algn="l">
              <a:buFont typeface="Wingdings" panose="05000000000000000000" charset="0"/>
              <a:buChar char="u"/>
            </a:pPr>
            <a:endParaRPr sz="2000" dirty="0">
              <a:uFillTx/>
              <a:latin typeface="+mj-ea"/>
              <a:ea typeface="+mj-ea"/>
              <a:cs typeface="+mj-ea"/>
              <a:sym typeface="+mn-ea"/>
            </a:endParaRPr>
          </a:p>
          <a:p>
            <a:pPr algn="l">
              <a:buFont typeface="Wingdings" panose="05000000000000000000" charset="0"/>
            </a:pPr>
            <a:r>
              <a:rPr sz="2000" dirty="0">
                <a:uFillTx/>
                <a:latin typeface="+mj-ea"/>
                <a:ea typeface="+mj-ea"/>
                <a:cs typeface="+mj-ea"/>
                <a:sym typeface="+mn-ea"/>
              </a:rPr>
              <a:t>四种构造方法中最基本的方法1A如下:</a:t>
            </a:r>
          </a:p>
          <a:p>
            <a:pPr algn="l">
              <a:buFont typeface="Arial" panose="020B0604020202020204" pitchFamily="34" charset="0"/>
            </a:pPr>
            <a:r>
              <a:rPr sz="2000" dirty="0">
                <a:uFillTx/>
                <a:latin typeface="+mj-ea"/>
                <a:ea typeface="+mj-ea"/>
                <a:cs typeface="+mj-ea"/>
                <a:sym typeface="+mn-ea"/>
              </a:rPr>
              <a:t>       1)创建一个全零的</a:t>
            </a:r>
            <a:r>
              <a:rPr sz="2000" dirty="0">
                <a:uFillTx/>
                <a:latin typeface="+mj-lt"/>
                <a:ea typeface="+mj-ea"/>
                <a:cs typeface="+mj-lt"/>
                <a:sym typeface="+mn-ea"/>
              </a:rPr>
              <a:t>M×N</a:t>
            </a:r>
            <a:r>
              <a:rPr sz="2000" dirty="0">
                <a:uFillTx/>
                <a:latin typeface="+mj-ea"/>
                <a:ea typeface="+mj-ea"/>
                <a:cs typeface="+mj-ea"/>
                <a:sym typeface="+mn-ea"/>
              </a:rPr>
              <a:t>维的校验矩阵</a:t>
            </a:r>
            <a:r>
              <a:rPr sz="2000" dirty="0">
                <a:uFillTx/>
                <a:latin typeface="+mj-lt"/>
                <a:ea typeface="+mj-ea"/>
                <a:cs typeface="+mj-lt"/>
                <a:sym typeface="+mn-ea"/>
              </a:rPr>
              <a:t>H</a:t>
            </a:r>
            <a:r>
              <a:rPr sz="2000" dirty="0">
                <a:uFillTx/>
                <a:latin typeface="+mj-ea"/>
                <a:ea typeface="+mj-ea"/>
                <a:cs typeface="+mj-ea"/>
                <a:sym typeface="+mn-ea"/>
              </a:rPr>
              <a:t>，采用随机方法将 </a:t>
            </a:r>
          </a:p>
          <a:p>
            <a:pPr algn="l">
              <a:buFont typeface="Arial" panose="020B0604020202020204" pitchFamily="34" charset="0"/>
            </a:pPr>
            <a:r>
              <a:rPr sz="2000" dirty="0">
                <a:uFillTx/>
                <a:latin typeface="+mj-ea"/>
                <a:ea typeface="+mj-ea"/>
                <a:cs typeface="+mj-ea"/>
                <a:sym typeface="+mn-ea"/>
              </a:rPr>
              <a:t>   矩阵中的每列中的</a:t>
            </a:r>
            <a:r>
              <a:rPr lang="en-US" sz="2000" dirty="0">
                <a:solidFill>
                  <a:srgbClr val="00CC99"/>
                </a:solidFill>
                <a:uFillTx/>
                <a:latin typeface="+mj-lt"/>
                <a:ea typeface="+mj-ea"/>
                <a:cs typeface="+mj-lt"/>
                <a:sym typeface="+mn-ea"/>
              </a:rPr>
              <a:t>j</a:t>
            </a:r>
            <a:r>
              <a:rPr sz="2000" dirty="0">
                <a:solidFill>
                  <a:srgbClr val="00CC99"/>
                </a:solidFill>
                <a:uFillTx/>
                <a:latin typeface="+mj-ea"/>
                <a:ea typeface="+mj-ea"/>
                <a:cs typeface="+mj-ea"/>
                <a:sym typeface="+mn-ea"/>
              </a:rPr>
              <a:t>个零元素换成“1”</a:t>
            </a:r>
            <a:r>
              <a:rPr sz="2000" dirty="0">
                <a:uFillTx/>
                <a:latin typeface="+mj-ea"/>
                <a:ea typeface="+mj-ea"/>
                <a:cs typeface="+mj-ea"/>
                <a:sym typeface="+mn-ea"/>
              </a:rPr>
              <a:t>，此时矩阵的</a:t>
            </a:r>
            <a:r>
              <a:rPr sz="2000" dirty="0">
                <a:solidFill>
                  <a:schemeClr val="tx1"/>
                </a:solidFill>
                <a:uFillTx/>
                <a:latin typeface="+mj-ea"/>
                <a:ea typeface="+mj-ea"/>
                <a:cs typeface="+mj-ea"/>
                <a:sym typeface="+mn-ea"/>
              </a:rPr>
              <a:t>列重为</a:t>
            </a:r>
            <a:r>
              <a:rPr lang="en-US" sz="2000" dirty="0">
                <a:solidFill>
                  <a:schemeClr val="tx1"/>
                </a:solidFill>
                <a:uFillTx/>
                <a:latin typeface="+mj-lt"/>
                <a:ea typeface="+mj-ea"/>
                <a:cs typeface="+mj-lt"/>
                <a:sym typeface="+mn-ea"/>
              </a:rPr>
              <a:t>j</a:t>
            </a:r>
            <a:r>
              <a:rPr lang="zh-CN" sz="2000" dirty="0">
                <a:uFillTx/>
                <a:latin typeface="+mj-ea"/>
                <a:ea typeface="+mj-ea"/>
                <a:cs typeface="+mj-ea"/>
                <a:sym typeface="+mn-ea"/>
              </a:rPr>
              <a:t>；</a:t>
            </a: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2)保持列重为</a:t>
            </a:r>
            <a:r>
              <a:rPr lang="en-US" sz="2000" dirty="0">
                <a:uFillTx/>
                <a:latin typeface="+mj-ea"/>
                <a:ea typeface="+mj-ea"/>
                <a:cs typeface="+mj-ea"/>
                <a:sym typeface="+mn-ea"/>
              </a:rPr>
              <a:t>j</a:t>
            </a:r>
            <a:r>
              <a:rPr sz="2000" dirty="0">
                <a:uFillTx/>
                <a:latin typeface="+mj-ea"/>
                <a:ea typeface="+mj-ea"/>
                <a:cs typeface="+mj-ea"/>
                <a:sym typeface="+mn-ea"/>
              </a:rPr>
              <a:t>的情况下，使得矩阵的</a:t>
            </a:r>
            <a:r>
              <a:rPr sz="2000" dirty="0">
                <a:solidFill>
                  <a:srgbClr val="00CC99"/>
                </a:solidFill>
                <a:uFillTx/>
                <a:latin typeface="+mj-ea"/>
                <a:ea typeface="+mj-ea"/>
                <a:cs typeface="+mj-ea"/>
                <a:sym typeface="+mn-ea"/>
              </a:rPr>
              <a:t>行重</a:t>
            </a:r>
            <a:r>
              <a:rPr sz="2000" dirty="0">
                <a:uFillTx/>
                <a:latin typeface="+mj-ea"/>
                <a:ea typeface="+mj-ea"/>
                <a:cs typeface="+mj-ea"/>
                <a:sym typeface="+mn-ea"/>
              </a:rPr>
              <a:t>也尽可能</a:t>
            </a:r>
            <a:r>
              <a:rPr sz="2000" dirty="0">
                <a:solidFill>
                  <a:srgbClr val="00CC99"/>
                </a:solidFill>
                <a:uFillTx/>
                <a:latin typeface="+mj-ea"/>
                <a:ea typeface="+mj-ea"/>
                <a:cs typeface="+mj-ea"/>
                <a:sym typeface="+mn-ea"/>
              </a:rPr>
              <a:t>均匀</a:t>
            </a:r>
            <a:r>
              <a:rPr sz="2000" dirty="0">
                <a:uFillTx/>
                <a:latin typeface="+mj-ea"/>
                <a:ea typeface="+mj-ea"/>
                <a:cs typeface="+mj-ea"/>
                <a:sym typeface="+mn-ea"/>
              </a:rPr>
              <a:t>地 </a:t>
            </a:r>
          </a:p>
          <a:p>
            <a:pPr algn="l">
              <a:buFont typeface="Arial" panose="020B0604020202020204" pitchFamily="34" charset="0"/>
            </a:pPr>
            <a:r>
              <a:rPr sz="2000" dirty="0">
                <a:uFillTx/>
                <a:latin typeface="+mj-ea"/>
                <a:ea typeface="+mj-ea"/>
                <a:cs typeface="+mj-ea"/>
                <a:sym typeface="+mn-ea"/>
              </a:rPr>
              <a:t>   保持</a:t>
            </a:r>
            <a:r>
              <a:rPr sz="2000" dirty="0">
                <a:solidFill>
                  <a:srgbClr val="00CC99"/>
                </a:solidFill>
                <a:uFillTx/>
                <a:latin typeface="+mj-ea"/>
                <a:ea typeface="+mj-ea"/>
                <a:cs typeface="+mj-ea"/>
                <a:sym typeface="+mn-ea"/>
              </a:rPr>
              <a:t>固定</a:t>
            </a:r>
            <a:r>
              <a:rPr lang="zh-CN" sz="2000" dirty="0">
                <a:uFillTx/>
                <a:latin typeface="+mj-ea"/>
                <a:ea typeface="+mj-ea"/>
                <a:cs typeface="+mj-ea"/>
                <a:sym typeface="+mn-ea"/>
              </a:rPr>
              <a:t>；</a:t>
            </a:r>
            <a:endParaRPr sz="2000" dirty="0">
              <a:uFillTx/>
              <a:latin typeface="+mj-ea"/>
              <a:ea typeface="+mj-ea"/>
              <a:cs typeface="+mj-ea"/>
              <a:sym typeface="+mn-ea"/>
            </a:endParaRPr>
          </a:p>
          <a:p>
            <a:pPr algn="l">
              <a:buFont typeface="Arial" panose="020B0604020202020204" pitchFamily="34" charset="0"/>
            </a:pPr>
            <a:r>
              <a:rPr sz="2000" dirty="0">
                <a:uFillTx/>
                <a:latin typeface="+mj-ea"/>
                <a:ea typeface="+mj-ea"/>
                <a:cs typeface="+mj-ea"/>
                <a:sym typeface="+mn-ea"/>
              </a:rPr>
              <a:t>       3)矩阵中任意两列之间的交叠元素不超过1个，即两列间</a:t>
            </a:r>
            <a:r>
              <a:rPr sz="2000" dirty="0">
                <a:solidFill>
                  <a:srgbClr val="00CC99"/>
                </a:solidFill>
                <a:uFillTx/>
                <a:latin typeface="+mj-ea"/>
                <a:ea typeface="+mj-ea"/>
                <a:cs typeface="+mj-ea"/>
                <a:sym typeface="+mn-ea"/>
              </a:rPr>
              <a:t>不</a:t>
            </a:r>
          </a:p>
          <a:p>
            <a:pPr algn="l">
              <a:buFont typeface="Arial" panose="020B0604020202020204" pitchFamily="34" charset="0"/>
            </a:pPr>
            <a:r>
              <a:rPr sz="2000" dirty="0">
                <a:solidFill>
                  <a:srgbClr val="00CC99"/>
                </a:solidFill>
                <a:uFillTx/>
                <a:latin typeface="+mj-ea"/>
                <a:ea typeface="+mj-ea"/>
                <a:cs typeface="+mj-ea"/>
                <a:sym typeface="+mn-ea"/>
              </a:rPr>
              <a:t>   存在长度为4的环</a:t>
            </a:r>
            <a:r>
              <a:rPr sz="2000" dirty="0">
                <a:uFillTx/>
                <a:latin typeface="+mj-ea"/>
                <a:ea typeface="+mj-ea"/>
                <a:cs typeface="+mj-ea"/>
                <a:sym typeface="+mn-ea"/>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310" y="104775"/>
            <a:ext cx="3043555" cy="685800"/>
          </a:xfrm>
        </p:spPr>
        <p:txBody>
          <a:bodyPr/>
          <a:lstStyle/>
          <a:p>
            <a:r>
              <a:rPr lang="en-US" altLang="zh-CN" sz="2400">
                <a:sym typeface="+mn-ea"/>
              </a:rPr>
              <a:t>Mackay</a:t>
            </a:r>
            <a:r>
              <a:rPr lang="zh-CN" altLang="en-US" sz="2400">
                <a:sym typeface="+mn-ea"/>
              </a:rPr>
              <a:t>构造法</a:t>
            </a:r>
            <a:endParaRPr sz="2400">
              <a:sym typeface="+mn-ea"/>
            </a:endParaRPr>
          </a:p>
        </p:txBody>
      </p:sp>
      <p:sp>
        <p:nvSpPr>
          <p:cNvPr id="10" name="文本框 9"/>
          <p:cNvSpPr txBox="1"/>
          <p:nvPr/>
        </p:nvSpPr>
        <p:spPr>
          <a:xfrm>
            <a:off x="554355" y="790575"/>
            <a:ext cx="8205470" cy="4338320"/>
          </a:xfrm>
          <a:prstGeom prst="rect">
            <a:avLst/>
          </a:prstGeom>
          <a:noFill/>
        </p:spPr>
        <p:txBody>
          <a:bodyPr wrap="square" rtlCol="0" anchor="t">
            <a:spAutoFit/>
          </a:bodyPr>
          <a:lstStyle/>
          <a:p>
            <a:pPr marL="342900" indent="-342900" algn="l">
              <a:buFont typeface="Wingdings" panose="05000000000000000000" charset="0"/>
              <a:buChar char="u"/>
            </a:pPr>
            <a:r>
              <a:rPr lang="en-US" sz="2000" dirty="0">
                <a:uFillTx/>
                <a:latin typeface="+mj-ea"/>
                <a:ea typeface="+mj-ea"/>
                <a:cs typeface="+mj-ea"/>
                <a:sym typeface="+mn-ea"/>
              </a:rPr>
              <a:t>    </a:t>
            </a:r>
            <a:r>
              <a:rPr sz="2000" dirty="0">
                <a:uFillTx/>
                <a:latin typeface="+mj-ea"/>
                <a:ea typeface="+mj-ea"/>
                <a:cs typeface="+mj-ea"/>
                <a:sym typeface="+mn-ea"/>
              </a:rPr>
              <a:t>每一列具有</a:t>
            </a:r>
            <a:r>
              <a:rPr sz="2000" dirty="0">
                <a:solidFill>
                  <a:srgbClr val="00CC99"/>
                </a:solidFill>
                <a:uFillTx/>
                <a:latin typeface="+mj-ea"/>
                <a:ea typeface="+mj-ea"/>
                <a:cs typeface="+mj-ea"/>
                <a:sym typeface="+mn-ea"/>
              </a:rPr>
              <a:t>固定的列重</a:t>
            </a:r>
            <a:r>
              <a:rPr sz="2000" dirty="0">
                <a:solidFill>
                  <a:srgbClr val="00CC99"/>
                </a:solidFill>
                <a:uFillTx/>
                <a:latin typeface="+mj-lt"/>
                <a:ea typeface="+mj-ea"/>
                <a:cs typeface="+mj-lt"/>
                <a:sym typeface="+mn-ea"/>
              </a:rPr>
              <a:t>j</a:t>
            </a:r>
            <a:r>
              <a:rPr lang="zh-CN" sz="2000" dirty="0">
                <a:uFillTx/>
                <a:latin typeface="+mj-ea"/>
                <a:ea typeface="+mj-ea"/>
                <a:cs typeface="+mj-ea"/>
                <a:sym typeface="+mn-ea"/>
              </a:rPr>
              <a:t>，</a:t>
            </a:r>
            <a:r>
              <a:rPr sz="2000" dirty="0">
                <a:uFillTx/>
                <a:latin typeface="+mj-ea"/>
                <a:ea typeface="+mj-ea"/>
                <a:cs typeface="+mj-ea"/>
                <a:sym typeface="+mn-ea"/>
              </a:rPr>
              <a:t>随机构造矩阵，使其</a:t>
            </a:r>
            <a:r>
              <a:rPr sz="2000" dirty="0">
                <a:solidFill>
                  <a:srgbClr val="00CC99"/>
                </a:solidFill>
                <a:uFillTx/>
                <a:latin typeface="+mj-ea"/>
                <a:ea typeface="+mj-ea"/>
                <a:cs typeface="+mj-ea"/>
                <a:sym typeface="+mn-ea"/>
              </a:rPr>
              <a:t>平均行重为</a:t>
            </a:r>
            <a:r>
              <a:rPr sz="2000" dirty="0">
                <a:solidFill>
                  <a:srgbClr val="00CC99"/>
                </a:solidFill>
                <a:uFillTx/>
                <a:latin typeface="+mj-lt"/>
                <a:ea typeface="+mj-ea"/>
                <a:cs typeface="+mj-lt"/>
                <a:sym typeface="+mn-ea"/>
              </a:rPr>
              <a:t>k</a:t>
            </a:r>
            <a:r>
              <a:rPr sz="2000" dirty="0">
                <a:uFillTx/>
                <a:latin typeface="+mj-ea"/>
                <a:ea typeface="+mj-ea"/>
                <a:cs typeface="+mj-ea"/>
                <a:sym typeface="+mn-ea"/>
              </a:rPr>
              <a:t>，且任意两列具有共同1的个数不大于1。 </a:t>
            </a:r>
            <a:r>
              <a:rPr sz="2000" dirty="0">
                <a:uFillTx/>
                <a:latin typeface="+mj-lt"/>
                <a:ea typeface="+mj-ea"/>
                <a:cs typeface="+mj-lt"/>
                <a:sym typeface="+mn-ea"/>
              </a:rPr>
              <a:t>1A</a:t>
            </a:r>
            <a:r>
              <a:rPr sz="2000" dirty="0">
                <a:uFillTx/>
                <a:latin typeface="+mj-ea"/>
                <a:ea typeface="+mj-ea"/>
                <a:cs typeface="+mj-ea"/>
                <a:sym typeface="+mn-ea"/>
              </a:rPr>
              <a:t>构造方法形如图</a:t>
            </a:r>
            <a:r>
              <a:rPr sz="2000" dirty="0">
                <a:uFillTx/>
                <a:latin typeface="+mj-lt"/>
                <a:ea typeface="+mj-ea"/>
                <a:cs typeface="+mj-lt"/>
                <a:sym typeface="+mn-ea"/>
              </a:rPr>
              <a:t>2.</a:t>
            </a:r>
            <a:r>
              <a:rPr lang="en-US" sz="2000" dirty="0">
                <a:uFillTx/>
                <a:latin typeface="+mj-lt"/>
                <a:ea typeface="+mj-ea"/>
                <a:cs typeface="+mj-lt"/>
                <a:sym typeface="+mn-ea"/>
              </a:rPr>
              <a:t>1.1.2</a:t>
            </a:r>
            <a:r>
              <a:rPr sz="2000" dirty="0">
                <a:uFillTx/>
                <a:latin typeface="+mj-lt"/>
                <a:ea typeface="+mj-ea"/>
                <a:cs typeface="+mj-lt"/>
                <a:sym typeface="+mn-ea"/>
              </a:rPr>
              <a:t>(a)</a:t>
            </a:r>
            <a:r>
              <a:rPr sz="2000" dirty="0">
                <a:uFillTx/>
                <a:latin typeface="+mj-ea"/>
                <a:ea typeface="+mj-ea"/>
                <a:cs typeface="+mj-ea"/>
                <a:sym typeface="+mn-ea"/>
              </a:rPr>
              <a:t>所示</a:t>
            </a:r>
            <a:r>
              <a:rPr lang="zh-CN" sz="2000" dirty="0">
                <a:uFillTx/>
                <a:latin typeface="+mj-ea"/>
                <a:ea typeface="+mj-ea"/>
                <a:cs typeface="+mj-ea"/>
                <a:sym typeface="+mn-ea"/>
              </a:rPr>
              <a:t>。</a:t>
            </a:r>
          </a:p>
          <a:p>
            <a:pPr marL="342900" indent="-342900" algn="l">
              <a:buFont typeface="Wingdings" panose="05000000000000000000" charset="0"/>
              <a:buChar char="u"/>
            </a:pPr>
            <a:endParaRPr lang="zh-CN" sz="2000" dirty="0">
              <a:uFillTx/>
              <a:latin typeface="+mj-ea"/>
              <a:ea typeface="+mj-ea"/>
              <a:cs typeface="+mj-ea"/>
              <a:sym typeface="+mn-ea"/>
            </a:endParaRPr>
          </a:p>
          <a:p>
            <a:pPr marL="342900" indent="-342900" algn="l">
              <a:buFont typeface="Wingdings" panose="05000000000000000000" charset="0"/>
              <a:buChar char="u"/>
            </a:pPr>
            <a:endParaRPr lang="zh-CN" sz="2000" dirty="0">
              <a:uFillTx/>
              <a:latin typeface="+mj-ea"/>
              <a:ea typeface="+mj-ea"/>
              <a:cs typeface="+mj-ea"/>
              <a:sym typeface="+mn-ea"/>
            </a:endParaRPr>
          </a:p>
          <a:p>
            <a:pPr marL="342900" indent="-342900" algn="l">
              <a:buFont typeface="Wingdings" panose="05000000000000000000" charset="0"/>
              <a:buChar char="u"/>
            </a:pPr>
            <a:endParaRPr lang="zh-CN" sz="2000" dirty="0">
              <a:uFillTx/>
              <a:latin typeface="+mj-ea"/>
              <a:ea typeface="+mj-ea"/>
              <a:cs typeface="+mj-ea"/>
              <a:sym typeface="+mn-ea"/>
            </a:endParaRPr>
          </a:p>
          <a:p>
            <a:pPr marL="342900" indent="-342900" algn="l">
              <a:buFont typeface="Wingdings" panose="05000000000000000000" charset="0"/>
              <a:buChar char="u"/>
            </a:pPr>
            <a:endParaRPr lang="zh-CN" sz="2000" dirty="0">
              <a:uFillTx/>
              <a:latin typeface="+mj-ea"/>
              <a:ea typeface="+mj-ea"/>
              <a:cs typeface="+mj-ea"/>
              <a:sym typeface="+mn-ea"/>
            </a:endParaRPr>
          </a:p>
          <a:p>
            <a:pPr marL="342900" indent="-342900" algn="l">
              <a:buFont typeface="Wingdings" panose="05000000000000000000" charset="0"/>
              <a:buChar char="u"/>
            </a:pPr>
            <a:endParaRPr lang="zh-CN" sz="2000" dirty="0">
              <a:uFillTx/>
              <a:latin typeface="+mj-ea"/>
              <a:ea typeface="+mj-ea"/>
              <a:cs typeface="+mj-ea"/>
              <a:sym typeface="+mn-ea"/>
            </a:endParaRPr>
          </a:p>
          <a:p>
            <a:pPr marL="342900" indent="-342900" algn="l">
              <a:buFont typeface="Wingdings" panose="05000000000000000000" charset="0"/>
              <a:buChar char="u"/>
            </a:pPr>
            <a:endParaRPr lang="zh-CN" sz="2000" dirty="0">
              <a:uFillTx/>
              <a:latin typeface="+mj-ea"/>
              <a:ea typeface="+mj-ea"/>
              <a:cs typeface="+mj-ea"/>
              <a:sym typeface="+mn-ea"/>
            </a:endParaRPr>
          </a:p>
          <a:p>
            <a:pPr algn="l">
              <a:buFont typeface="Wingdings" panose="05000000000000000000" charset="0"/>
            </a:pPr>
            <a:r>
              <a:rPr lang="zh-CN" sz="1600" dirty="0">
                <a:uFillTx/>
                <a:latin typeface="+mj-ea"/>
                <a:ea typeface="+mj-ea"/>
                <a:cs typeface="+mj-ea"/>
                <a:sym typeface="+mn-ea"/>
              </a:rPr>
              <a:t>                      图</a:t>
            </a:r>
            <a:r>
              <a:rPr sz="1600" dirty="0">
                <a:uFillTx/>
                <a:latin typeface="+mn-lt"/>
                <a:ea typeface="+mj-ea"/>
                <a:cs typeface="+mn-lt"/>
                <a:sym typeface="+mn-ea"/>
              </a:rPr>
              <a:t>2.</a:t>
            </a:r>
            <a:r>
              <a:rPr lang="en-US" sz="1600" dirty="0">
                <a:uFillTx/>
                <a:latin typeface="+mn-lt"/>
                <a:ea typeface="+mj-ea"/>
                <a:cs typeface="+mn-lt"/>
                <a:sym typeface="+mn-ea"/>
              </a:rPr>
              <a:t>1.1.2</a:t>
            </a:r>
            <a:r>
              <a:rPr sz="1600" dirty="0">
                <a:uFillTx/>
                <a:latin typeface="+mn-lt"/>
                <a:ea typeface="+mj-ea"/>
                <a:cs typeface="+mn-lt"/>
                <a:sym typeface="+mn-ea"/>
              </a:rPr>
              <a:t>(a) （j=3，k=6，R=1/2</a:t>
            </a:r>
            <a:r>
              <a:rPr lang="zh-CN" sz="1600" dirty="0">
                <a:uFillTx/>
                <a:latin typeface="+mn-lt"/>
                <a:ea typeface="+mj-ea"/>
                <a:cs typeface="+mn-lt"/>
                <a:sym typeface="+mn-ea"/>
              </a:rPr>
              <a:t>）</a:t>
            </a:r>
            <a:endParaRPr lang="zh-CN"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algn="l">
              <a:buFont typeface="Wingdings" panose="05000000000000000000" charset="0"/>
            </a:pPr>
            <a:r>
              <a:rPr sz="2000" dirty="0">
                <a:uFillTx/>
                <a:latin typeface="+mj-ea"/>
                <a:ea typeface="+mj-ea"/>
                <a:cs typeface="+mj-ea"/>
                <a:sym typeface="+mn-ea"/>
              </a:rPr>
              <a:t>可以按照上面的方法</a:t>
            </a:r>
            <a:r>
              <a:rPr lang="zh-CN" sz="2000" dirty="0">
                <a:uFillTx/>
                <a:latin typeface="+mj-ea"/>
                <a:ea typeface="+mj-ea"/>
                <a:cs typeface="+mj-ea"/>
                <a:sym typeface="+mn-ea"/>
              </a:rPr>
              <a:t>各</a:t>
            </a:r>
            <a:r>
              <a:rPr sz="2000" dirty="0">
                <a:uFillTx/>
                <a:latin typeface="+mj-ea"/>
                <a:ea typeface="+mj-ea"/>
                <a:cs typeface="+mj-ea"/>
                <a:sym typeface="+mn-ea"/>
              </a:rPr>
              <a:t>生成一</a:t>
            </a:r>
          </a:p>
          <a:p>
            <a:pPr algn="l">
              <a:buFont typeface="Wingdings" panose="05000000000000000000" charset="0"/>
            </a:pPr>
            <a:r>
              <a:rPr sz="2000" dirty="0">
                <a:uFillTx/>
                <a:latin typeface="+mj-ea"/>
                <a:ea typeface="+mj-ea"/>
                <a:cs typeface="+mj-ea"/>
                <a:sym typeface="+mn-ea"/>
              </a:rPr>
              <a:t>个 H 矩阵，</a:t>
            </a:r>
            <a:r>
              <a:rPr lang="zh-CN" sz="2000" dirty="0">
                <a:uFillTx/>
                <a:latin typeface="+mj-ea"/>
                <a:ea typeface="+mj-ea"/>
                <a:cs typeface="+mj-ea"/>
                <a:sym typeface="+mn-ea"/>
              </a:rPr>
              <a:t>如右图所示：</a:t>
            </a: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p:txBody>
      </p:sp>
      <p:pic>
        <p:nvPicPr>
          <p:cNvPr id="3" name="图片 2" descr="7YLCN8A0KTHJ4[[V7N)G(80"/>
          <p:cNvPicPr>
            <a:picLocks noChangeAspect="1"/>
          </p:cNvPicPr>
          <p:nvPr/>
        </p:nvPicPr>
        <p:blipFill>
          <a:blip r:embed="rId2"/>
          <a:stretch>
            <a:fillRect/>
          </a:stretch>
        </p:blipFill>
        <p:spPr>
          <a:xfrm>
            <a:off x="2097405" y="1485900"/>
            <a:ext cx="4410075" cy="2021840"/>
          </a:xfrm>
          <a:prstGeom prst="rect">
            <a:avLst/>
          </a:prstGeom>
        </p:spPr>
      </p:pic>
      <p:pic>
        <p:nvPicPr>
          <p:cNvPr id="4" name="图片 3" descr="WMCBQMOB)EQ)88J`~(81IH6"/>
          <p:cNvPicPr>
            <a:picLocks noChangeAspect="1"/>
          </p:cNvPicPr>
          <p:nvPr/>
        </p:nvPicPr>
        <p:blipFill>
          <a:blip r:embed="rId3"/>
          <a:stretch>
            <a:fillRect/>
          </a:stretch>
        </p:blipFill>
        <p:spPr>
          <a:xfrm>
            <a:off x="4067175" y="3993515"/>
            <a:ext cx="3900805" cy="2795905"/>
          </a:xfrm>
          <a:prstGeom prst="rect">
            <a:avLst/>
          </a:prstGeom>
        </p:spPr>
      </p:pic>
      <p:sp>
        <p:nvSpPr>
          <p:cNvPr id="9" name="文本框 8"/>
          <p:cNvSpPr txBox="1"/>
          <p:nvPr/>
        </p:nvSpPr>
        <p:spPr>
          <a:xfrm>
            <a:off x="3259455" y="5240020"/>
            <a:ext cx="973455" cy="398780"/>
          </a:xfrm>
          <a:prstGeom prst="rect">
            <a:avLst/>
          </a:prstGeom>
          <a:noFill/>
        </p:spPr>
        <p:txBody>
          <a:bodyPr wrap="square" rtlCol="0" anchor="t">
            <a:spAutoFit/>
          </a:bodyPr>
          <a:lstStyle/>
          <a:p>
            <a:r>
              <a:rPr lang="en-US" altLang="zh-CN" sz="2000" dirty="0">
                <a:solidFill>
                  <a:schemeClr val="tx1"/>
                </a:solidFill>
                <a:latin typeface="+mj-lt"/>
                <a:ea typeface="+mn-ea"/>
                <a:cs typeface="+mj-lt"/>
                <a:sym typeface="+mn-ea"/>
              </a:rPr>
              <a:t>H</a:t>
            </a:r>
            <a:r>
              <a:rPr lang="en-US" altLang="zh-CN" sz="2000" baseline="-25000" dirty="0">
                <a:solidFill>
                  <a:schemeClr val="tx1"/>
                </a:solidFill>
                <a:uFillTx/>
                <a:latin typeface="+mj-lt"/>
                <a:ea typeface="+mn-ea"/>
                <a:cs typeface="+mj-lt"/>
                <a:sym typeface="+mn-ea"/>
              </a:rPr>
              <a:t>(1A)</a:t>
            </a:r>
            <a:r>
              <a:rPr lang="en-US" altLang="zh-CN" sz="2000" dirty="0">
                <a:solidFill>
                  <a:schemeClr val="tx1"/>
                </a:solidFill>
                <a:latin typeface="+mj-lt"/>
                <a:ea typeface="+mn-ea"/>
                <a:cs typeface="+mj-lt"/>
                <a:sym typeface="+mn-ea"/>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310" y="104775"/>
            <a:ext cx="3043555" cy="685800"/>
          </a:xfrm>
        </p:spPr>
        <p:txBody>
          <a:bodyPr/>
          <a:lstStyle/>
          <a:p>
            <a:r>
              <a:rPr lang="en-US" altLang="zh-CN" sz="2400">
                <a:sym typeface="+mn-ea"/>
              </a:rPr>
              <a:t>Mackay</a:t>
            </a:r>
            <a:r>
              <a:rPr lang="zh-CN" altLang="en-US" sz="2400">
                <a:sym typeface="+mn-ea"/>
              </a:rPr>
              <a:t>构造法</a:t>
            </a:r>
            <a:endParaRPr sz="2400">
              <a:sym typeface="+mn-ea"/>
            </a:endParaRPr>
          </a:p>
        </p:txBody>
      </p:sp>
      <p:sp>
        <p:nvSpPr>
          <p:cNvPr id="10" name="文本框 9"/>
          <p:cNvSpPr txBox="1"/>
          <p:nvPr/>
        </p:nvSpPr>
        <p:spPr>
          <a:xfrm>
            <a:off x="554355" y="790575"/>
            <a:ext cx="8205470" cy="3723005"/>
          </a:xfrm>
          <a:prstGeom prst="rect">
            <a:avLst/>
          </a:prstGeom>
          <a:noFill/>
        </p:spPr>
        <p:txBody>
          <a:bodyPr wrap="square" rtlCol="0" anchor="t">
            <a:spAutoFit/>
          </a:bodyPr>
          <a:lstStyle/>
          <a:p>
            <a:pPr marL="342900" indent="-342900" algn="l">
              <a:buFont typeface="Wingdings" panose="05000000000000000000" charset="0"/>
              <a:buChar char="u"/>
            </a:pPr>
            <a:r>
              <a:rPr lang="en-US" sz="2000" dirty="0">
                <a:uFillTx/>
                <a:latin typeface="+mj-ea"/>
                <a:ea typeface="+mj-ea"/>
                <a:cs typeface="+mj-ea"/>
                <a:sym typeface="+mn-ea"/>
              </a:rPr>
              <a:t>    </a:t>
            </a:r>
            <a:r>
              <a:rPr sz="2000" dirty="0">
                <a:uFillTx/>
                <a:latin typeface="+mj-ea"/>
                <a:ea typeface="+mj-ea"/>
                <a:cs typeface="+mj-ea"/>
                <a:sym typeface="+mn-ea"/>
              </a:rPr>
              <a:t>另外三种构造方法都是在1A的基础上进行的，2A构造方法是</a:t>
            </a:r>
            <a:r>
              <a:rPr sz="2000" dirty="0">
                <a:solidFill>
                  <a:srgbClr val="00CC99"/>
                </a:solidFill>
                <a:uFillTx/>
                <a:latin typeface="+mj-ea"/>
                <a:ea typeface="+mj-ea"/>
                <a:cs typeface="+mj-ea"/>
                <a:sym typeface="+mn-ea"/>
              </a:rPr>
              <a:t>引入一些列重为2的列</a:t>
            </a:r>
            <a:r>
              <a:rPr sz="2000" dirty="0">
                <a:uFillTx/>
                <a:latin typeface="+mj-ea"/>
                <a:ea typeface="+mj-ea"/>
                <a:cs typeface="+mj-ea"/>
                <a:sym typeface="+mn-ea"/>
              </a:rPr>
              <a:t>，使得</a:t>
            </a:r>
            <a:r>
              <a:rPr sz="2000" dirty="0">
                <a:uFillTx/>
                <a:latin typeface="+mj-lt"/>
                <a:ea typeface="+mj-ea"/>
                <a:cs typeface="+mj-lt"/>
                <a:sym typeface="+mn-ea"/>
              </a:rPr>
              <a:t>H</a:t>
            </a:r>
            <a:r>
              <a:rPr sz="2000" dirty="0">
                <a:uFillTx/>
                <a:latin typeface="+mj-ea"/>
                <a:ea typeface="+mj-ea"/>
                <a:cs typeface="+mj-ea"/>
                <a:sym typeface="+mn-ea"/>
              </a:rPr>
              <a:t>矩阵的</a:t>
            </a:r>
            <a:r>
              <a:rPr sz="2000" dirty="0">
                <a:uFillTx/>
                <a:latin typeface="+mj-lt"/>
                <a:ea typeface="+mj-ea"/>
                <a:cs typeface="+mj-lt"/>
                <a:sym typeface="+mn-ea"/>
              </a:rPr>
              <a:t>girth</a:t>
            </a:r>
            <a:r>
              <a:rPr sz="2000" dirty="0">
                <a:uFillTx/>
                <a:latin typeface="+mj-ea"/>
                <a:ea typeface="+mj-ea"/>
                <a:cs typeface="+mj-ea"/>
                <a:sym typeface="+mn-ea"/>
              </a:rPr>
              <a:t>值增大，其中列重为2的列数为</a:t>
            </a:r>
            <a:r>
              <a:rPr sz="2000" dirty="0">
                <a:uFillTx/>
                <a:latin typeface="+mj-lt"/>
                <a:ea typeface="+mj-ea"/>
                <a:cs typeface="+mj-lt"/>
                <a:sym typeface="+mn-ea"/>
              </a:rPr>
              <a:t>m/2</a:t>
            </a:r>
            <a:r>
              <a:rPr sz="2000" dirty="0">
                <a:uFillTx/>
                <a:latin typeface="+mj-ea"/>
                <a:ea typeface="+mj-ea"/>
                <a:cs typeface="+mj-ea"/>
                <a:sym typeface="+mn-ea"/>
              </a:rPr>
              <a:t>，这一部分是由两个</a:t>
            </a:r>
            <a:r>
              <a:rPr sz="2000" dirty="0">
                <a:uFillTx/>
                <a:latin typeface="+mj-lt"/>
                <a:ea typeface="+mj-ea"/>
                <a:cs typeface="+mj-lt"/>
                <a:sym typeface="+mn-ea"/>
              </a:rPr>
              <a:t>m/2×m/2</a:t>
            </a:r>
            <a:r>
              <a:rPr sz="2000" dirty="0">
                <a:uFillTx/>
                <a:latin typeface="+mj-ea"/>
                <a:ea typeface="+mj-ea"/>
                <a:cs typeface="+mj-ea"/>
                <a:sym typeface="+mn-ea"/>
              </a:rPr>
              <a:t>的单位阵上下重叠起来构成的</a:t>
            </a:r>
            <a:r>
              <a:rPr lang="zh-CN" sz="2000" dirty="0">
                <a:uFillTx/>
                <a:latin typeface="+mj-ea"/>
                <a:ea typeface="+mj-ea"/>
                <a:cs typeface="+mj-ea"/>
                <a:sym typeface="+mn-ea"/>
              </a:rPr>
              <a:t>，</a:t>
            </a:r>
            <a:r>
              <a:rPr sz="2000" dirty="0">
                <a:uFillTx/>
                <a:latin typeface="+mj-ea"/>
                <a:ea typeface="+mj-ea"/>
                <a:cs typeface="+mj-ea"/>
                <a:sym typeface="+mn-ea"/>
              </a:rPr>
              <a:t>矩阵剩下的部分依然按照</a:t>
            </a:r>
            <a:r>
              <a:rPr sz="2000" dirty="0">
                <a:uFillTx/>
                <a:latin typeface="+mj-lt"/>
                <a:ea typeface="+mj-ea"/>
                <a:cs typeface="+mj-lt"/>
                <a:sym typeface="+mn-ea"/>
              </a:rPr>
              <a:t>1A</a:t>
            </a:r>
            <a:r>
              <a:rPr sz="2000" dirty="0">
                <a:uFillTx/>
                <a:latin typeface="+mj-ea"/>
                <a:ea typeface="+mj-ea"/>
                <a:cs typeface="+mj-ea"/>
                <a:sym typeface="+mn-ea"/>
              </a:rPr>
              <a:t>的方法构造出来，如图</a:t>
            </a:r>
            <a:r>
              <a:rPr sz="2000" dirty="0">
                <a:uFillTx/>
                <a:latin typeface="+mj-lt"/>
                <a:ea typeface="+mj-ea"/>
                <a:cs typeface="+mj-lt"/>
                <a:sym typeface="+mn-ea"/>
              </a:rPr>
              <a:t>2.</a:t>
            </a:r>
            <a:r>
              <a:rPr lang="en-US" sz="2000" dirty="0">
                <a:uFillTx/>
                <a:latin typeface="+mj-lt"/>
                <a:ea typeface="+mj-ea"/>
                <a:cs typeface="+mj-lt"/>
                <a:sym typeface="+mn-ea"/>
              </a:rPr>
              <a:t>1.1.2</a:t>
            </a:r>
            <a:r>
              <a:rPr sz="2000" dirty="0">
                <a:uFillTx/>
                <a:latin typeface="+mj-lt"/>
                <a:ea typeface="+mj-ea"/>
                <a:cs typeface="+mj-lt"/>
                <a:sym typeface="+mn-ea"/>
              </a:rPr>
              <a:t>(b)</a:t>
            </a:r>
            <a:r>
              <a:rPr sz="2000" dirty="0">
                <a:uFillTx/>
                <a:latin typeface="+mj-ea"/>
                <a:ea typeface="+mj-ea"/>
                <a:cs typeface="+mj-ea"/>
                <a:sym typeface="+mn-ea"/>
              </a:rPr>
              <a:t>所示。</a:t>
            </a:r>
          </a:p>
          <a:p>
            <a:pPr marL="342900" indent="-342900" algn="l">
              <a:buFont typeface="Wingdings" panose="05000000000000000000" charset="0"/>
              <a:buChar char="u"/>
            </a:pP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marL="342900" indent="-342900" algn="l">
              <a:buFont typeface="Wingdings" panose="05000000000000000000" charset="0"/>
              <a:buChar char="u"/>
            </a:pPr>
            <a:endParaRPr sz="2000" dirty="0">
              <a:uFillTx/>
              <a:latin typeface="+mj-ea"/>
              <a:ea typeface="+mj-ea"/>
              <a:cs typeface="+mj-ea"/>
              <a:sym typeface="+mn-ea"/>
            </a:endParaRPr>
          </a:p>
          <a:p>
            <a:pPr algn="l">
              <a:buFont typeface="Wingdings" panose="05000000000000000000" charset="0"/>
            </a:pPr>
            <a:r>
              <a:rPr lang="zh-CN" sz="1600" dirty="0">
                <a:uFillTx/>
                <a:latin typeface="+mj-lt"/>
                <a:ea typeface="黑体" panose="02010609060101010101" pitchFamily="49" charset="-122"/>
                <a:cs typeface="+mj-lt"/>
                <a:sym typeface="+mn-ea"/>
              </a:rPr>
              <a:t>                                                            图</a:t>
            </a:r>
            <a:r>
              <a:rPr sz="1600" dirty="0">
                <a:uFillTx/>
                <a:latin typeface="+mj-lt"/>
                <a:ea typeface="黑体" panose="02010609060101010101" pitchFamily="49" charset="-122"/>
                <a:cs typeface="+mj-lt"/>
                <a:sym typeface="+mn-ea"/>
              </a:rPr>
              <a:t>2.</a:t>
            </a:r>
            <a:r>
              <a:rPr lang="en-US" sz="1600" dirty="0">
                <a:uFillTx/>
                <a:latin typeface="+mj-lt"/>
                <a:ea typeface="黑体" panose="02010609060101010101" pitchFamily="49" charset="-122"/>
                <a:cs typeface="+mj-lt"/>
                <a:sym typeface="+mn-ea"/>
              </a:rPr>
              <a:t>1.1.2</a:t>
            </a:r>
            <a:r>
              <a:rPr sz="1600" dirty="0">
                <a:uFillTx/>
                <a:latin typeface="+mj-lt"/>
                <a:ea typeface="黑体" panose="02010609060101010101" pitchFamily="49" charset="-122"/>
                <a:cs typeface="+mj-lt"/>
                <a:sym typeface="+mn-ea"/>
              </a:rPr>
              <a:t>(</a:t>
            </a:r>
            <a:r>
              <a:rPr lang="en-US" sz="1600" dirty="0">
                <a:uFillTx/>
                <a:latin typeface="+mj-lt"/>
                <a:ea typeface="黑体" panose="02010609060101010101" pitchFamily="49" charset="-122"/>
                <a:cs typeface="+mj-lt"/>
                <a:sym typeface="+mn-ea"/>
              </a:rPr>
              <a:t>b</a:t>
            </a:r>
            <a:r>
              <a:rPr sz="1600" dirty="0">
                <a:uFillTx/>
                <a:latin typeface="+mj-lt"/>
                <a:ea typeface="黑体" panose="02010609060101010101" pitchFamily="49" charset="-122"/>
                <a:cs typeface="+mj-lt"/>
                <a:sym typeface="+mn-ea"/>
              </a:rPr>
              <a:t>)</a:t>
            </a:r>
          </a:p>
          <a:p>
            <a:pPr algn="l">
              <a:buFont typeface="Wingdings" panose="05000000000000000000" charset="0"/>
            </a:pPr>
            <a:r>
              <a:rPr sz="2000" dirty="0">
                <a:uFillTx/>
                <a:latin typeface="+mn-ea"/>
                <a:ea typeface="+mn-ea"/>
                <a:cs typeface="+mn-ea"/>
                <a:sym typeface="+mn-ea"/>
              </a:rPr>
              <a:t>可以按照上面的方法</a:t>
            </a:r>
            <a:r>
              <a:rPr lang="zh-CN" sz="2000" dirty="0">
                <a:uFillTx/>
                <a:latin typeface="+mn-ea"/>
                <a:ea typeface="+mn-ea"/>
                <a:cs typeface="+mn-ea"/>
                <a:sym typeface="+mn-ea"/>
              </a:rPr>
              <a:t>各</a:t>
            </a:r>
            <a:r>
              <a:rPr sz="2000" dirty="0">
                <a:uFillTx/>
                <a:latin typeface="+mn-ea"/>
                <a:ea typeface="+mn-ea"/>
                <a:cs typeface="+mn-ea"/>
                <a:sym typeface="+mn-ea"/>
              </a:rPr>
              <a:t>生成一个 H 矩阵，</a:t>
            </a:r>
            <a:r>
              <a:rPr lang="zh-CN" sz="2000" dirty="0">
                <a:uFillTx/>
                <a:latin typeface="+mn-ea"/>
                <a:ea typeface="+mn-ea"/>
                <a:cs typeface="+mn-ea"/>
                <a:sym typeface="+mn-ea"/>
              </a:rPr>
              <a:t>如下：</a:t>
            </a:r>
            <a:endParaRPr sz="2000" dirty="0">
              <a:uFillTx/>
              <a:latin typeface="+mn-ea"/>
              <a:ea typeface="+mn-ea"/>
              <a:cs typeface="+mn-ea"/>
              <a:sym typeface="+mn-ea"/>
            </a:endParaRPr>
          </a:p>
        </p:txBody>
      </p:sp>
      <p:pic>
        <p:nvPicPr>
          <p:cNvPr id="5" name="图片 4" descr="C}C[L)R[(C1@EL}MT(88C$X"/>
          <p:cNvPicPr>
            <a:picLocks noChangeAspect="1"/>
          </p:cNvPicPr>
          <p:nvPr/>
        </p:nvPicPr>
        <p:blipFill>
          <a:blip r:embed="rId2"/>
          <a:stretch>
            <a:fillRect/>
          </a:stretch>
        </p:blipFill>
        <p:spPr>
          <a:xfrm>
            <a:off x="2780030" y="2018030"/>
            <a:ext cx="2870835" cy="1855470"/>
          </a:xfrm>
          <a:prstGeom prst="rect">
            <a:avLst/>
          </a:prstGeom>
        </p:spPr>
      </p:pic>
      <p:pic>
        <p:nvPicPr>
          <p:cNvPr id="6" name="图片 5" descr="{@6OXOCN7R$K{(~]T02(EUI"/>
          <p:cNvPicPr>
            <a:picLocks noChangeAspect="1"/>
          </p:cNvPicPr>
          <p:nvPr/>
        </p:nvPicPr>
        <p:blipFill>
          <a:blip r:embed="rId3"/>
          <a:stretch>
            <a:fillRect/>
          </a:stretch>
        </p:blipFill>
        <p:spPr>
          <a:xfrm>
            <a:off x="4381500" y="4502150"/>
            <a:ext cx="3808730" cy="2197100"/>
          </a:xfrm>
          <a:prstGeom prst="rect">
            <a:avLst/>
          </a:prstGeom>
        </p:spPr>
      </p:pic>
      <p:sp>
        <p:nvSpPr>
          <p:cNvPr id="12" name="文本框 11"/>
          <p:cNvSpPr txBox="1"/>
          <p:nvPr/>
        </p:nvSpPr>
        <p:spPr>
          <a:xfrm>
            <a:off x="3408045" y="5299710"/>
            <a:ext cx="973455" cy="398780"/>
          </a:xfrm>
          <a:prstGeom prst="rect">
            <a:avLst/>
          </a:prstGeom>
          <a:noFill/>
        </p:spPr>
        <p:txBody>
          <a:bodyPr wrap="square" rtlCol="0" anchor="t">
            <a:spAutoFit/>
          </a:bodyPr>
          <a:lstStyle/>
          <a:p>
            <a:r>
              <a:rPr lang="en-US" altLang="zh-CN" sz="2000" dirty="0">
                <a:solidFill>
                  <a:schemeClr val="tx1"/>
                </a:solidFill>
                <a:latin typeface="+mj-lt"/>
                <a:ea typeface="黑体" panose="02010609060101010101" pitchFamily="49" charset="-122"/>
                <a:cs typeface="+mj-lt"/>
                <a:sym typeface="+mn-ea"/>
              </a:rPr>
              <a:t>H</a:t>
            </a:r>
            <a:r>
              <a:rPr lang="en-US" altLang="zh-CN" sz="2000" baseline="-25000" dirty="0">
                <a:solidFill>
                  <a:schemeClr val="tx1"/>
                </a:solidFill>
                <a:uFillTx/>
                <a:latin typeface="+mj-lt"/>
                <a:ea typeface="黑体" panose="02010609060101010101" pitchFamily="49" charset="-122"/>
                <a:cs typeface="+mj-lt"/>
                <a:sym typeface="+mn-ea"/>
              </a:rPr>
              <a:t>(2A)</a:t>
            </a:r>
            <a:r>
              <a:rPr lang="en-US" altLang="zh-CN" sz="2000" dirty="0">
                <a:solidFill>
                  <a:schemeClr val="tx1"/>
                </a:solidFill>
                <a:latin typeface="+mj-lt"/>
                <a:ea typeface="黑体" panose="02010609060101010101" pitchFamily="49" charset="-122"/>
                <a:cs typeface="+mj-lt"/>
                <a:sym typeface="+mn-ea"/>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1715" y="104775"/>
            <a:ext cx="5391150" cy="685800"/>
          </a:xfrm>
        </p:spPr>
        <p:txBody>
          <a:bodyPr/>
          <a:lstStyle/>
          <a:p>
            <a:r>
              <a:rPr lang="en-US" altLang="zh-CN" sz="2400">
                <a:sym typeface="+mn-ea"/>
              </a:rPr>
              <a:t>Mackay</a:t>
            </a:r>
            <a:r>
              <a:rPr lang="zh-CN" altLang="en-US" sz="2400">
                <a:sym typeface="+mn-ea"/>
              </a:rPr>
              <a:t>构造法</a:t>
            </a:r>
            <a:endParaRPr sz="2400">
              <a:sym typeface="+mn-ea"/>
            </a:endParaRPr>
          </a:p>
        </p:txBody>
      </p:sp>
      <p:sp>
        <p:nvSpPr>
          <p:cNvPr id="10" name="文本框 9"/>
          <p:cNvSpPr txBox="1"/>
          <p:nvPr/>
        </p:nvSpPr>
        <p:spPr>
          <a:xfrm>
            <a:off x="567055" y="790575"/>
            <a:ext cx="7887970" cy="2861310"/>
          </a:xfrm>
          <a:prstGeom prst="rect">
            <a:avLst/>
          </a:prstGeom>
          <a:noFill/>
        </p:spPr>
        <p:txBody>
          <a:bodyPr wrap="square" rtlCol="0" anchor="t">
            <a:spAutoFit/>
          </a:bodyPr>
          <a:lstStyle/>
          <a:p>
            <a:pPr>
              <a:buFont typeface="Wingdings" panose="05000000000000000000" charset="0"/>
            </a:pPr>
            <a:r>
              <a:rPr lang="en-US" sz="2000" dirty="0">
                <a:uFillTx/>
                <a:latin typeface="+mj-ea"/>
                <a:ea typeface="+mj-ea"/>
                <a:cs typeface="+mj-ea"/>
                <a:sym typeface="+mn-ea"/>
              </a:rPr>
              <a:t>    </a:t>
            </a:r>
            <a:r>
              <a:rPr sz="2000" dirty="0">
                <a:uFillTx/>
                <a:latin typeface="+mj-ea"/>
                <a:ea typeface="+mj-ea"/>
                <a:cs typeface="+mj-ea"/>
                <a:sym typeface="+mn-ea"/>
              </a:rPr>
              <a:t>1B和2B构造方法是</a:t>
            </a:r>
            <a:r>
              <a:rPr sz="2000" dirty="0">
                <a:solidFill>
                  <a:srgbClr val="00CC99"/>
                </a:solidFill>
                <a:uFillTx/>
                <a:latin typeface="+mj-ea"/>
                <a:ea typeface="+mj-ea"/>
                <a:cs typeface="+mj-ea"/>
                <a:sym typeface="+mn-ea"/>
              </a:rPr>
              <a:t>删除</a:t>
            </a:r>
            <a:r>
              <a:rPr sz="2000" dirty="0">
                <a:uFillTx/>
                <a:latin typeface="+mj-ea"/>
                <a:ea typeface="+mj-ea"/>
                <a:cs typeface="+mj-ea"/>
                <a:sym typeface="+mn-ea"/>
              </a:rPr>
              <a:t>1A和2A中的某些可以</a:t>
            </a:r>
            <a:r>
              <a:rPr sz="2000" dirty="0">
                <a:solidFill>
                  <a:srgbClr val="00CC99"/>
                </a:solidFill>
                <a:uFillTx/>
                <a:latin typeface="+mj-ea"/>
                <a:ea typeface="+mj-ea"/>
                <a:cs typeface="+mj-ea"/>
                <a:sym typeface="+mn-ea"/>
              </a:rPr>
              <a:t>构成短环的列</a:t>
            </a:r>
            <a:r>
              <a:rPr sz="2000" dirty="0">
                <a:uFillTx/>
                <a:latin typeface="+mj-ea"/>
                <a:ea typeface="+mj-ea"/>
                <a:cs typeface="+mj-ea"/>
                <a:sym typeface="+mn-ea"/>
              </a:rPr>
              <a:t>，填补上随机生成的列，</a:t>
            </a:r>
            <a:r>
              <a:rPr sz="2000" dirty="0">
                <a:solidFill>
                  <a:srgbClr val="3333CC"/>
                </a:solidFill>
                <a:uFillTx/>
                <a:latin typeface="+mj-ea"/>
                <a:ea typeface="+mj-ea"/>
                <a:cs typeface="+mj-ea"/>
                <a:sym typeface="+mn-ea"/>
              </a:rPr>
              <a:t>达到消除校验矩阵中规定长度短环的目的</a:t>
            </a:r>
            <a:r>
              <a:rPr sz="2000" dirty="0">
                <a:uFillTx/>
                <a:latin typeface="+mj-ea"/>
                <a:ea typeface="+mj-ea"/>
                <a:cs typeface="+mj-ea"/>
                <a:sym typeface="+mn-ea"/>
              </a:rPr>
              <a:t>。使得</a:t>
            </a:r>
            <a:r>
              <a:rPr sz="2000" dirty="0">
                <a:uFillTx/>
                <a:latin typeface="+mj-lt"/>
                <a:ea typeface="+mj-ea"/>
                <a:cs typeface="+mj-lt"/>
                <a:sym typeface="+mn-ea"/>
              </a:rPr>
              <a:t>H</a:t>
            </a:r>
            <a:r>
              <a:rPr sz="2000" dirty="0">
                <a:uFillTx/>
                <a:latin typeface="+mj-ea"/>
                <a:ea typeface="+mj-ea"/>
                <a:cs typeface="+mj-ea"/>
                <a:sym typeface="+mn-ea"/>
              </a:rPr>
              <a:t>矩阵中</a:t>
            </a:r>
            <a:r>
              <a:rPr sz="2000" dirty="0">
                <a:uFillTx/>
                <a:latin typeface="+mj-lt"/>
                <a:ea typeface="+mj-ea"/>
                <a:cs typeface="+mj-lt"/>
                <a:sym typeface="+mn-ea"/>
              </a:rPr>
              <a:t>girth</a:t>
            </a:r>
            <a:r>
              <a:rPr sz="2000" dirty="0">
                <a:uFillTx/>
                <a:latin typeface="+mj-ea"/>
                <a:ea typeface="+mj-ea"/>
                <a:cs typeface="+mj-ea"/>
                <a:sym typeface="+mn-ea"/>
              </a:rPr>
              <a:t>值满足相应的要求</a:t>
            </a:r>
            <a:r>
              <a:rPr lang="zh-CN" sz="2000" dirty="0">
                <a:uFillTx/>
                <a:latin typeface="+mj-ea"/>
                <a:ea typeface="+mj-ea"/>
                <a:cs typeface="+mj-ea"/>
                <a:sym typeface="+mn-ea"/>
              </a:rPr>
              <a:t>。</a:t>
            </a:r>
          </a:p>
          <a:p>
            <a:endParaRPr lang="zh-CN" sz="2000" dirty="0">
              <a:uFillTx/>
              <a:latin typeface="+mj-ea"/>
              <a:ea typeface="+mj-ea"/>
              <a:cs typeface="+mj-ea"/>
              <a:sym typeface="+mn-ea"/>
            </a:endParaRPr>
          </a:p>
          <a:p>
            <a:r>
              <a:rPr sz="2000" dirty="0">
                <a:solidFill>
                  <a:srgbClr val="FF0000"/>
                </a:solidFill>
                <a:uFillTx/>
                <a:latin typeface="+mj-ea"/>
                <a:ea typeface="+mj-ea"/>
                <a:cs typeface="+mj-ea"/>
                <a:sym typeface="+mn-ea"/>
              </a:rPr>
              <a:t>超轻矩阵</a:t>
            </a:r>
            <a:r>
              <a:rPr lang="zh-CN" sz="2000" dirty="0">
                <a:uFillTx/>
                <a:latin typeface="+mj-ea"/>
                <a:ea typeface="+mj-ea"/>
                <a:cs typeface="+mj-ea"/>
                <a:sym typeface="+mn-ea"/>
              </a:rPr>
              <a:t>：</a:t>
            </a:r>
          </a:p>
          <a:p>
            <a:r>
              <a:rPr sz="2000" dirty="0">
                <a:uFillTx/>
                <a:latin typeface="+mj-ea"/>
                <a:ea typeface="+mj-ea"/>
                <a:cs typeface="+mj-ea"/>
                <a:sym typeface="+mn-ea"/>
              </a:rPr>
              <a:t>    将</a:t>
            </a:r>
            <a:r>
              <a:rPr sz="2000" dirty="0">
                <a:uFillTx/>
                <a:latin typeface="+mn-lt"/>
                <a:ea typeface="+mj-ea"/>
                <a:cs typeface="+mn-lt"/>
                <a:sym typeface="+mn-ea"/>
              </a:rPr>
              <a:t>Mackay</a:t>
            </a:r>
            <a:r>
              <a:rPr sz="2000" dirty="0">
                <a:uFillTx/>
                <a:latin typeface="+mj-ea"/>
                <a:ea typeface="+mj-ea"/>
                <a:cs typeface="+mj-ea"/>
                <a:sym typeface="+mn-ea"/>
              </a:rPr>
              <a:t>的构造方法推广，进一步增加列重为2的列数，即用更多的更小的单位矩阵连续重叠。现将两个</a:t>
            </a:r>
            <a:r>
              <a:rPr sz="2000" dirty="0">
                <a:uFillTx/>
                <a:latin typeface="+mj-lt"/>
                <a:ea typeface="+mj-ea"/>
                <a:cs typeface="+mj-lt"/>
                <a:sym typeface="+mn-ea"/>
              </a:rPr>
              <a:t>m/2×m/2</a:t>
            </a:r>
            <a:r>
              <a:rPr sz="2000" dirty="0">
                <a:uFillTx/>
                <a:latin typeface="+mj-ea"/>
                <a:ea typeface="+mj-ea"/>
                <a:cs typeface="+mj-ea"/>
                <a:sym typeface="+mn-ea"/>
              </a:rPr>
              <a:t>的单位矩阵重叠，再是</a:t>
            </a:r>
            <a:r>
              <a:rPr sz="2000" dirty="0">
                <a:uFillTx/>
                <a:latin typeface="+mj-lt"/>
                <a:ea typeface="+mj-ea"/>
                <a:cs typeface="+mj-lt"/>
                <a:sym typeface="+mn-ea"/>
              </a:rPr>
              <a:t>m/4×m/4</a:t>
            </a:r>
            <a:r>
              <a:rPr sz="2000" dirty="0">
                <a:uFillTx/>
                <a:latin typeface="+mj-ea"/>
                <a:ea typeface="+mj-ea"/>
                <a:cs typeface="+mj-ea"/>
                <a:sym typeface="+mn-ea"/>
              </a:rPr>
              <a:t>的单位矩阵重叠，以此类推，最终最多是m个列重为2的列。如下图所示。</a:t>
            </a:r>
            <a:endParaRPr lang="zh-CN" altLang="en-US" sz="2000" b="1" dirty="0">
              <a:solidFill>
                <a:schemeClr val="accent2"/>
              </a:solidFill>
              <a:latin typeface="+mj-ea"/>
              <a:ea typeface="+mj-ea"/>
              <a:cs typeface="+mj-ea"/>
              <a:sym typeface="+mn-ea"/>
            </a:endParaRPr>
          </a:p>
        </p:txBody>
      </p:sp>
      <p:pic>
        <p:nvPicPr>
          <p:cNvPr id="18" name="图片 17" descr="WA81$@%UQU`CY}C8R%N%Q(Y"/>
          <p:cNvPicPr>
            <a:picLocks noChangeAspect="1"/>
          </p:cNvPicPr>
          <p:nvPr/>
        </p:nvPicPr>
        <p:blipFill>
          <a:blip r:embed="rId2"/>
          <a:stretch>
            <a:fillRect/>
          </a:stretch>
        </p:blipFill>
        <p:spPr>
          <a:xfrm>
            <a:off x="556260" y="3742690"/>
            <a:ext cx="3926840" cy="2312670"/>
          </a:xfrm>
          <a:prstGeom prst="rect">
            <a:avLst/>
          </a:prstGeom>
        </p:spPr>
      </p:pic>
      <p:pic>
        <p:nvPicPr>
          <p:cNvPr id="19" name="图片 18" descr="14YW5{TP8H39ISZE9)%D}Y8"/>
          <p:cNvPicPr>
            <a:picLocks noChangeAspect="1"/>
          </p:cNvPicPr>
          <p:nvPr/>
        </p:nvPicPr>
        <p:blipFill>
          <a:blip r:embed="rId3"/>
          <a:stretch>
            <a:fillRect/>
          </a:stretch>
        </p:blipFill>
        <p:spPr>
          <a:xfrm>
            <a:off x="4623435" y="3742690"/>
            <a:ext cx="3926840" cy="23126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8315" y="104775"/>
            <a:ext cx="4654550" cy="685800"/>
          </a:xfrm>
        </p:spPr>
        <p:txBody>
          <a:bodyPr/>
          <a:lstStyle/>
          <a:p>
            <a:r>
              <a:rPr lang="zh-CN" altLang="en-US" sz="2400">
                <a:sym typeface="+mn-ea"/>
              </a:rPr>
              <a:t>比特填充及其扩展构造法</a:t>
            </a:r>
            <a:endParaRPr sz="2400">
              <a:sym typeface="+mn-ea"/>
            </a:endParaRPr>
          </a:p>
        </p:txBody>
      </p:sp>
      <p:sp>
        <p:nvSpPr>
          <p:cNvPr id="7" name="文本框 6"/>
          <p:cNvSpPr txBox="1"/>
          <p:nvPr/>
        </p:nvSpPr>
        <p:spPr>
          <a:xfrm>
            <a:off x="892175" y="964565"/>
            <a:ext cx="7454900" cy="5323205"/>
          </a:xfrm>
          <a:prstGeom prst="rect">
            <a:avLst/>
          </a:prstGeom>
          <a:noFill/>
        </p:spPr>
        <p:txBody>
          <a:bodyPr wrap="square" rtlCol="0" anchor="t">
            <a:spAutoFit/>
          </a:bodyPr>
          <a:lstStyle/>
          <a:p>
            <a:pPr>
              <a:buFont typeface="Arial" panose="020B0604020202020204" pitchFamily="34" charset="0"/>
            </a:pPr>
            <a:r>
              <a:rPr lang="en-US" altLang="zh-CN" sz="2000" dirty="0">
                <a:solidFill>
                  <a:schemeClr val="tx1"/>
                </a:solidFill>
                <a:latin typeface="+mn-ea"/>
                <a:ea typeface="+mn-ea"/>
                <a:cs typeface="+mn-ea"/>
                <a:sym typeface="+mn-ea"/>
              </a:rPr>
              <a:t>    </a:t>
            </a:r>
            <a:r>
              <a:rPr lang="zh-CN" altLang="en-US" sz="2000" dirty="0">
                <a:solidFill>
                  <a:srgbClr val="FF0000"/>
                </a:solidFill>
                <a:latin typeface="+mn-ea"/>
                <a:ea typeface="+mn-ea"/>
                <a:cs typeface="+mn-ea"/>
                <a:sym typeface="+mn-ea"/>
              </a:rPr>
              <a:t>比特填充构造方法</a:t>
            </a:r>
            <a:r>
              <a:rPr lang="zh-CN" altLang="en-US" sz="2000" dirty="0">
                <a:solidFill>
                  <a:schemeClr val="tx1"/>
                </a:solidFill>
                <a:latin typeface="+mn-ea"/>
                <a:ea typeface="+mn-ea"/>
                <a:cs typeface="+mn-ea"/>
                <a:sym typeface="+mn-ea"/>
              </a:rPr>
              <a:t>的基本思想是：假设校验矩阵</a:t>
            </a:r>
            <a:r>
              <a:rPr lang="zh-CN" altLang="en-US" sz="2000" dirty="0">
                <a:solidFill>
                  <a:schemeClr val="tx1"/>
                </a:solidFill>
                <a:latin typeface="+mn-lt"/>
                <a:ea typeface="+mn-ea"/>
                <a:cs typeface="+mn-lt"/>
                <a:sym typeface="+mn-ea"/>
              </a:rPr>
              <a:t>H</a:t>
            </a:r>
            <a:r>
              <a:rPr lang="zh-CN" altLang="en-US" sz="2000" dirty="0">
                <a:solidFill>
                  <a:schemeClr val="tx1"/>
                </a:solidFill>
                <a:latin typeface="+mn-ea"/>
                <a:ea typeface="+mn-ea"/>
                <a:cs typeface="+mn-ea"/>
                <a:sym typeface="+mn-ea"/>
              </a:rPr>
              <a:t>的前n列已构造好，且</a:t>
            </a:r>
            <a:r>
              <a:rPr lang="zh-CN" altLang="en-US" sz="2000" dirty="0">
                <a:solidFill>
                  <a:srgbClr val="3333CC"/>
                </a:solidFill>
                <a:latin typeface="+mn-ea"/>
                <a:ea typeface="+mn-ea"/>
                <a:cs typeface="+mn-ea"/>
                <a:sym typeface="+mn-ea"/>
              </a:rPr>
              <a:t>满足约束条件</a:t>
            </a:r>
            <a:r>
              <a:rPr lang="zh-CN" altLang="en-US" sz="2000" dirty="0">
                <a:solidFill>
                  <a:schemeClr val="tx1"/>
                </a:solidFill>
                <a:latin typeface="+mn-ea"/>
                <a:ea typeface="+mn-ea"/>
                <a:cs typeface="+mn-ea"/>
                <a:sym typeface="+mn-ea"/>
              </a:rPr>
              <a:t>：矩阵H中每列的列重都是a，每行的行重不超过b，相关的</a:t>
            </a:r>
            <a:r>
              <a:rPr lang="zh-CN" altLang="en-US" sz="2000" dirty="0">
                <a:solidFill>
                  <a:schemeClr val="tx1"/>
                </a:solidFill>
                <a:latin typeface="+mn-lt"/>
                <a:ea typeface="+mn-ea"/>
                <a:cs typeface="+mn-lt"/>
                <a:sym typeface="+mn-ea"/>
              </a:rPr>
              <a:t>Tanner</a:t>
            </a:r>
            <a:r>
              <a:rPr lang="zh-CN" altLang="en-US" sz="2000" dirty="0">
                <a:solidFill>
                  <a:schemeClr val="tx1"/>
                </a:solidFill>
                <a:latin typeface="+mn-ea"/>
                <a:ea typeface="+mn-ea"/>
                <a:cs typeface="+mn-ea"/>
                <a:sym typeface="+mn-ea"/>
              </a:rPr>
              <a:t>图</a:t>
            </a:r>
            <a:r>
              <a:rPr lang="zh-CN" altLang="en-US" sz="2000" dirty="0">
                <a:solidFill>
                  <a:schemeClr val="tx1"/>
                </a:solidFill>
                <a:latin typeface="+mn-lt"/>
                <a:ea typeface="+mn-ea"/>
                <a:cs typeface="+mn-lt"/>
                <a:sym typeface="+mn-ea"/>
              </a:rPr>
              <a:t>G=G(H)</a:t>
            </a:r>
            <a:r>
              <a:rPr lang="zh-CN" altLang="en-US" sz="2000" dirty="0">
                <a:solidFill>
                  <a:schemeClr val="tx1"/>
                </a:solidFill>
                <a:latin typeface="+mn-ea"/>
                <a:ea typeface="+mn-ea"/>
                <a:cs typeface="+mn-ea"/>
                <a:sym typeface="+mn-ea"/>
              </a:rPr>
              <a:t>的围长至少为g。接着要做的是怎样添加第</a:t>
            </a:r>
            <a:r>
              <a:rPr lang="zh-CN" altLang="en-US" sz="2000" dirty="0">
                <a:solidFill>
                  <a:schemeClr val="tx1"/>
                </a:solidFill>
                <a:latin typeface="+mn-lt"/>
                <a:ea typeface="+mn-ea"/>
                <a:cs typeface="+mn-lt"/>
                <a:sym typeface="+mn-ea"/>
              </a:rPr>
              <a:t>(n+1)</a:t>
            </a:r>
            <a:r>
              <a:rPr lang="zh-CN" altLang="en-US" sz="2000" dirty="0">
                <a:solidFill>
                  <a:schemeClr val="tx1"/>
                </a:solidFill>
                <a:latin typeface="+mn-ea"/>
                <a:ea typeface="+mn-ea"/>
                <a:cs typeface="+mn-ea"/>
                <a:sym typeface="+mn-ea"/>
              </a:rPr>
              <a:t>列到矩阵</a:t>
            </a:r>
            <a:r>
              <a:rPr lang="zh-CN" altLang="en-US" sz="2000" dirty="0">
                <a:solidFill>
                  <a:schemeClr val="tx1"/>
                </a:solidFill>
                <a:latin typeface="+mn-lt"/>
                <a:ea typeface="+mn-ea"/>
                <a:cs typeface="+mn-lt"/>
                <a:sym typeface="+mn-ea"/>
              </a:rPr>
              <a:t>H</a:t>
            </a:r>
            <a:r>
              <a:rPr lang="zh-CN" altLang="en-US" sz="2000" dirty="0">
                <a:solidFill>
                  <a:schemeClr val="tx1"/>
                </a:solidFill>
                <a:latin typeface="+mn-ea"/>
                <a:ea typeface="+mn-ea"/>
                <a:cs typeface="+mn-ea"/>
                <a:sym typeface="+mn-ea"/>
              </a:rPr>
              <a:t>中。添加新列时，新列中非零元素所在行对应</a:t>
            </a:r>
            <a:r>
              <a:rPr lang="zh-CN" altLang="en-US" sz="2000" dirty="0">
                <a:solidFill>
                  <a:schemeClr val="tx1"/>
                </a:solidFill>
                <a:latin typeface="+mn-lt"/>
                <a:ea typeface="+mn-ea"/>
                <a:cs typeface="+mn-lt"/>
                <a:sym typeface="+mn-ea"/>
              </a:rPr>
              <a:t>Tanner</a:t>
            </a:r>
            <a:r>
              <a:rPr lang="zh-CN" altLang="en-US" sz="2000" dirty="0">
                <a:solidFill>
                  <a:schemeClr val="tx1"/>
                </a:solidFill>
                <a:latin typeface="+mn-ea"/>
                <a:ea typeface="+mn-ea"/>
                <a:cs typeface="+mn-ea"/>
                <a:sym typeface="+mn-ea"/>
              </a:rPr>
              <a:t>图中的校验节点，这些校验节点的集合我们定义为</a:t>
            </a:r>
            <a:r>
              <a:rPr lang="zh-CN" altLang="en-US" sz="2000" dirty="0">
                <a:solidFill>
                  <a:schemeClr val="tx1"/>
                </a:solidFill>
                <a:latin typeface="+mn-lt"/>
                <a:ea typeface="+mn-ea"/>
                <a:cs typeface="+mn-lt"/>
                <a:sym typeface="+mn-ea"/>
              </a:rPr>
              <a:t>U1</a:t>
            </a:r>
            <a:r>
              <a:rPr lang="zh-CN" altLang="en-US" sz="2000" dirty="0">
                <a:solidFill>
                  <a:schemeClr val="tx1"/>
                </a:solidFill>
                <a:latin typeface="+mn-ea"/>
                <a:ea typeface="+mn-ea"/>
                <a:cs typeface="+mn-ea"/>
                <a:sym typeface="+mn-ea"/>
              </a:rPr>
              <a:t>，即</a:t>
            </a:r>
            <a:r>
              <a:rPr lang="zh-CN" altLang="en-US" sz="2000" dirty="0">
                <a:solidFill>
                  <a:schemeClr val="tx1"/>
                </a:solidFill>
                <a:latin typeface="+mn-lt"/>
                <a:ea typeface="+mn-ea"/>
                <a:cs typeface="+mn-lt"/>
                <a:sym typeface="+mn-ea"/>
              </a:rPr>
              <a:t>U1</a:t>
            </a:r>
            <a:r>
              <a:rPr lang="zh-CN" altLang="en-US" sz="2000" dirty="0">
                <a:solidFill>
                  <a:schemeClr val="tx1"/>
                </a:solidFill>
                <a:latin typeface="+mn-ea"/>
                <a:ea typeface="+mn-ea"/>
                <a:cs typeface="+mn-ea"/>
                <a:sym typeface="+mn-ea"/>
              </a:rPr>
              <a:t>包含于</a:t>
            </a:r>
            <a:r>
              <a:rPr lang="zh-CN" altLang="en-US" sz="2000" dirty="0">
                <a:solidFill>
                  <a:schemeClr val="tx1"/>
                </a:solidFill>
                <a:latin typeface="+mn-lt"/>
                <a:ea typeface="+mn-ea"/>
                <a:cs typeface="+mn-lt"/>
                <a:sym typeface="+mn-ea"/>
              </a:rPr>
              <a:t>{1, 2,…m}</a:t>
            </a:r>
            <a:r>
              <a:rPr lang="zh-CN" altLang="en-US" sz="2000" dirty="0">
                <a:solidFill>
                  <a:schemeClr val="tx1"/>
                </a:solidFill>
                <a:latin typeface="+mn-ea"/>
                <a:ea typeface="+mn-ea"/>
                <a:cs typeface="+mn-ea"/>
                <a:sym typeface="+mn-ea"/>
              </a:rPr>
              <a:t>，且</a:t>
            </a:r>
            <a:r>
              <a:rPr lang="zh-CN" altLang="en-US" sz="2000" dirty="0">
                <a:solidFill>
                  <a:schemeClr val="tx1"/>
                </a:solidFill>
                <a:latin typeface="+mn-lt"/>
                <a:ea typeface="+mn-ea"/>
                <a:cs typeface="+mn-lt"/>
                <a:sym typeface="+mn-ea"/>
              </a:rPr>
              <a:t>U1</a:t>
            </a:r>
            <a:r>
              <a:rPr lang="zh-CN" altLang="en-US" sz="2000" dirty="0">
                <a:solidFill>
                  <a:schemeClr val="tx1"/>
                </a:solidFill>
                <a:latin typeface="+mn-ea"/>
                <a:ea typeface="+mn-ea"/>
                <a:cs typeface="+mn-ea"/>
                <a:sym typeface="+mn-ea"/>
              </a:rPr>
              <a:t>集合的大小不超过</a:t>
            </a:r>
            <a:r>
              <a:rPr lang="zh-CN" altLang="en-US" sz="2000" dirty="0">
                <a:solidFill>
                  <a:schemeClr val="tx1"/>
                </a:solidFill>
                <a:latin typeface="+mn-lt"/>
                <a:ea typeface="+mn-ea"/>
                <a:cs typeface="+mn-lt"/>
                <a:sym typeface="+mn-ea"/>
              </a:rPr>
              <a:t>a</a:t>
            </a:r>
            <a:r>
              <a:rPr lang="zh-CN" altLang="en-US" sz="2000" dirty="0">
                <a:solidFill>
                  <a:schemeClr val="tx1"/>
                </a:solidFill>
                <a:latin typeface="+mn-ea"/>
                <a:ea typeface="+mn-ea"/>
                <a:cs typeface="+mn-ea"/>
                <a:sym typeface="+mn-ea"/>
              </a:rPr>
              <a:t>。假设在新列中已经添加了</a:t>
            </a:r>
            <a:r>
              <a:rPr lang="zh-CN" altLang="en-US" sz="2000" i="1" dirty="0">
                <a:solidFill>
                  <a:schemeClr val="tx1"/>
                </a:solidFill>
                <a:latin typeface="+mn-lt"/>
                <a:ea typeface="+mn-ea"/>
                <a:cs typeface="+mn-lt"/>
                <a:sym typeface="+mn-ea"/>
              </a:rPr>
              <a:t>i</a:t>
            </a:r>
            <a:r>
              <a:rPr lang="zh-CN" altLang="en-US" sz="2000" dirty="0">
                <a:solidFill>
                  <a:schemeClr val="tx1"/>
                </a:solidFill>
                <a:latin typeface="+mn-ea"/>
                <a:ea typeface="+mn-ea"/>
                <a:cs typeface="+mn-ea"/>
                <a:sym typeface="+mn-ea"/>
              </a:rPr>
              <a:t>个校验节点，</a:t>
            </a:r>
            <a:r>
              <a:rPr lang="zh-CN" altLang="en-US" sz="2000" dirty="0">
                <a:solidFill>
                  <a:schemeClr val="tx1"/>
                </a:solidFill>
                <a:latin typeface="+mn-lt"/>
                <a:ea typeface="+mn-ea"/>
                <a:cs typeface="+mn-lt"/>
                <a:sym typeface="+mn-ea"/>
              </a:rPr>
              <a:t>0≤</a:t>
            </a:r>
            <a:r>
              <a:rPr lang="zh-CN" altLang="en-US" sz="2000" i="1" dirty="0">
                <a:solidFill>
                  <a:schemeClr val="tx1"/>
                </a:solidFill>
                <a:latin typeface="+mn-lt"/>
                <a:ea typeface="+mn-ea"/>
                <a:cs typeface="+mn-lt"/>
                <a:sym typeface="+mn-ea"/>
              </a:rPr>
              <a:t>i</a:t>
            </a:r>
            <a:r>
              <a:rPr lang="zh-CN" altLang="en-US" sz="2000" dirty="0">
                <a:solidFill>
                  <a:schemeClr val="tx1"/>
                </a:solidFill>
                <a:latin typeface="+mn-lt"/>
                <a:ea typeface="+mn-ea"/>
                <a:cs typeface="+mn-lt"/>
                <a:sym typeface="+mn-ea"/>
              </a:rPr>
              <a:t>&lt;a</a:t>
            </a:r>
            <a:r>
              <a:rPr lang="zh-CN" altLang="en-US" sz="2000" dirty="0">
                <a:solidFill>
                  <a:schemeClr val="tx1"/>
                </a:solidFill>
                <a:latin typeface="+mn-ea"/>
                <a:ea typeface="+mn-ea"/>
                <a:cs typeface="+mn-ea"/>
                <a:sym typeface="+mn-ea"/>
              </a:rPr>
              <a:t>，接着尝试添加第</a:t>
            </a:r>
            <a:r>
              <a:rPr lang="zh-CN" altLang="en-US" sz="2000" i="1" dirty="0">
                <a:solidFill>
                  <a:schemeClr val="tx1"/>
                </a:solidFill>
                <a:latin typeface="+mj-lt"/>
                <a:ea typeface="+mn-ea"/>
                <a:cs typeface="+mj-lt"/>
                <a:sym typeface="+mn-ea"/>
              </a:rPr>
              <a:t>i</a:t>
            </a:r>
            <a:r>
              <a:rPr lang="zh-CN" altLang="en-US" sz="2000" dirty="0">
                <a:solidFill>
                  <a:schemeClr val="tx1"/>
                </a:solidFill>
                <a:latin typeface="+mj-lt"/>
                <a:ea typeface="+mn-ea"/>
                <a:cs typeface="+mj-lt"/>
                <a:sym typeface="+mn-ea"/>
              </a:rPr>
              <a:t>+1</a:t>
            </a:r>
            <a:r>
              <a:rPr lang="zh-CN" altLang="en-US" sz="2000" dirty="0">
                <a:solidFill>
                  <a:schemeClr val="tx1"/>
                </a:solidFill>
                <a:latin typeface="+mn-ea"/>
                <a:ea typeface="+mn-ea"/>
                <a:cs typeface="+mn-ea"/>
                <a:sym typeface="+mn-ea"/>
              </a:rPr>
              <a:t>个校验节点到</a:t>
            </a:r>
            <a:r>
              <a:rPr lang="zh-CN" altLang="en-US" sz="2000" dirty="0">
                <a:solidFill>
                  <a:schemeClr val="tx1"/>
                </a:solidFill>
                <a:latin typeface="+mj-lt"/>
                <a:ea typeface="+mn-ea"/>
                <a:cs typeface="+mj-lt"/>
                <a:sym typeface="+mn-ea"/>
              </a:rPr>
              <a:t>U1</a:t>
            </a:r>
            <a:r>
              <a:rPr lang="zh-CN" altLang="en-US" sz="2000" dirty="0">
                <a:solidFill>
                  <a:schemeClr val="tx1"/>
                </a:solidFill>
                <a:latin typeface="+mn-ea"/>
                <a:ea typeface="+mn-ea"/>
                <a:cs typeface="+mn-ea"/>
                <a:sym typeface="+mn-ea"/>
              </a:rPr>
              <a:t>中。</a:t>
            </a:r>
          </a:p>
          <a:p>
            <a:endParaRPr lang="zh-CN" altLang="en-US" sz="2000" dirty="0">
              <a:solidFill>
                <a:schemeClr val="tx1"/>
              </a:solidFill>
              <a:latin typeface="+mn-ea"/>
              <a:ea typeface="+mn-ea"/>
              <a:cs typeface="+mn-ea"/>
              <a:sym typeface="+mn-ea"/>
            </a:endParaRPr>
          </a:p>
          <a:p>
            <a:pPr>
              <a:buFont typeface="Arial" panose="020B0604020202020204" pitchFamily="34" charset="0"/>
            </a:pPr>
            <a:r>
              <a:rPr lang="zh-CN" altLang="en-US" sz="2000" dirty="0">
                <a:solidFill>
                  <a:schemeClr val="tx1"/>
                </a:solidFill>
                <a:latin typeface="+mn-ea"/>
                <a:ea typeface="+mn-ea"/>
                <a:cs typeface="+mn-ea"/>
                <a:sym typeface="+mn-ea"/>
              </a:rPr>
              <a:t>比特填充构造方法主要应用于</a:t>
            </a:r>
            <a:r>
              <a:rPr lang="zh-CN" altLang="en-US" sz="2000" dirty="0">
                <a:solidFill>
                  <a:srgbClr val="FF0000"/>
                </a:solidFill>
                <a:latin typeface="+mn-ea"/>
                <a:ea typeface="+mn-ea"/>
                <a:cs typeface="+mn-ea"/>
                <a:sym typeface="+mn-ea"/>
              </a:rPr>
              <a:t>两种情况</a:t>
            </a:r>
            <a:r>
              <a:rPr lang="zh-CN" altLang="en-US" sz="2000" dirty="0">
                <a:solidFill>
                  <a:schemeClr val="tx1"/>
                </a:solidFill>
                <a:latin typeface="+mn-ea"/>
                <a:ea typeface="+mn-ea"/>
                <a:cs typeface="+mn-ea"/>
                <a:sym typeface="+mn-ea"/>
              </a:rPr>
              <a:t>：</a:t>
            </a:r>
          </a:p>
          <a:p>
            <a:r>
              <a:rPr lang="zh-CN" altLang="en-US" sz="2000" dirty="0">
                <a:solidFill>
                  <a:schemeClr val="tx1"/>
                </a:solidFill>
                <a:latin typeface="+mn-ea"/>
                <a:ea typeface="+mn-ea"/>
                <a:cs typeface="+mn-ea"/>
                <a:sym typeface="+mn-ea"/>
              </a:rPr>
              <a:t>        1）</a:t>
            </a:r>
            <a:r>
              <a:rPr lang="zh-CN" altLang="en-US" sz="2000" dirty="0">
                <a:solidFill>
                  <a:srgbClr val="3333CC"/>
                </a:solidFill>
                <a:latin typeface="+mn-ea"/>
                <a:ea typeface="+mn-ea"/>
                <a:cs typeface="+mn-ea"/>
                <a:sym typeface="+mn-ea"/>
              </a:rPr>
              <a:t>确定速率，高围长</a:t>
            </a:r>
            <a:r>
              <a:rPr lang="zh-CN" altLang="en-US" sz="2000" dirty="0">
                <a:solidFill>
                  <a:schemeClr val="tx1"/>
                </a:solidFill>
                <a:latin typeface="+mn-ea"/>
                <a:ea typeface="+mn-ea"/>
                <a:cs typeface="+mn-ea"/>
                <a:sym typeface="+mn-ea"/>
              </a:rPr>
              <a:t>：给定校验节点数目为m，校验节点度为b，变量节点数目为n，变量节点度为a，满足</a:t>
            </a:r>
            <a:r>
              <a:rPr lang="zh-CN" altLang="en-US" sz="2000" dirty="0">
                <a:solidFill>
                  <a:schemeClr val="tx1"/>
                </a:solidFill>
                <a:latin typeface="+mj-lt"/>
                <a:ea typeface="+mn-ea"/>
                <a:cs typeface="+mj-lt"/>
                <a:sym typeface="+mn-ea"/>
              </a:rPr>
              <a:t>mb = na，</a:t>
            </a:r>
            <a:r>
              <a:rPr lang="zh-CN" altLang="en-US" sz="2000" dirty="0">
                <a:solidFill>
                  <a:schemeClr val="tx1"/>
                </a:solidFill>
                <a:latin typeface="+mn-ea"/>
                <a:ea typeface="+mn-ea"/>
                <a:cs typeface="+mn-ea"/>
                <a:sym typeface="+mn-ea"/>
              </a:rPr>
              <a:t>目的使得围长g最大。</a:t>
            </a:r>
          </a:p>
          <a:p>
            <a:r>
              <a:rPr lang="zh-CN" altLang="en-US" sz="2000" dirty="0">
                <a:solidFill>
                  <a:schemeClr val="tx1"/>
                </a:solidFill>
                <a:latin typeface="+mn-ea"/>
                <a:ea typeface="+mn-ea"/>
                <a:cs typeface="+mn-ea"/>
                <a:sym typeface="+mn-ea"/>
              </a:rPr>
              <a:t>        2）</a:t>
            </a:r>
            <a:r>
              <a:rPr lang="zh-CN" altLang="en-US" sz="2000" dirty="0">
                <a:solidFill>
                  <a:srgbClr val="3333CC"/>
                </a:solidFill>
                <a:latin typeface="+mn-ea"/>
                <a:ea typeface="+mn-ea"/>
                <a:cs typeface="+mn-ea"/>
                <a:sym typeface="+mn-ea"/>
              </a:rPr>
              <a:t>确定围长，码长，高码率</a:t>
            </a:r>
            <a:r>
              <a:rPr lang="zh-CN" altLang="en-US" sz="2000" dirty="0">
                <a:solidFill>
                  <a:schemeClr val="tx1"/>
                </a:solidFill>
                <a:latin typeface="+mn-ea"/>
                <a:ea typeface="+mn-ea"/>
                <a:cs typeface="+mn-ea"/>
                <a:sym typeface="+mn-ea"/>
              </a:rPr>
              <a:t>：给定变量节点数目为n和围长g，以及变量节点度为a，使得校验节点数目m最小化，即码率最大化。</a:t>
            </a:r>
          </a:p>
          <a:p>
            <a:r>
              <a:rPr lang="zh-CN" altLang="en-US" sz="2000" dirty="0">
                <a:solidFill>
                  <a:schemeClr val="tx1"/>
                </a:solidFill>
                <a:latin typeface="+mn-ea"/>
                <a:ea typeface="+mn-ea"/>
                <a:cs typeface="+mn-ea"/>
                <a:sym typeface="+mn-ea"/>
              </a:rPr>
              <a:t>    </a:t>
            </a:r>
          </a:p>
        </p:txBody>
      </p:sp>
      <p:sp>
        <p:nvSpPr>
          <p:cNvPr id="47" name="Oval 48"/>
          <p:cNvSpPr/>
          <p:nvPr/>
        </p:nvSpPr>
        <p:spPr>
          <a:xfrm>
            <a:off x="256207" y="964724"/>
            <a:ext cx="636505" cy="636505"/>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1</a:t>
            </a:r>
          </a:p>
        </p:txBody>
      </p:sp>
      <p:sp>
        <p:nvSpPr>
          <p:cNvPr id="3" name="Oval 48"/>
          <p:cNvSpPr/>
          <p:nvPr/>
        </p:nvSpPr>
        <p:spPr>
          <a:xfrm>
            <a:off x="256207" y="3575209"/>
            <a:ext cx="636505" cy="636505"/>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8315" y="104775"/>
            <a:ext cx="4654550" cy="685800"/>
          </a:xfrm>
        </p:spPr>
        <p:txBody>
          <a:bodyPr/>
          <a:lstStyle/>
          <a:p>
            <a:r>
              <a:rPr lang="zh-CN" altLang="en-US" sz="2400">
                <a:sym typeface="+mn-ea"/>
              </a:rPr>
              <a:t>比特填充及其扩展构造法</a:t>
            </a:r>
            <a:endParaRPr sz="2400">
              <a:sym typeface="+mn-ea"/>
            </a:endParaRPr>
          </a:p>
        </p:txBody>
      </p:sp>
      <p:sp>
        <p:nvSpPr>
          <p:cNvPr id="7" name="文本框 6"/>
          <p:cNvSpPr txBox="1"/>
          <p:nvPr/>
        </p:nvSpPr>
        <p:spPr>
          <a:xfrm>
            <a:off x="1075690" y="1155700"/>
            <a:ext cx="6992620" cy="3169285"/>
          </a:xfrm>
          <a:prstGeom prst="rect">
            <a:avLst/>
          </a:prstGeom>
          <a:noFill/>
        </p:spPr>
        <p:txBody>
          <a:bodyPr wrap="square" rtlCol="0" anchor="t">
            <a:spAutoFit/>
          </a:bodyPr>
          <a:lstStyle/>
          <a:p>
            <a:pPr>
              <a:buFont typeface="Arial" panose="020B0604020202020204" pitchFamily="34" charset="0"/>
            </a:pPr>
            <a:r>
              <a:rPr lang="en-US" altLang="zh-CN" sz="2000" dirty="0">
                <a:solidFill>
                  <a:schemeClr val="tx1"/>
                </a:solidFill>
                <a:latin typeface="+mn-ea"/>
                <a:ea typeface="+mn-ea"/>
                <a:cs typeface="+mn-ea"/>
                <a:sym typeface="+mn-ea"/>
              </a:rPr>
              <a:t>    </a:t>
            </a:r>
            <a:r>
              <a:rPr lang="zh-CN" altLang="en-US" sz="2000" dirty="0">
                <a:solidFill>
                  <a:schemeClr val="tx1"/>
                </a:solidFill>
                <a:latin typeface="+mn-ea"/>
                <a:ea typeface="+mn-ea"/>
                <a:cs typeface="+mn-ea"/>
                <a:sym typeface="+mn-ea"/>
              </a:rPr>
              <a:t>扩展比特填充构造方法是在比特填充构造的基础上引入了</a:t>
            </a:r>
            <a:r>
              <a:rPr lang="zh-CN" altLang="en-US" sz="2000" dirty="0">
                <a:solidFill>
                  <a:srgbClr val="00CC99"/>
                </a:solidFill>
                <a:latin typeface="+mn-ea"/>
                <a:ea typeface="+mn-ea"/>
                <a:cs typeface="+mn-ea"/>
                <a:sym typeface="+mn-ea"/>
              </a:rPr>
              <a:t>渐进优化</a:t>
            </a:r>
            <a:r>
              <a:rPr lang="zh-CN" altLang="en-US" sz="2000" dirty="0">
                <a:solidFill>
                  <a:schemeClr val="tx1"/>
                </a:solidFill>
                <a:latin typeface="+mn-ea"/>
                <a:ea typeface="+mn-ea"/>
                <a:cs typeface="+mn-ea"/>
                <a:sym typeface="+mn-ea"/>
              </a:rPr>
              <a:t>的思想，同样是在保持预先确定的围长值的情况下，在Tanner图中一个接着一个地添加比特位，但各比特节点度数分布不均匀。</a:t>
            </a:r>
          </a:p>
          <a:p>
            <a:endParaRPr lang="zh-CN" altLang="en-US" sz="2000" dirty="0">
              <a:solidFill>
                <a:schemeClr val="tx1"/>
              </a:solidFill>
              <a:latin typeface="+mn-ea"/>
              <a:ea typeface="+mn-ea"/>
              <a:cs typeface="+mn-ea"/>
              <a:sym typeface="+mn-ea"/>
            </a:endParaRPr>
          </a:p>
          <a:p>
            <a:pPr>
              <a:buFont typeface="Arial" panose="020B0604020202020204" pitchFamily="34" charset="0"/>
            </a:pPr>
            <a:r>
              <a:rPr lang="zh-CN" altLang="en-US" sz="2000" dirty="0">
                <a:solidFill>
                  <a:schemeClr val="tx1"/>
                </a:solidFill>
                <a:latin typeface="+mn-ea"/>
                <a:ea typeface="+mn-ea"/>
                <a:cs typeface="+mn-ea"/>
                <a:sym typeface="+mn-ea"/>
              </a:rPr>
              <a:t>    </a:t>
            </a:r>
          </a:p>
          <a:p>
            <a:pPr>
              <a:buFont typeface="Arial" panose="020B0604020202020204" pitchFamily="34" charset="0"/>
            </a:pPr>
            <a:r>
              <a:rPr lang="zh-CN" altLang="en-US" sz="2000" dirty="0">
                <a:solidFill>
                  <a:schemeClr val="tx1"/>
                </a:solidFill>
                <a:latin typeface="+mn-ea"/>
                <a:ea typeface="+mn-ea"/>
                <a:cs typeface="+mn-ea"/>
                <a:sym typeface="+mn-ea"/>
              </a:rPr>
              <a:t>    算法的整个过程中围长的</a:t>
            </a:r>
            <a:r>
              <a:rPr lang="zh-CN" altLang="en-US" sz="2000" dirty="0">
                <a:solidFill>
                  <a:srgbClr val="00CC99"/>
                </a:solidFill>
                <a:latin typeface="+mn-ea"/>
                <a:ea typeface="+mn-ea"/>
                <a:cs typeface="+mn-ea"/>
                <a:sym typeface="+mn-ea"/>
              </a:rPr>
              <a:t>约束值</a:t>
            </a:r>
            <a:r>
              <a:rPr lang="zh-CN" altLang="en-US" sz="2000" dirty="0">
                <a:solidFill>
                  <a:schemeClr val="tx1"/>
                </a:solidFill>
                <a:latin typeface="+mn-ea"/>
                <a:ea typeface="+mn-ea"/>
                <a:cs typeface="+mn-ea"/>
                <a:sym typeface="+mn-ea"/>
              </a:rPr>
              <a:t>是不断变化的，开始使用围长约束值假设为g1,直到在这一约束值下比特无法继续添加为止，此时的围长要减2，然后继续上述过程，直到满足所有的比特添加完以及围长的约束值小于预设的下限值。</a:t>
            </a:r>
          </a:p>
        </p:txBody>
      </p:sp>
      <p:sp>
        <p:nvSpPr>
          <p:cNvPr id="47" name="Oval 48"/>
          <p:cNvSpPr/>
          <p:nvPr/>
        </p:nvSpPr>
        <p:spPr>
          <a:xfrm>
            <a:off x="261922" y="959644"/>
            <a:ext cx="636505" cy="636505"/>
          </a:xfrm>
          <a:prstGeom prst="ellipse">
            <a:avLst/>
          </a:prstGeom>
          <a:solidFill>
            <a:srgbClr val="92D050"/>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3</a:t>
            </a:r>
          </a:p>
        </p:txBody>
      </p:sp>
      <p:sp>
        <p:nvSpPr>
          <p:cNvPr id="3" name="Oval 48"/>
          <p:cNvSpPr/>
          <p:nvPr/>
        </p:nvSpPr>
        <p:spPr>
          <a:xfrm>
            <a:off x="261922" y="3031014"/>
            <a:ext cx="636505" cy="636505"/>
          </a:xfrm>
          <a:prstGeom prst="ellipse">
            <a:avLst/>
          </a:prstGeom>
          <a:solidFill>
            <a:srgbClr val="F6B9EB"/>
          </a:solidFill>
          <a:ln w="25400">
            <a:solidFill>
              <a:srgbClr val="F6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PEG</a:t>
            </a:r>
            <a:r>
              <a:rPr lang="zh-CN" altLang="en-US" sz="2400">
                <a:sym typeface="+mn-ea"/>
              </a:rPr>
              <a:t>构造法</a:t>
            </a:r>
            <a:endParaRPr sz="2400">
              <a:sym typeface="+mn-ea"/>
            </a:endParaRPr>
          </a:p>
        </p:txBody>
      </p:sp>
      <p:sp>
        <p:nvSpPr>
          <p:cNvPr id="3" name="文本框 2"/>
          <p:cNvSpPr txBox="1"/>
          <p:nvPr/>
        </p:nvSpPr>
        <p:spPr>
          <a:xfrm>
            <a:off x="871855" y="1172210"/>
            <a:ext cx="7161530" cy="4092575"/>
          </a:xfrm>
          <a:prstGeom prst="rect">
            <a:avLst/>
          </a:prstGeom>
          <a:noFill/>
        </p:spPr>
        <p:txBody>
          <a:bodyPr wrap="square" rtlCol="0" anchor="t">
            <a:spAutoFit/>
          </a:bodyPr>
          <a:lstStyle/>
          <a:p>
            <a:pPr>
              <a:buFont typeface="Arial" panose="020B0604020202020204" pitchFamily="34" charset="0"/>
            </a:pPr>
            <a:r>
              <a:rPr lang="en-US" altLang="zh-CN" sz="2000" dirty="0">
                <a:solidFill>
                  <a:schemeClr val="tx1"/>
                </a:solidFill>
                <a:latin typeface="+mn-ea"/>
                <a:ea typeface="+mn-ea"/>
                <a:cs typeface="+mn-ea"/>
                <a:sym typeface="+mn-ea"/>
              </a:rPr>
              <a:t>    </a:t>
            </a:r>
            <a:r>
              <a:rPr lang="zh-CN" altLang="en-US" sz="2000" dirty="0">
                <a:solidFill>
                  <a:schemeClr val="tx1"/>
                </a:solidFill>
                <a:latin typeface="+mn-ea"/>
                <a:ea typeface="+mn-ea"/>
                <a:cs typeface="+mn-ea"/>
                <a:sym typeface="+mn-ea"/>
              </a:rPr>
              <a:t>Xiao-Yu Hu提出了一种以</a:t>
            </a:r>
            <a:r>
              <a:rPr lang="zh-CN" altLang="en-US" sz="2000" dirty="0">
                <a:solidFill>
                  <a:srgbClr val="3333CC"/>
                </a:solidFill>
                <a:latin typeface="+mn-ea"/>
                <a:ea typeface="+mn-ea"/>
                <a:cs typeface="+mn-ea"/>
                <a:sym typeface="+mn-ea"/>
              </a:rPr>
              <a:t>构造大围长Tanner图</a:t>
            </a:r>
            <a:r>
              <a:rPr lang="zh-CN" altLang="en-US" sz="2000" dirty="0">
                <a:solidFill>
                  <a:schemeClr val="tx1"/>
                </a:solidFill>
                <a:latin typeface="+mn-ea"/>
                <a:ea typeface="+mn-ea"/>
                <a:cs typeface="+mn-ea"/>
                <a:sym typeface="+mn-ea"/>
              </a:rPr>
              <a:t>为目的的简单高效的随机构造方法，即</a:t>
            </a:r>
            <a:r>
              <a:rPr lang="zh-CN" altLang="en-US" sz="2000" dirty="0">
                <a:solidFill>
                  <a:schemeClr val="tx1"/>
                </a:solidFill>
                <a:latin typeface="+mj-lt"/>
                <a:ea typeface="+mn-ea"/>
                <a:cs typeface="+mj-lt"/>
                <a:sym typeface="+mn-ea"/>
              </a:rPr>
              <a:t>PEG(Progressive Edge-Growth)</a:t>
            </a:r>
            <a:r>
              <a:rPr lang="zh-CN" altLang="en-US" sz="2000" dirty="0">
                <a:solidFill>
                  <a:schemeClr val="tx1"/>
                </a:solidFill>
                <a:latin typeface="+mn-ea"/>
                <a:ea typeface="+mn-ea"/>
                <a:cs typeface="+mn-ea"/>
                <a:sym typeface="+mn-ea"/>
              </a:rPr>
              <a:t>构造</a:t>
            </a:r>
            <a:r>
              <a:rPr lang="en-US" altLang="zh-CN" sz="2000" dirty="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它的基本思想它按照</a:t>
            </a:r>
            <a:r>
              <a:rPr lang="zh-CN" altLang="en-US" sz="2000" dirty="0">
                <a:solidFill>
                  <a:schemeClr val="tx1"/>
                </a:solidFill>
                <a:latin typeface="+mj-lt"/>
                <a:ea typeface="+mn-ea"/>
                <a:cs typeface="+mj-lt"/>
                <a:sym typeface="+mn-ea"/>
              </a:rPr>
              <a:t>Edge-by-Edge</a:t>
            </a:r>
            <a:r>
              <a:rPr lang="zh-CN" altLang="en-US" sz="2000" dirty="0">
                <a:solidFill>
                  <a:schemeClr val="tx1"/>
                </a:solidFill>
                <a:latin typeface="+mn-ea"/>
                <a:ea typeface="+mn-ea"/>
                <a:cs typeface="+mn-ea"/>
                <a:sym typeface="+mn-ea"/>
              </a:rPr>
              <a:t>的方式在校验节点和变量节点之间建立边的连接，增加新边时可以使图的围长</a:t>
            </a:r>
            <a:r>
              <a:rPr lang="zh-CN" altLang="en-US" sz="2000" dirty="0">
                <a:solidFill>
                  <a:schemeClr val="tx1"/>
                </a:solidFill>
                <a:latin typeface="+mj-lt"/>
                <a:ea typeface="+mn-ea"/>
                <a:cs typeface="+mj-lt"/>
                <a:sym typeface="+mn-ea"/>
              </a:rPr>
              <a:t>(girth)</a:t>
            </a:r>
            <a:r>
              <a:rPr lang="zh-CN" altLang="en-US" sz="2000" dirty="0">
                <a:solidFill>
                  <a:schemeClr val="tx1"/>
                </a:solidFill>
                <a:latin typeface="+mn-ea"/>
                <a:ea typeface="+mn-ea"/>
                <a:cs typeface="+mn-ea"/>
                <a:sym typeface="+mn-ea"/>
              </a:rPr>
              <a:t>达到最大。</a:t>
            </a:r>
          </a:p>
          <a:p>
            <a:endParaRPr lang="zh-CN" altLang="en-US" sz="2000" dirty="0">
              <a:solidFill>
                <a:schemeClr val="tx1"/>
              </a:solidFill>
              <a:latin typeface="+mn-ea"/>
              <a:ea typeface="+mn-ea"/>
              <a:cs typeface="+mn-ea"/>
              <a:sym typeface="+mn-ea"/>
            </a:endParaRPr>
          </a:p>
          <a:p>
            <a:pPr>
              <a:buFont typeface="Arial" panose="020B0604020202020204" pitchFamily="34" charset="0"/>
            </a:pPr>
            <a:r>
              <a:rPr lang="zh-CN" altLang="en-US" sz="2000" dirty="0">
                <a:solidFill>
                  <a:schemeClr val="tx1"/>
                </a:solidFill>
                <a:latin typeface="+mn-ea"/>
                <a:ea typeface="+mn-ea"/>
                <a:cs typeface="+mn-ea"/>
                <a:sym typeface="+mn-ea"/>
              </a:rPr>
              <a:t>    给定</a:t>
            </a:r>
            <a:r>
              <a:rPr lang="zh-CN" altLang="en-US" sz="2000" dirty="0">
                <a:solidFill>
                  <a:schemeClr val="tx1"/>
                </a:solidFill>
                <a:latin typeface="+mj-lt"/>
                <a:ea typeface="+mn-ea"/>
                <a:cs typeface="+mj-lt"/>
                <a:sym typeface="+mn-ea"/>
              </a:rPr>
              <a:t>Tanner</a:t>
            </a:r>
            <a:r>
              <a:rPr lang="zh-CN" altLang="en-US" sz="2000" dirty="0">
                <a:solidFill>
                  <a:schemeClr val="tx1"/>
                </a:solidFill>
                <a:latin typeface="+mn-ea"/>
                <a:ea typeface="+mn-ea"/>
                <a:cs typeface="+mn-ea"/>
                <a:sym typeface="+mn-ea"/>
              </a:rPr>
              <a:t>图中变量节点数、校验节点数和变量节点度分布序列，在变量节点和校验节点之间边的选择过程中，每添加一条新边应遵循的</a:t>
            </a:r>
            <a:r>
              <a:rPr lang="zh-CN" altLang="en-US" sz="2000" dirty="0">
                <a:solidFill>
                  <a:srgbClr val="FF0000"/>
                </a:solidFill>
                <a:latin typeface="+mn-ea"/>
                <a:ea typeface="+mn-ea"/>
                <a:cs typeface="+mn-ea"/>
                <a:sym typeface="+mn-ea"/>
              </a:rPr>
              <a:t>规则</a:t>
            </a:r>
            <a:r>
              <a:rPr lang="zh-CN" altLang="en-US" sz="2000" dirty="0">
                <a:solidFill>
                  <a:schemeClr val="tx1"/>
                </a:solidFill>
                <a:latin typeface="+mn-ea"/>
                <a:ea typeface="+mn-ea"/>
                <a:cs typeface="+mn-ea"/>
                <a:sym typeface="+mn-ea"/>
              </a:rPr>
              <a:t>是尽可能对</a:t>
            </a:r>
            <a:r>
              <a:rPr lang="zh-CN" altLang="en-US" sz="2000" dirty="0">
                <a:solidFill>
                  <a:schemeClr val="tx1"/>
                </a:solidFill>
                <a:latin typeface="+mj-lt"/>
                <a:ea typeface="+mn-ea"/>
                <a:cs typeface="+mj-lt"/>
                <a:sym typeface="+mn-ea"/>
              </a:rPr>
              <a:t>Tanner</a:t>
            </a:r>
            <a:r>
              <a:rPr lang="zh-CN" altLang="en-US" sz="2000" dirty="0">
                <a:solidFill>
                  <a:schemeClr val="tx1"/>
                </a:solidFill>
                <a:latin typeface="+mn-ea"/>
                <a:ea typeface="+mn-ea"/>
                <a:cs typeface="+mn-ea"/>
                <a:sym typeface="+mn-ea"/>
              </a:rPr>
              <a:t>图的围长没有影响，即找到与此变量节点距离最远的校验节点并在它们之间添加一条新边，这样可使此变量节点的本地围长达到最大。添加一条新边后</a:t>
            </a:r>
            <a:r>
              <a:rPr lang="zh-CN" altLang="en-US" sz="2000" dirty="0">
                <a:solidFill>
                  <a:schemeClr val="tx1"/>
                </a:solidFill>
                <a:latin typeface="+mj-lt"/>
                <a:ea typeface="+mn-ea"/>
                <a:cs typeface="+mj-lt"/>
                <a:sym typeface="+mn-ea"/>
              </a:rPr>
              <a:t>Tanner</a:t>
            </a:r>
            <a:r>
              <a:rPr lang="zh-CN" altLang="en-US" sz="2000" dirty="0">
                <a:solidFill>
                  <a:schemeClr val="tx1"/>
                </a:solidFill>
                <a:latin typeface="+mn-ea"/>
                <a:ea typeface="+mn-ea"/>
                <a:cs typeface="+mn-ea"/>
                <a:sym typeface="+mn-ea"/>
              </a:rPr>
              <a:t>图更新，重复以上过程，直至所有的边被添加完。</a:t>
            </a:r>
          </a:p>
        </p:txBody>
      </p:sp>
      <p:sp>
        <p:nvSpPr>
          <p:cNvPr id="47" name="Oval 48"/>
          <p:cNvSpPr/>
          <p:nvPr/>
        </p:nvSpPr>
        <p:spPr>
          <a:xfrm>
            <a:off x="331772" y="959644"/>
            <a:ext cx="636505" cy="636505"/>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1</a:t>
            </a:r>
          </a:p>
        </p:txBody>
      </p:sp>
      <p:sp>
        <p:nvSpPr>
          <p:cNvPr id="4" name="Oval 48"/>
          <p:cNvSpPr/>
          <p:nvPr/>
        </p:nvSpPr>
        <p:spPr>
          <a:xfrm>
            <a:off x="331772" y="2818924"/>
            <a:ext cx="636505" cy="636505"/>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PEG</a:t>
            </a:r>
            <a:r>
              <a:rPr lang="zh-CN" altLang="en-US" sz="2400">
                <a:sym typeface="+mn-ea"/>
              </a:rPr>
              <a:t>构造法</a:t>
            </a:r>
            <a:endParaRPr sz="2400">
              <a:sym typeface="+mn-ea"/>
            </a:endParaRPr>
          </a:p>
        </p:txBody>
      </p:sp>
      <p:sp>
        <p:nvSpPr>
          <p:cNvPr id="3" name="文本框 2"/>
          <p:cNvSpPr txBox="1"/>
          <p:nvPr/>
        </p:nvSpPr>
        <p:spPr>
          <a:xfrm>
            <a:off x="947420" y="1118870"/>
            <a:ext cx="6864985" cy="3169285"/>
          </a:xfrm>
          <a:prstGeom prst="rect">
            <a:avLst/>
          </a:prstGeom>
          <a:noFill/>
        </p:spPr>
        <p:txBody>
          <a:bodyPr wrap="square" rtlCol="0" anchor="t">
            <a:spAutoFit/>
          </a:bodyPr>
          <a:lstStyle/>
          <a:p>
            <a:pPr>
              <a:buFont typeface="Arial" panose="020B0604020202020204" pitchFamily="34" charset="0"/>
            </a:pPr>
            <a:r>
              <a:rPr lang="zh-CN" altLang="en-US" sz="2000" dirty="0">
                <a:solidFill>
                  <a:schemeClr val="tx1"/>
                </a:solidFill>
                <a:latin typeface="+mn-ea"/>
                <a:ea typeface="+mn-ea"/>
                <a:cs typeface="+mn-ea"/>
                <a:sym typeface="+mn-ea"/>
              </a:rPr>
              <a:t>    </a:t>
            </a:r>
            <a:r>
              <a:rPr lang="zh-CN" altLang="en-US" sz="2000" dirty="0">
                <a:solidFill>
                  <a:schemeClr val="tx1"/>
                </a:solidFill>
                <a:latin typeface="+mn-lt"/>
                <a:ea typeface="+mn-ea"/>
                <a:cs typeface="+mn-lt"/>
                <a:sym typeface="+mn-ea"/>
              </a:rPr>
              <a:t>PEG</a:t>
            </a:r>
            <a:r>
              <a:rPr lang="zh-CN" altLang="en-US" sz="2000" dirty="0">
                <a:solidFill>
                  <a:schemeClr val="tx1"/>
                </a:solidFill>
                <a:latin typeface="+mn-ea"/>
                <a:ea typeface="+mn-ea"/>
                <a:cs typeface="+mn-ea"/>
                <a:sym typeface="+mn-ea"/>
              </a:rPr>
              <a:t>算法对规则和非规则</a:t>
            </a:r>
            <a:r>
              <a:rPr lang="zh-CN" altLang="en-US" sz="2000" dirty="0">
                <a:solidFill>
                  <a:schemeClr val="tx1"/>
                </a:solidFill>
                <a:latin typeface="+mj-lt"/>
                <a:ea typeface="+mn-ea"/>
                <a:cs typeface="+mj-lt"/>
                <a:sym typeface="+mn-ea"/>
              </a:rPr>
              <a:t>LDPC</a:t>
            </a:r>
            <a:r>
              <a:rPr lang="zh-CN" altLang="en-US" sz="2000" dirty="0">
                <a:solidFill>
                  <a:schemeClr val="tx1"/>
                </a:solidFill>
                <a:latin typeface="+mn-ea"/>
                <a:ea typeface="+mn-ea"/>
                <a:cs typeface="+mn-ea"/>
                <a:sym typeface="+mn-ea"/>
              </a:rPr>
              <a:t>码均有效，且更适合构造</a:t>
            </a:r>
            <a:r>
              <a:rPr lang="zh-CN" altLang="en-US" sz="2000" dirty="0">
                <a:solidFill>
                  <a:srgbClr val="00CC99"/>
                </a:solidFill>
                <a:latin typeface="+mn-ea"/>
                <a:ea typeface="+mn-ea"/>
                <a:cs typeface="+mn-ea"/>
                <a:sym typeface="+mn-ea"/>
              </a:rPr>
              <a:t>中短码长</a:t>
            </a:r>
            <a:r>
              <a:rPr lang="zh-CN" altLang="en-US" sz="2000" dirty="0">
                <a:solidFill>
                  <a:schemeClr val="tx1"/>
                </a:solidFill>
                <a:latin typeface="+mn-ea"/>
                <a:ea typeface="+mn-ea"/>
                <a:cs typeface="+mn-ea"/>
                <a:sym typeface="+mn-ea"/>
              </a:rPr>
              <a:t>的</a:t>
            </a:r>
            <a:r>
              <a:rPr lang="zh-CN" altLang="en-US" sz="2000" dirty="0">
                <a:solidFill>
                  <a:schemeClr val="tx1"/>
                </a:solidFill>
                <a:latin typeface="+mj-lt"/>
                <a:ea typeface="+mn-ea"/>
                <a:cs typeface="+mj-lt"/>
                <a:sym typeface="+mn-ea"/>
              </a:rPr>
              <a:t>LDPC</a:t>
            </a:r>
            <a:r>
              <a:rPr lang="zh-CN" altLang="en-US" sz="2000" dirty="0">
                <a:solidFill>
                  <a:schemeClr val="tx1"/>
                </a:solidFill>
                <a:latin typeface="+mn-ea"/>
                <a:ea typeface="+mn-ea"/>
                <a:cs typeface="+mn-ea"/>
                <a:sym typeface="+mn-ea"/>
              </a:rPr>
              <a:t>码。和上述构造法相比，此方法具有</a:t>
            </a:r>
            <a:r>
              <a:rPr lang="zh-CN" altLang="en-US" sz="2000" dirty="0">
                <a:solidFill>
                  <a:srgbClr val="00CC99"/>
                </a:solidFill>
                <a:latin typeface="+mn-ea"/>
                <a:ea typeface="+mn-ea"/>
                <a:cs typeface="+mn-ea"/>
                <a:sym typeface="+mn-ea"/>
              </a:rPr>
              <a:t>复杂度更低</a:t>
            </a:r>
            <a:r>
              <a:rPr lang="zh-CN" altLang="en-US" sz="2000" dirty="0">
                <a:solidFill>
                  <a:schemeClr val="tx1"/>
                </a:solidFill>
                <a:latin typeface="+mn-ea"/>
                <a:ea typeface="+mn-ea"/>
                <a:cs typeface="+mn-ea"/>
                <a:sym typeface="+mn-ea"/>
              </a:rPr>
              <a:t>和</a:t>
            </a:r>
            <a:r>
              <a:rPr lang="zh-CN" altLang="en-US" sz="2000" dirty="0">
                <a:solidFill>
                  <a:srgbClr val="00CC99"/>
                </a:solidFill>
                <a:latin typeface="+mn-ea"/>
                <a:ea typeface="+mn-ea"/>
                <a:cs typeface="+mn-ea"/>
                <a:sym typeface="+mn-ea"/>
              </a:rPr>
              <a:t>参数选择更灵活</a:t>
            </a:r>
            <a:r>
              <a:rPr lang="zh-CN" altLang="en-US" sz="2000" dirty="0">
                <a:solidFill>
                  <a:schemeClr val="tx1"/>
                </a:solidFill>
                <a:latin typeface="+mn-ea"/>
                <a:ea typeface="+mn-ea"/>
                <a:cs typeface="+mn-ea"/>
                <a:sym typeface="+mn-ea"/>
              </a:rPr>
              <a:t>的特点。其构造算法如下一页所示。</a:t>
            </a:r>
          </a:p>
          <a:p>
            <a:pPr>
              <a:buFont typeface="Arial" panose="020B0604020202020204" pitchFamily="34" charset="0"/>
            </a:pPr>
            <a:endParaRPr lang="zh-CN" altLang="en-US" sz="2000" dirty="0">
              <a:solidFill>
                <a:schemeClr val="tx1"/>
              </a:solidFill>
              <a:latin typeface="+mn-ea"/>
              <a:ea typeface="+mn-ea"/>
              <a:cs typeface="+mn-ea"/>
              <a:sym typeface="+mn-ea"/>
            </a:endParaRPr>
          </a:p>
          <a:p>
            <a:pPr>
              <a:buFont typeface="Arial" panose="020B0604020202020204" pitchFamily="34" charset="0"/>
            </a:pPr>
            <a:endParaRPr lang="zh-CN" altLang="en-US" sz="2000" dirty="0">
              <a:solidFill>
                <a:schemeClr val="tx1"/>
              </a:solidFill>
              <a:latin typeface="+mn-ea"/>
              <a:ea typeface="+mn-ea"/>
              <a:cs typeface="+mn-ea"/>
              <a:sym typeface="+mn-ea"/>
            </a:endParaRPr>
          </a:p>
          <a:p>
            <a:pPr>
              <a:buFont typeface="Arial" panose="020B0604020202020204" pitchFamily="34" charset="0"/>
            </a:pPr>
            <a:r>
              <a:rPr lang="zh-CN" altLang="en-US" sz="2000" dirty="0">
                <a:solidFill>
                  <a:schemeClr val="tx1"/>
                </a:solidFill>
                <a:latin typeface="+mn-ea"/>
                <a:ea typeface="+mn-ea"/>
                <a:cs typeface="+mn-ea"/>
                <a:sym typeface="+mn-ea"/>
              </a:rPr>
              <a:t>    算法中的</a:t>
            </a:r>
            <a:r>
              <a:rPr lang="zh-CN" altLang="en-US" sz="2000" dirty="0">
                <a:solidFill>
                  <a:schemeClr val="tx1"/>
                </a:solidFill>
                <a:latin typeface="+mj-lt"/>
                <a:ea typeface="+mn-ea"/>
                <a:cs typeface="+mj-lt"/>
                <a:sym typeface="+mn-ea"/>
              </a:rPr>
              <a:t>m,n</a:t>
            </a:r>
            <a:r>
              <a:rPr lang="zh-CN" altLang="en-US" sz="2000" dirty="0">
                <a:solidFill>
                  <a:schemeClr val="tx1"/>
                </a:solidFill>
                <a:latin typeface="+mn-ea"/>
                <a:ea typeface="+mn-ea"/>
                <a:cs typeface="+mn-ea"/>
                <a:sym typeface="+mn-ea"/>
              </a:rPr>
              <a:t>分别表示</a:t>
            </a:r>
            <a:r>
              <a:rPr lang="zh-CN" altLang="en-US" sz="2000" dirty="0">
                <a:solidFill>
                  <a:schemeClr val="tx1"/>
                </a:solidFill>
                <a:latin typeface="+mn-lt"/>
                <a:ea typeface="+mn-ea"/>
                <a:cs typeface="+mn-lt"/>
                <a:sym typeface="+mn-ea"/>
              </a:rPr>
              <a:t>Tanner</a:t>
            </a:r>
            <a:r>
              <a:rPr lang="zh-CN" altLang="en-US" sz="2000" dirty="0">
                <a:solidFill>
                  <a:schemeClr val="tx1"/>
                </a:solidFill>
                <a:latin typeface="+mn-ea"/>
                <a:ea typeface="+mn-ea"/>
                <a:cs typeface="+mn-ea"/>
                <a:sym typeface="+mn-ea"/>
              </a:rPr>
              <a:t>图中的变量节点数和校验节点数，</a:t>
            </a:r>
            <a:r>
              <a:rPr lang="zh-CN" altLang="en-US" sz="2000" i="1" dirty="0">
                <a:solidFill>
                  <a:schemeClr val="tx1"/>
                </a:solidFill>
                <a:latin typeface="+mj-lt"/>
                <a:ea typeface="+mn-ea"/>
                <a:cs typeface="+mj-lt"/>
                <a:sym typeface="+mn-ea"/>
              </a:rPr>
              <a:t>d</a:t>
            </a:r>
            <a:r>
              <a:rPr lang="en-US" altLang="zh-CN" sz="2000" b="1" i="1" baseline="-19000" dirty="0">
                <a:solidFill>
                  <a:schemeClr val="tx1"/>
                </a:solidFill>
                <a:uFillTx/>
                <a:latin typeface="+mj-lt"/>
                <a:ea typeface="+mn-ea"/>
                <a:cs typeface="+mj-lt"/>
                <a:sym typeface="+mn-ea"/>
              </a:rPr>
              <a:t>v</a:t>
            </a:r>
            <a:r>
              <a:rPr lang="en-US" altLang="zh-CN" sz="2000" b="1" i="1" baseline="-40000" dirty="0">
                <a:solidFill>
                  <a:schemeClr val="tx1"/>
                </a:solidFill>
                <a:uFillTx/>
                <a:latin typeface="+mj-lt"/>
                <a:ea typeface="+mn-ea"/>
                <a:cs typeface="+mj-lt"/>
                <a:sym typeface="+mn-ea"/>
              </a:rPr>
              <a:t>i</a:t>
            </a:r>
            <a:r>
              <a:rPr lang="zh-CN" altLang="en-US" sz="2000" dirty="0">
                <a:solidFill>
                  <a:schemeClr val="tx1"/>
                </a:solidFill>
                <a:latin typeface="+mn-ea"/>
                <a:ea typeface="+mn-ea"/>
                <a:cs typeface="+mn-ea"/>
                <a:sym typeface="+mn-ea"/>
              </a:rPr>
              <a:t>是第</a:t>
            </a:r>
            <a:r>
              <a:rPr lang="zh-CN" altLang="en-US" sz="2000" i="1" dirty="0">
                <a:solidFill>
                  <a:schemeClr val="tx1"/>
                </a:solidFill>
                <a:latin typeface="+mj-lt"/>
                <a:ea typeface="+mn-ea"/>
                <a:cs typeface="+mj-lt"/>
                <a:sym typeface="+mn-ea"/>
              </a:rPr>
              <a:t>i</a:t>
            </a:r>
            <a:r>
              <a:rPr lang="zh-CN" altLang="en-US" sz="2000" dirty="0">
                <a:solidFill>
                  <a:schemeClr val="tx1"/>
                </a:solidFill>
                <a:latin typeface="+mn-ea"/>
                <a:ea typeface="+mn-ea"/>
                <a:cs typeface="+mn-ea"/>
                <a:sym typeface="+mn-ea"/>
              </a:rPr>
              <a:t>个变量节点的度数，</a:t>
            </a:r>
            <a:r>
              <a:rPr lang="zh-CN" altLang="en-US" sz="2000" i="1" dirty="0">
                <a:solidFill>
                  <a:schemeClr val="tx1"/>
                </a:solidFill>
                <a:latin typeface="+mn-lt"/>
                <a:ea typeface="+mn-ea"/>
                <a:cs typeface="+mn-lt"/>
                <a:sym typeface="+mn-ea"/>
              </a:rPr>
              <a:t>N</a:t>
            </a:r>
            <a:r>
              <a:rPr lang="en-US" altLang="zh-CN" sz="2000" b="1" i="1" baseline="30000" dirty="0">
                <a:solidFill>
                  <a:schemeClr val="tx1"/>
                </a:solidFill>
                <a:uFillTx/>
                <a:latin typeface="+mn-lt"/>
                <a:ea typeface="+mn-ea"/>
                <a:cs typeface="+mn-lt"/>
                <a:sym typeface="+mn-ea"/>
              </a:rPr>
              <a:t>l</a:t>
            </a:r>
            <a:r>
              <a:rPr lang="en-US" altLang="zh-CN" sz="2000" b="1" i="1" baseline="-19000" dirty="0">
                <a:solidFill>
                  <a:schemeClr val="tx1"/>
                </a:solidFill>
                <a:uFillTx/>
                <a:latin typeface="+mn-lt"/>
                <a:ea typeface="+mn-ea"/>
                <a:cs typeface="+mn-lt"/>
                <a:sym typeface="+mn-ea"/>
              </a:rPr>
              <a:t>v</a:t>
            </a:r>
            <a:r>
              <a:rPr lang="en-US" altLang="zh-CN" sz="2000" b="1" i="1" baseline="-40000" dirty="0">
                <a:uFillTx/>
                <a:latin typeface="+mn-lt"/>
                <a:ea typeface="+mn-ea"/>
                <a:cs typeface="+mn-lt"/>
                <a:sym typeface="+mn-ea"/>
              </a:rPr>
              <a:t>i</a:t>
            </a:r>
            <a:r>
              <a:rPr lang="en-US" altLang="zh-CN" sz="2000" b="1" baseline="-40000" dirty="0">
                <a:uFillTx/>
                <a:latin typeface="+mn-ea"/>
                <a:ea typeface="+mn-ea"/>
                <a:cs typeface="+mn-ea"/>
                <a:sym typeface="+mn-ea"/>
              </a:rPr>
              <a:t> </a:t>
            </a:r>
            <a:r>
              <a:rPr lang="zh-CN" altLang="en-US" sz="2000" dirty="0">
                <a:solidFill>
                  <a:schemeClr val="tx1"/>
                </a:solidFill>
                <a:latin typeface="+mn-ea"/>
                <a:ea typeface="+mn-ea"/>
                <a:cs typeface="+mn-ea"/>
                <a:sym typeface="+mn-ea"/>
              </a:rPr>
              <a:t>表示变量节点</a:t>
            </a:r>
            <a:r>
              <a:rPr lang="en-US" altLang="zh-CN" sz="2000" i="1" dirty="0">
                <a:solidFill>
                  <a:schemeClr val="tx1"/>
                </a:solidFill>
                <a:uFillTx/>
                <a:latin typeface="+mj-lt"/>
                <a:ea typeface="+mn-ea"/>
                <a:cs typeface="+mj-lt"/>
                <a:sym typeface="+mn-ea"/>
              </a:rPr>
              <a:t>v</a:t>
            </a:r>
            <a:r>
              <a:rPr lang="en-US" altLang="zh-CN" sz="2000" i="1" baseline="-40000" dirty="0">
                <a:uFillTx/>
                <a:latin typeface="+mj-lt"/>
                <a:ea typeface="+mn-ea"/>
                <a:cs typeface="+mj-lt"/>
                <a:sym typeface="+mn-ea"/>
              </a:rPr>
              <a:t>i</a:t>
            </a:r>
            <a:r>
              <a:rPr lang="zh-CN" altLang="en-US" sz="2000" dirty="0">
                <a:solidFill>
                  <a:schemeClr val="tx1"/>
                </a:solidFill>
                <a:latin typeface="+mn-ea"/>
                <a:ea typeface="+mn-ea"/>
                <a:cs typeface="+mn-ea"/>
                <a:sym typeface="+mn-ea"/>
              </a:rPr>
              <a:t>展开的深度为</a:t>
            </a:r>
            <a:r>
              <a:rPr lang="en-US" altLang="zh-CN" sz="2000" i="1" dirty="0">
                <a:solidFill>
                  <a:schemeClr val="tx1"/>
                </a:solidFill>
                <a:latin typeface="+mj-lt"/>
                <a:ea typeface="+mn-ea"/>
                <a:cs typeface="+mj-lt"/>
                <a:sym typeface="+mn-ea"/>
              </a:rPr>
              <a:t>l </a:t>
            </a:r>
            <a:r>
              <a:rPr lang="zh-CN" altLang="en-US" sz="2000" dirty="0">
                <a:solidFill>
                  <a:schemeClr val="tx1"/>
                </a:solidFill>
                <a:latin typeface="+mn-ea"/>
                <a:ea typeface="+mn-ea"/>
                <a:cs typeface="+mn-ea"/>
                <a:sym typeface="+mn-ea"/>
              </a:rPr>
              <a:t>的树图中包含的所有校验节点的集合。</a:t>
            </a:r>
          </a:p>
          <a:p>
            <a:r>
              <a:rPr lang="zh-CN" altLang="en-US" sz="2000" dirty="0">
                <a:solidFill>
                  <a:schemeClr val="tx1"/>
                </a:solidFill>
                <a:latin typeface="+mn-ea"/>
                <a:ea typeface="+mn-ea"/>
                <a:cs typeface="+mn-ea"/>
                <a:sym typeface="+mn-ea"/>
              </a:rPr>
              <a:t>    其中：</a:t>
            </a:r>
          </a:p>
        </p:txBody>
      </p:sp>
      <p:pic>
        <p:nvPicPr>
          <p:cNvPr id="5" name="图片 4" descr="FP{QK)Y4DZ$`WX@O[1MEHZG"/>
          <p:cNvPicPr>
            <a:picLocks noChangeAspect="1"/>
          </p:cNvPicPr>
          <p:nvPr/>
        </p:nvPicPr>
        <p:blipFill>
          <a:blip r:embed="rId2"/>
          <a:stretch>
            <a:fillRect/>
          </a:stretch>
        </p:blipFill>
        <p:spPr>
          <a:xfrm>
            <a:off x="2712720" y="4081145"/>
            <a:ext cx="2719070" cy="1049655"/>
          </a:xfrm>
          <a:prstGeom prst="rect">
            <a:avLst/>
          </a:prstGeom>
        </p:spPr>
      </p:pic>
      <p:sp>
        <p:nvSpPr>
          <p:cNvPr id="47" name="Oval 48"/>
          <p:cNvSpPr/>
          <p:nvPr/>
        </p:nvSpPr>
        <p:spPr>
          <a:xfrm>
            <a:off x="331772" y="959644"/>
            <a:ext cx="636505" cy="636505"/>
          </a:xfrm>
          <a:prstGeom prst="ellipse">
            <a:avLst/>
          </a:prstGeom>
          <a:solidFill>
            <a:srgbClr val="92D050"/>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3</a:t>
            </a:r>
          </a:p>
        </p:txBody>
      </p:sp>
      <p:sp>
        <p:nvSpPr>
          <p:cNvPr id="4" name="Oval 48"/>
          <p:cNvSpPr/>
          <p:nvPr/>
        </p:nvSpPr>
        <p:spPr>
          <a:xfrm>
            <a:off x="331772" y="2627154"/>
            <a:ext cx="636505" cy="636505"/>
          </a:xfrm>
          <a:prstGeom prst="ellipse">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4</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PEG</a:t>
            </a:r>
            <a:r>
              <a:rPr lang="zh-CN" altLang="en-US" sz="2400">
                <a:sym typeface="+mn-ea"/>
              </a:rPr>
              <a:t>构造法</a:t>
            </a:r>
            <a:endParaRPr sz="2400">
              <a:sym typeface="+mn-ea"/>
            </a:endParaRPr>
          </a:p>
        </p:txBody>
      </p:sp>
      <p:pic>
        <p:nvPicPr>
          <p:cNvPr id="8" name="图片 7" descr="M`K2KOT0MT0QD4Y$TM1A63A"/>
          <p:cNvPicPr>
            <a:picLocks noChangeAspect="1"/>
          </p:cNvPicPr>
          <p:nvPr/>
        </p:nvPicPr>
        <p:blipFill>
          <a:blip r:embed="rId2"/>
          <a:stretch>
            <a:fillRect/>
          </a:stretch>
        </p:blipFill>
        <p:spPr>
          <a:xfrm>
            <a:off x="440690" y="900430"/>
            <a:ext cx="8271510" cy="4030980"/>
          </a:xfrm>
          <a:prstGeom prst="rect">
            <a:avLst/>
          </a:prstGeom>
        </p:spPr>
      </p:pic>
      <p:pic>
        <p:nvPicPr>
          <p:cNvPr id="9" name="图片 8" descr="0$D2BYOWO_E3@RR7M)~IEQV"/>
          <p:cNvPicPr>
            <a:picLocks noChangeAspect="1"/>
          </p:cNvPicPr>
          <p:nvPr/>
        </p:nvPicPr>
        <p:blipFill>
          <a:blip r:embed="rId3"/>
          <a:stretch>
            <a:fillRect/>
          </a:stretch>
        </p:blipFill>
        <p:spPr>
          <a:xfrm>
            <a:off x="1636395" y="5015230"/>
            <a:ext cx="5377815" cy="11309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发展历史</a:t>
            </a:r>
          </a:p>
        </p:txBody>
      </p:sp>
      <p:sp>
        <p:nvSpPr>
          <p:cNvPr id="4" name="文本框 3"/>
          <p:cNvSpPr txBox="1"/>
          <p:nvPr/>
        </p:nvSpPr>
        <p:spPr>
          <a:xfrm>
            <a:off x="3353435" y="3818890"/>
            <a:ext cx="5104765" cy="1938020"/>
          </a:xfrm>
          <a:prstGeom prst="rect">
            <a:avLst/>
          </a:prstGeom>
          <a:noFill/>
        </p:spPr>
        <p:txBody>
          <a:bodyPr wrap="square" rtlCol="0" anchor="t">
            <a:spAutoFit/>
          </a:bodyPr>
          <a:lstStyle/>
          <a:p>
            <a:pPr marL="0" indent="0" algn="l">
              <a:spcBef>
                <a:spcPct val="20000"/>
              </a:spcBef>
              <a:buClr>
                <a:schemeClr val="hlink"/>
              </a:buClr>
              <a:buSzPct val="65000"/>
              <a:buFont typeface="Wingdings" panose="05000000000000000000" pitchFamily="2" charset="2"/>
              <a:buNone/>
            </a:pPr>
            <a:r>
              <a:rPr lang="en-US" altLang="zh-CN" sz="2400">
                <a:solidFill>
                  <a:schemeClr val="accent4"/>
                </a:solidFill>
                <a:latin typeface="+mj-ea"/>
                <a:ea typeface="+mj-ea"/>
                <a:cs typeface="+mj-ea"/>
                <a:sym typeface="+mn-ea"/>
              </a:rPr>
              <a:t>    1995</a:t>
            </a:r>
            <a:r>
              <a:rPr lang="zh-CN" altLang="en-US" sz="2400" dirty="0">
                <a:solidFill>
                  <a:schemeClr val="accent4"/>
                </a:solidFill>
                <a:latin typeface="+mj-ea"/>
                <a:ea typeface="+mj-ea"/>
                <a:cs typeface="+mj-ea"/>
                <a:sym typeface="+mn-ea"/>
              </a:rPr>
              <a:t>年，</a:t>
            </a:r>
            <a:r>
              <a:rPr lang="en-US" altLang="zh-CN" sz="2400">
                <a:solidFill>
                  <a:schemeClr val="accent4"/>
                </a:solidFill>
                <a:latin typeface="+mn-lt"/>
                <a:ea typeface="+mj-ea"/>
                <a:cs typeface="+mn-lt"/>
                <a:sym typeface="+mn-ea"/>
              </a:rPr>
              <a:t>Mackay</a:t>
            </a:r>
            <a:r>
              <a:rPr lang="zh-CN" altLang="en-US" sz="2400" dirty="0">
                <a:solidFill>
                  <a:schemeClr val="accent4"/>
                </a:solidFill>
                <a:latin typeface="+mj-ea"/>
                <a:ea typeface="+mj-ea"/>
                <a:cs typeface="+mj-ea"/>
                <a:sym typeface="+mn-ea"/>
              </a:rPr>
              <a:t>和</a:t>
            </a:r>
            <a:r>
              <a:rPr lang="en-US" altLang="zh-CN" sz="2400">
                <a:solidFill>
                  <a:schemeClr val="accent4"/>
                </a:solidFill>
                <a:latin typeface="+mj-lt"/>
                <a:ea typeface="+mj-ea"/>
                <a:cs typeface="+mj-lt"/>
                <a:sym typeface="+mn-ea"/>
              </a:rPr>
              <a:t>Neal</a:t>
            </a:r>
            <a:r>
              <a:rPr lang="zh-CN" altLang="en-US" sz="2400" dirty="0">
                <a:solidFill>
                  <a:schemeClr val="accent4"/>
                </a:solidFill>
                <a:latin typeface="+mj-ea"/>
                <a:ea typeface="+mj-ea"/>
                <a:cs typeface="+mj-ea"/>
                <a:sym typeface="+mn-ea"/>
              </a:rPr>
              <a:t>重新发现</a:t>
            </a:r>
            <a:r>
              <a:rPr lang="en-US" altLang="zh-CN" sz="2400">
                <a:solidFill>
                  <a:schemeClr val="accent4"/>
                </a:solidFill>
                <a:latin typeface="+mn-lt"/>
                <a:ea typeface="+mj-ea"/>
                <a:cs typeface="+mn-lt"/>
                <a:sym typeface="+mn-ea"/>
              </a:rPr>
              <a:t>LDPC</a:t>
            </a:r>
            <a:r>
              <a:rPr lang="zh-CN" altLang="en-US" sz="2400" dirty="0">
                <a:solidFill>
                  <a:schemeClr val="accent4"/>
                </a:solidFill>
                <a:latin typeface="+mj-ea"/>
                <a:ea typeface="+mj-ea"/>
                <a:cs typeface="+mj-ea"/>
                <a:sym typeface="+mn-ea"/>
              </a:rPr>
              <a:t>码和</a:t>
            </a:r>
            <a:r>
              <a:rPr lang="en-US" altLang="zh-CN" sz="2400">
                <a:solidFill>
                  <a:schemeClr val="accent4"/>
                </a:solidFill>
                <a:latin typeface="+mj-ea"/>
                <a:ea typeface="+mj-ea"/>
                <a:cs typeface="+mj-ea"/>
                <a:sym typeface="+mn-ea"/>
              </a:rPr>
              <a:t>Turbo</a:t>
            </a:r>
            <a:r>
              <a:rPr lang="zh-CN" altLang="en-US" sz="2400" dirty="0">
                <a:solidFill>
                  <a:schemeClr val="accent4"/>
                </a:solidFill>
                <a:latin typeface="+mj-ea"/>
                <a:ea typeface="+mj-ea"/>
                <a:cs typeface="+mj-ea"/>
                <a:sym typeface="+mn-ea"/>
              </a:rPr>
              <a:t>码有着相似的性能，而且在某些方面已经超过了</a:t>
            </a:r>
            <a:r>
              <a:rPr lang="en-US" altLang="zh-CN" sz="2400">
                <a:solidFill>
                  <a:schemeClr val="accent4"/>
                </a:solidFill>
                <a:latin typeface="+mn-lt"/>
                <a:ea typeface="+mj-ea"/>
                <a:cs typeface="+mn-lt"/>
                <a:sym typeface="+mn-ea"/>
              </a:rPr>
              <a:t>Turbo</a:t>
            </a:r>
            <a:r>
              <a:rPr lang="zh-CN" altLang="en-US" sz="2400" dirty="0">
                <a:solidFill>
                  <a:schemeClr val="accent4"/>
                </a:solidFill>
                <a:latin typeface="+mj-ea"/>
                <a:ea typeface="+mj-ea"/>
                <a:cs typeface="+mj-ea"/>
                <a:sym typeface="+mn-ea"/>
              </a:rPr>
              <a:t>码，随后，</a:t>
            </a:r>
            <a:r>
              <a:rPr lang="en-US" altLang="zh-CN" sz="2400">
                <a:solidFill>
                  <a:schemeClr val="accent4"/>
                </a:solidFill>
                <a:latin typeface="+mj-lt"/>
                <a:ea typeface="+mj-ea"/>
                <a:cs typeface="+mj-lt"/>
                <a:sym typeface="+mn-ea"/>
              </a:rPr>
              <a:t>LDPC</a:t>
            </a:r>
            <a:r>
              <a:rPr lang="zh-CN" altLang="en-US" sz="2400" dirty="0">
                <a:solidFill>
                  <a:schemeClr val="accent4"/>
                </a:solidFill>
                <a:latin typeface="+mj-ea"/>
                <a:ea typeface="+mj-ea"/>
                <a:cs typeface="+mj-ea"/>
                <a:sym typeface="+mn-ea"/>
              </a:rPr>
              <a:t>码得到广泛的关注，成为新的研究热点。</a:t>
            </a:r>
            <a:endParaRPr lang="zh-CN" altLang="en-US" sz="2400" dirty="0">
              <a:solidFill>
                <a:schemeClr val="accent2"/>
              </a:solidFill>
              <a:latin typeface="+mj-ea"/>
              <a:ea typeface="+mj-ea"/>
              <a:cs typeface="+mj-ea"/>
              <a:sym typeface="+mn-ea"/>
            </a:endParaRPr>
          </a:p>
        </p:txBody>
      </p:sp>
      <p:pic>
        <p:nvPicPr>
          <p:cNvPr id="5" name="图片 4"/>
          <p:cNvPicPr>
            <a:picLocks noChangeAspect="1"/>
          </p:cNvPicPr>
          <p:nvPr/>
        </p:nvPicPr>
        <p:blipFill>
          <a:blip r:embed="rId2"/>
          <a:stretch>
            <a:fillRect/>
          </a:stretch>
        </p:blipFill>
        <p:spPr>
          <a:xfrm>
            <a:off x="401955" y="963295"/>
            <a:ext cx="4208145" cy="2650490"/>
          </a:xfrm>
          <a:prstGeom prst="rect">
            <a:avLst/>
          </a:prstGeom>
        </p:spPr>
      </p:pic>
      <p:sp>
        <p:nvSpPr>
          <p:cNvPr id="3" name="文本框 2"/>
          <p:cNvSpPr txBox="1"/>
          <p:nvPr/>
        </p:nvSpPr>
        <p:spPr>
          <a:xfrm>
            <a:off x="1523365" y="3818890"/>
            <a:ext cx="1586230" cy="368300"/>
          </a:xfrm>
          <a:prstGeom prst="rect">
            <a:avLst/>
          </a:prstGeom>
          <a:noFill/>
        </p:spPr>
        <p:txBody>
          <a:bodyPr wrap="none" rtlCol="0" anchor="t">
            <a:spAutoFit/>
          </a:bodyPr>
          <a:lstStyle/>
          <a:p>
            <a:r>
              <a:rPr lang="zh-CN" altLang="en-US" dirty="0">
                <a:latin typeface="+mn-lt"/>
                <a:ea typeface="黑体" panose="02010609060101010101" pitchFamily="49" charset="-122"/>
                <a:cs typeface="+mn-lt"/>
                <a:sym typeface="+mn-ea"/>
              </a:rPr>
              <a:t>David MacKay</a:t>
            </a:r>
            <a:r>
              <a:rPr lang="zh-CN" altLang="en-US" dirty="0">
                <a:latin typeface="黑体" panose="02010609060101010101" pitchFamily="49" charset="-122"/>
                <a:ea typeface="黑体" panose="02010609060101010101" pitchFamily="49" charset="-122"/>
                <a:sym typeface="+mn-ea"/>
              </a:rPr>
              <a:t> </a:t>
            </a:r>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结构化构造</a:t>
            </a:r>
            <a:endParaRPr lang="en-US" altLang="zh-CN" sz="2400">
              <a:sym typeface="+mn-ea"/>
            </a:endParaRPr>
          </a:p>
        </p:txBody>
      </p:sp>
      <p:sp>
        <p:nvSpPr>
          <p:cNvPr id="6" name="文本框 5"/>
          <p:cNvSpPr txBox="1"/>
          <p:nvPr/>
        </p:nvSpPr>
        <p:spPr>
          <a:xfrm>
            <a:off x="996315" y="1086485"/>
            <a:ext cx="7089140" cy="2799715"/>
          </a:xfrm>
          <a:prstGeom prst="rect">
            <a:avLst/>
          </a:prstGeom>
          <a:noFill/>
        </p:spPr>
        <p:txBody>
          <a:bodyPr wrap="square" rtlCol="0" anchor="t">
            <a:spAutoFit/>
          </a:bodyPr>
          <a:lstStyle/>
          <a:p>
            <a:r>
              <a:rPr lang="zh-CN" altLang="en-US" sz="2800" dirty="0">
                <a:solidFill>
                  <a:schemeClr val="tx1"/>
                </a:solidFill>
                <a:latin typeface="+mn-ea"/>
                <a:ea typeface="+mn-ea"/>
                <a:cs typeface="+mn-ea"/>
                <a:sym typeface="+mn-ea"/>
              </a:rPr>
              <a:t>随机化构造与结构化的差异：</a:t>
            </a:r>
            <a:endParaRPr lang="en-US" altLang="zh-CN" sz="2400" dirty="0">
              <a:solidFill>
                <a:schemeClr val="tx1"/>
              </a:solidFill>
              <a:latin typeface="+mn-ea"/>
              <a:ea typeface="+mn-ea"/>
              <a:cs typeface="+mn-ea"/>
              <a:sym typeface="+mn-ea"/>
            </a:endParaRPr>
          </a:p>
          <a:p>
            <a:endParaRPr lang="en-US" altLang="zh-CN" sz="2400" dirty="0">
              <a:solidFill>
                <a:schemeClr val="tx1"/>
              </a:solidFill>
              <a:latin typeface="+mn-ea"/>
              <a:ea typeface="+mn-ea"/>
              <a:cs typeface="+mn-ea"/>
              <a:sym typeface="+mn-ea"/>
            </a:endParaRPr>
          </a:p>
          <a:p>
            <a:r>
              <a:rPr lang="zh-CN" altLang="en-US" sz="2400" dirty="0">
                <a:solidFill>
                  <a:schemeClr val="tx1"/>
                </a:solidFill>
                <a:latin typeface="+mn-ea"/>
                <a:ea typeface="+mn-ea"/>
                <a:cs typeface="+mn-ea"/>
                <a:sym typeface="+mn-ea"/>
              </a:rPr>
              <a:t>    </a:t>
            </a:r>
            <a:r>
              <a:rPr lang="zh-CN" altLang="en-US" sz="2000" dirty="0">
                <a:solidFill>
                  <a:schemeClr val="tx1"/>
                </a:solidFill>
                <a:latin typeface="+mn-ea"/>
                <a:ea typeface="+mn-ea"/>
                <a:cs typeface="+mn-ea"/>
                <a:sym typeface="+mn-ea"/>
              </a:rPr>
              <a:t>与随机构造相比，结构化构造通常采用代数、几何以及组合等方法来生成校验矩阵，具有</a:t>
            </a:r>
            <a:r>
              <a:rPr lang="zh-CN" altLang="en-US" sz="2000" dirty="0">
                <a:solidFill>
                  <a:srgbClr val="00CC99"/>
                </a:solidFill>
                <a:latin typeface="+mn-ea"/>
                <a:ea typeface="+mn-ea"/>
                <a:cs typeface="+mn-ea"/>
                <a:sym typeface="+mn-ea"/>
              </a:rPr>
              <a:t>确定的结构</a:t>
            </a:r>
            <a:r>
              <a:rPr lang="zh-CN" altLang="en-US" sz="2000" dirty="0">
                <a:solidFill>
                  <a:schemeClr val="tx1"/>
                </a:solidFill>
                <a:latin typeface="+mn-ea"/>
                <a:ea typeface="+mn-ea"/>
                <a:cs typeface="+mn-ea"/>
                <a:sym typeface="+mn-ea"/>
              </a:rPr>
              <a:t>，且构造出的码字</a:t>
            </a:r>
            <a:r>
              <a:rPr lang="zh-CN" altLang="en-US" sz="2000" dirty="0">
                <a:solidFill>
                  <a:srgbClr val="00CC99"/>
                </a:solidFill>
                <a:latin typeface="+mn-ea"/>
                <a:ea typeface="+mn-ea"/>
                <a:cs typeface="+mn-ea"/>
                <a:sym typeface="+mn-ea"/>
              </a:rPr>
              <a:t>基本属于QC-LDPC码</a:t>
            </a:r>
            <a:r>
              <a:rPr lang="zh-CN" altLang="en-US" sz="2000" dirty="0">
                <a:solidFill>
                  <a:schemeClr val="tx1"/>
                </a:solidFill>
                <a:latin typeface="+mn-ea"/>
                <a:ea typeface="+mn-ea"/>
                <a:cs typeface="+mn-ea"/>
                <a:sym typeface="+mn-ea"/>
              </a:rPr>
              <a:t>。可实现</a:t>
            </a:r>
            <a:r>
              <a:rPr lang="zh-CN" altLang="en-US" sz="2000" dirty="0">
                <a:solidFill>
                  <a:srgbClr val="3333CC"/>
                </a:solidFill>
                <a:latin typeface="+mn-ea"/>
                <a:ea typeface="+mn-ea"/>
                <a:cs typeface="+mn-ea"/>
                <a:sym typeface="+mn-ea"/>
              </a:rPr>
              <a:t>简单编译码</a:t>
            </a:r>
            <a:r>
              <a:rPr lang="zh-CN" altLang="en-US" sz="2000" dirty="0">
                <a:solidFill>
                  <a:schemeClr val="tx1"/>
                </a:solidFill>
                <a:latin typeface="+mn-ea"/>
                <a:ea typeface="+mn-ea"/>
                <a:cs typeface="+mn-ea"/>
                <a:sym typeface="+mn-ea"/>
              </a:rPr>
              <a:t>，</a:t>
            </a:r>
            <a:r>
              <a:rPr lang="zh-CN" altLang="en-US" sz="2000" dirty="0">
                <a:solidFill>
                  <a:srgbClr val="3333CC"/>
                </a:solidFill>
                <a:latin typeface="+mn-ea"/>
                <a:ea typeface="+mn-ea"/>
                <a:cs typeface="+mn-ea"/>
                <a:sym typeface="+mn-ea"/>
              </a:rPr>
              <a:t>易于硬件实现</a:t>
            </a:r>
            <a:r>
              <a:rPr lang="zh-CN" altLang="en-US" sz="2000" dirty="0">
                <a:solidFill>
                  <a:schemeClr val="tx1"/>
                </a:solidFill>
                <a:latin typeface="+mn-ea"/>
                <a:ea typeface="+mn-ea"/>
                <a:cs typeface="+mn-ea"/>
                <a:sym typeface="+mn-ea"/>
              </a:rPr>
              <a:t>。</a:t>
            </a:r>
          </a:p>
          <a:p>
            <a:endParaRPr lang="zh-CN" altLang="en-US" sz="2000" dirty="0">
              <a:solidFill>
                <a:schemeClr val="tx1"/>
              </a:solidFill>
              <a:latin typeface="+mn-ea"/>
              <a:ea typeface="+mn-ea"/>
              <a:cs typeface="+mn-ea"/>
              <a:sym typeface="+mn-ea"/>
            </a:endParaRPr>
          </a:p>
          <a:p>
            <a:r>
              <a:rPr lang="zh-CN" altLang="en-US" sz="2000" dirty="0">
                <a:solidFill>
                  <a:schemeClr val="tx1"/>
                </a:solidFill>
                <a:latin typeface="+mn-ea"/>
                <a:ea typeface="+mn-ea"/>
                <a:cs typeface="+mn-ea"/>
                <a:sym typeface="+mn-ea"/>
              </a:rPr>
              <a:t>    虽然这些码在中短码长(几百到几千比特)时可达随机构造的码性能，但在</a:t>
            </a:r>
            <a:r>
              <a:rPr lang="zh-CN" altLang="en-US" sz="2000" dirty="0">
                <a:solidFill>
                  <a:srgbClr val="00CC99"/>
                </a:solidFill>
                <a:latin typeface="+mn-ea"/>
                <a:ea typeface="+mn-ea"/>
                <a:cs typeface="+mn-ea"/>
                <a:sym typeface="+mn-ea"/>
              </a:rPr>
              <a:t>码长较长时</a:t>
            </a:r>
            <a:r>
              <a:rPr lang="zh-CN" altLang="en-US" sz="2000" dirty="0">
                <a:solidFill>
                  <a:schemeClr val="tx1"/>
                </a:solidFill>
                <a:latin typeface="+mn-ea"/>
                <a:ea typeface="+mn-ea"/>
                <a:cs typeface="+mn-ea"/>
                <a:sym typeface="+mn-ea"/>
              </a:rPr>
              <a:t>性能比随机构造的码差。</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latin typeface="+mn-ea"/>
                <a:ea typeface="+mn-ea"/>
                <a:cs typeface="+mn-ea"/>
                <a:sym typeface="+mn-ea"/>
              </a:rPr>
              <a:t>基于循环置换矩阵构</a:t>
            </a:r>
            <a:r>
              <a:rPr lang="zh-CN" altLang="en-US" sz="2400">
                <a:sym typeface="+mn-ea"/>
              </a:rPr>
              <a:t>造</a:t>
            </a:r>
            <a:endParaRPr lang="en-US" altLang="zh-CN" sz="2400">
              <a:sym typeface="+mn-ea"/>
            </a:endParaRPr>
          </a:p>
        </p:txBody>
      </p:sp>
      <p:sp>
        <p:nvSpPr>
          <p:cNvPr id="6" name="文本框 5"/>
          <p:cNvSpPr txBox="1"/>
          <p:nvPr/>
        </p:nvSpPr>
        <p:spPr>
          <a:xfrm>
            <a:off x="671195" y="906145"/>
            <a:ext cx="7549515" cy="5046345"/>
          </a:xfrm>
          <a:prstGeom prst="rect">
            <a:avLst/>
          </a:prstGeom>
          <a:noFill/>
        </p:spPr>
        <p:txBody>
          <a:bodyPr wrap="square" rtlCol="0" anchor="t">
            <a:spAutoFit/>
          </a:bodyPr>
          <a:lstStyle/>
          <a:p>
            <a:r>
              <a:rPr lang="zh-CN" altLang="en-US" sz="2400" dirty="0">
                <a:solidFill>
                  <a:schemeClr val="tx1"/>
                </a:solidFill>
                <a:latin typeface="+mn-ea"/>
                <a:ea typeface="+mn-ea"/>
                <a:cs typeface="+mn-ea"/>
                <a:sym typeface="+mn-ea"/>
              </a:rPr>
              <a:t>1.基于循环置换矩阵构造</a:t>
            </a:r>
            <a:endParaRPr lang="zh-CN" altLang="en-US" dirty="0">
              <a:solidFill>
                <a:schemeClr val="tx1"/>
              </a:solidFill>
              <a:latin typeface="+mn-ea"/>
              <a:ea typeface="+mn-ea"/>
              <a:cs typeface="+mn-ea"/>
              <a:sym typeface="+mn-ea"/>
            </a:endParaRPr>
          </a:p>
          <a:p>
            <a:endParaRPr lang="zh-CN" altLang="en-US" dirty="0">
              <a:solidFill>
                <a:schemeClr val="tx1"/>
              </a:solidFill>
              <a:latin typeface="+mn-ea"/>
              <a:ea typeface="+mn-ea"/>
              <a:cs typeface="+mn-ea"/>
              <a:sym typeface="+mn-ea"/>
            </a:endParaRPr>
          </a:p>
          <a:p>
            <a:pPr marL="285750" indent="-285750">
              <a:buFont typeface="Arial" panose="020B0604020202020204" pitchFamily="34" charset="0"/>
              <a:buChar char="•"/>
            </a:pPr>
            <a:r>
              <a:rPr lang="zh-CN" altLang="en-US" dirty="0">
                <a:solidFill>
                  <a:schemeClr val="tx1"/>
                </a:solidFill>
                <a:latin typeface="+mn-ea"/>
                <a:ea typeface="+mn-ea"/>
                <a:cs typeface="+mn-ea"/>
                <a:sym typeface="+mn-ea"/>
              </a:rPr>
              <a:t>    </a:t>
            </a:r>
            <a:r>
              <a:rPr lang="zh-CN" altLang="en-US" sz="2000" dirty="0">
                <a:solidFill>
                  <a:srgbClr val="FF0000"/>
                </a:solidFill>
                <a:latin typeface="+mn-ea"/>
                <a:ea typeface="+mn-ea"/>
                <a:cs typeface="+mn-ea"/>
                <a:sym typeface="+mn-ea"/>
              </a:rPr>
              <a:t>基于循环置换矩阵的构造</a:t>
            </a:r>
            <a:r>
              <a:rPr lang="zh-CN" altLang="en-US" sz="2000" dirty="0">
                <a:solidFill>
                  <a:schemeClr val="tx1"/>
                </a:solidFill>
                <a:latin typeface="+mn-ea"/>
                <a:ea typeface="+mn-ea"/>
                <a:cs typeface="+mn-ea"/>
                <a:sym typeface="+mn-ea"/>
              </a:rPr>
              <a:t>主要是针对</a:t>
            </a:r>
            <a:r>
              <a:rPr lang="zh-CN" altLang="en-US" sz="2000" dirty="0">
                <a:solidFill>
                  <a:schemeClr val="tx1"/>
                </a:solidFill>
                <a:latin typeface="+mn-lt"/>
                <a:ea typeface="+mn-ea"/>
                <a:cs typeface="+mn-lt"/>
                <a:sym typeface="+mn-ea"/>
              </a:rPr>
              <a:t>QC-LDPC</a:t>
            </a:r>
            <a:r>
              <a:rPr lang="zh-CN" altLang="en-US" sz="2000" dirty="0">
                <a:solidFill>
                  <a:schemeClr val="tx1"/>
                </a:solidFill>
                <a:latin typeface="+mn-ea"/>
                <a:ea typeface="+mn-ea"/>
                <a:cs typeface="+mn-ea"/>
                <a:sym typeface="+mn-ea"/>
              </a:rPr>
              <a:t>码校验矩阵的指数矩阵进行构造。因为，这里我们认为给予循环置换矩阵的基矩阵是全“1”矩阵，不含零元素。因此这种构造方法主要是</a:t>
            </a:r>
            <a:r>
              <a:rPr lang="zh-CN" altLang="en-US" sz="2000" dirty="0">
                <a:solidFill>
                  <a:srgbClr val="3333CC"/>
                </a:solidFill>
                <a:latin typeface="+mn-ea"/>
                <a:ea typeface="+mn-ea"/>
                <a:cs typeface="+mn-ea"/>
                <a:sym typeface="+mn-ea"/>
              </a:rPr>
              <a:t>针对指数矩阵的循环移位次数进行构造</a:t>
            </a:r>
            <a:r>
              <a:rPr lang="zh-CN" altLang="en-US" sz="2000" dirty="0">
                <a:solidFill>
                  <a:schemeClr val="tx1"/>
                </a:solidFill>
                <a:latin typeface="+mn-ea"/>
                <a:ea typeface="+mn-ea"/>
                <a:cs typeface="+mn-ea"/>
                <a:sym typeface="+mn-ea"/>
              </a:rPr>
              <a:t>。</a:t>
            </a:r>
          </a:p>
          <a:p>
            <a:r>
              <a:rPr lang="zh-CN" altLang="en-US" sz="2000" dirty="0">
                <a:solidFill>
                  <a:schemeClr val="tx1"/>
                </a:solidFill>
                <a:latin typeface="+mn-ea"/>
                <a:ea typeface="+mn-ea"/>
                <a:cs typeface="+mn-ea"/>
                <a:sym typeface="+mn-ea"/>
              </a:rPr>
              <a:t>    </a:t>
            </a:r>
          </a:p>
          <a:p>
            <a:pPr marL="342900" indent="-342900">
              <a:buFont typeface="Arial" panose="020B0604020202020204" pitchFamily="34" charset="0"/>
              <a:buChar char="•"/>
            </a:pPr>
            <a:r>
              <a:rPr lang="zh-CN" altLang="en-US" sz="2000" dirty="0">
                <a:solidFill>
                  <a:schemeClr val="tx1"/>
                </a:solidFill>
                <a:latin typeface="+mn-ea"/>
                <a:ea typeface="+mn-ea"/>
                <a:cs typeface="+mn-ea"/>
                <a:sym typeface="+mn-ea"/>
              </a:rPr>
              <a:t>    循环移位次数的构造方法有很多种，这里仅列举比较经典的几种。例如，</a:t>
            </a:r>
            <a:r>
              <a:rPr lang="zh-CN" altLang="en-US" sz="2000" dirty="0">
                <a:solidFill>
                  <a:srgbClr val="3333CC"/>
                </a:solidFill>
                <a:latin typeface="+mn-ea"/>
                <a:ea typeface="+mn-ea"/>
                <a:cs typeface="+mn-ea"/>
                <a:sym typeface="+mn-ea"/>
              </a:rPr>
              <a:t>阵列码构造</a:t>
            </a:r>
            <a:r>
              <a:rPr lang="zh-CN" altLang="en-US" sz="2000" dirty="0">
                <a:solidFill>
                  <a:schemeClr val="tx1"/>
                </a:solidFill>
                <a:latin typeface="+mn-ea"/>
                <a:ea typeface="+mn-ea"/>
                <a:cs typeface="+mn-ea"/>
                <a:sym typeface="+mn-ea"/>
              </a:rPr>
              <a:t>，</a:t>
            </a:r>
            <a:r>
              <a:rPr lang="zh-CN" altLang="en-US" sz="2000" dirty="0">
                <a:solidFill>
                  <a:srgbClr val="3333CC"/>
                </a:solidFill>
                <a:latin typeface="+mj-lt"/>
                <a:ea typeface="+mn-ea"/>
                <a:cs typeface="+mj-lt"/>
                <a:sym typeface="+mn-ea"/>
              </a:rPr>
              <a:t>OCS</a:t>
            </a:r>
            <a:r>
              <a:rPr lang="zh-CN" altLang="en-US" sz="2000" dirty="0">
                <a:solidFill>
                  <a:srgbClr val="3333CC"/>
                </a:solidFill>
                <a:latin typeface="+mn-ea"/>
                <a:ea typeface="+mn-ea"/>
                <a:cs typeface="+mn-ea"/>
                <a:sym typeface="+mn-ea"/>
              </a:rPr>
              <a:t>构造</a:t>
            </a:r>
            <a:r>
              <a:rPr lang="zh-CN" altLang="en-US" sz="2000" dirty="0">
                <a:solidFill>
                  <a:schemeClr val="tx1"/>
                </a:solidFill>
                <a:latin typeface="+mn-ea"/>
                <a:ea typeface="+mn-ea"/>
                <a:cs typeface="+mn-ea"/>
                <a:sym typeface="+mn-ea"/>
              </a:rPr>
              <a:t>，</a:t>
            </a:r>
            <a:r>
              <a:rPr lang="zh-CN" altLang="en-US" sz="2000" dirty="0">
                <a:solidFill>
                  <a:schemeClr val="tx1"/>
                </a:solidFill>
                <a:latin typeface="+mj-lt"/>
                <a:ea typeface="+mn-ea"/>
                <a:cs typeface="+mj-lt"/>
                <a:sym typeface="+mn-ea"/>
              </a:rPr>
              <a:t>OCS(One-CoincidenceSequences)</a:t>
            </a:r>
            <a:r>
              <a:rPr lang="zh-CN" altLang="en-US" sz="2000" dirty="0">
                <a:solidFill>
                  <a:schemeClr val="tx1"/>
                </a:solidFill>
                <a:latin typeface="+mn-ea"/>
                <a:ea typeface="+mn-ea"/>
                <a:cs typeface="+mn-ea"/>
                <a:sym typeface="+mn-ea"/>
              </a:rPr>
              <a:t>包括</a:t>
            </a:r>
            <a:r>
              <a:rPr lang="zh-CN" altLang="en-US" sz="2000" dirty="0">
                <a:solidFill>
                  <a:srgbClr val="00CC99"/>
                </a:solidFill>
                <a:latin typeface="+mn-ea"/>
                <a:ea typeface="+mn-ea"/>
                <a:cs typeface="+mn-ea"/>
                <a:sym typeface="+mn-ea"/>
              </a:rPr>
              <a:t>二次同余式</a:t>
            </a:r>
            <a:r>
              <a:rPr lang="zh-CN" altLang="en-US" sz="2000" dirty="0">
                <a:solidFill>
                  <a:schemeClr val="tx1"/>
                </a:solidFill>
                <a:latin typeface="+mn-ea"/>
                <a:ea typeface="+mn-ea"/>
                <a:cs typeface="+mn-ea"/>
                <a:sym typeface="+mn-ea"/>
              </a:rPr>
              <a:t>、</a:t>
            </a:r>
            <a:r>
              <a:rPr lang="zh-CN" altLang="en-US" sz="2000" dirty="0">
                <a:solidFill>
                  <a:srgbClr val="00CC99"/>
                </a:solidFill>
                <a:latin typeface="+mj-lt"/>
                <a:ea typeface="+mn-ea"/>
                <a:cs typeface="+mj-lt"/>
                <a:sym typeface="+mn-ea"/>
              </a:rPr>
              <a:t>Shifted Prime (SP)Sequences</a:t>
            </a:r>
            <a:r>
              <a:rPr lang="zh-CN" altLang="en-US" sz="2000" dirty="0">
                <a:solidFill>
                  <a:schemeClr val="tx1"/>
                </a:solidFill>
                <a:latin typeface="+mj-lt"/>
                <a:ea typeface="+mn-ea"/>
                <a:cs typeface="+mj-lt"/>
                <a:sym typeface="+mn-ea"/>
              </a:rPr>
              <a:t>和 </a:t>
            </a:r>
            <a:r>
              <a:rPr lang="zh-CN" altLang="en-US" sz="2000" dirty="0">
                <a:solidFill>
                  <a:srgbClr val="00CC99"/>
                </a:solidFill>
                <a:latin typeface="+mj-lt"/>
                <a:ea typeface="+mn-ea"/>
                <a:cs typeface="+mj-lt"/>
                <a:sym typeface="+mn-ea"/>
              </a:rPr>
              <a:t>Welch-Costas (WC)Sequenceso</a:t>
            </a:r>
            <a:r>
              <a:rPr lang="zh-CN" altLang="en-US" sz="2000" dirty="0">
                <a:solidFill>
                  <a:schemeClr val="tx1"/>
                </a:solidFill>
                <a:latin typeface="+mn-ea"/>
                <a:ea typeface="+mn-ea"/>
                <a:cs typeface="+mn-ea"/>
                <a:sym typeface="+mn-ea"/>
              </a:rPr>
              <a:t>这三种序列都可用来构造循环移位次数。</a:t>
            </a:r>
          </a:p>
          <a:p>
            <a:endParaRPr lang="zh-CN" altLang="en-US" sz="2000" dirty="0">
              <a:solidFill>
                <a:schemeClr val="tx1"/>
              </a:solidFill>
              <a:latin typeface="+mn-ea"/>
              <a:ea typeface="+mn-ea"/>
              <a:cs typeface="+mn-ea"/>
              <a:sym typeface="+mn-ea"/>
            </a:endParaRPr>
          </a:p>
          <a:p>
            <a:pPr marL="342900" indent="-342900">
              <a:buFont typeface="Arial" panose="020B0604020202020204" pitchFamily="34" charset="0"/>
              <a:buChar char="•"/>
            </a:pPr>
            <a:r>
              <a:rPr lang="zh-CN" altLang="en-US" sz="2000" dirty="0">
                <a:solidFill>
                  <a:schemeClr val="tx1"/>
                </a:solidFill>
                <a:latin typeface="+mn-ea"/>
                <a:ea typeface="+mn-ea"/>
                <a:cs typeface="+mn-ea"/>
                <a:sym typeface="+mn-ea"/>
              </a:rPr>
              <a:t>    针对QC-LDPC码实现时码参数选择不够灵活，提出</a:t>
            </a:r>
            <a:r>
              <a:rPr lang="zh-CN" altLang="en-US" sz="2000" dirty="0">
                <a:solidFill>
                  <a:srgbClr val="3333CC"/>
                </a:solidFill>
                <a:latin typeface="+mn-ea"/>
                <a:ea typeface="+mn-ea"/>
                <a:cs typeface="+mn-ea"/>
                <a:sym typeface="+mn-ea"/>
              </a:rPr>
              <a:t>利用斐波那契数列</a:t>
            </a:r>
            <a:r>
              <a:rPr lang="zh-CN" altLang="en-US" sz="2000" dirty="0">
                <a:solidFill>
                  <a:schemeClr val="tx1"/>
                </a:solidFill>
                <a:latin typeface="+mn-ea"/>
                <a:ea typeface="+mn-ea"/>
                <a:cs typeface="+mn-ea"/>
                <a:sym typeface="+mn-ea"/>
              </a:rPr>
              <a:t>构造循环移位次数的方法，进一步节省了存储所需的空间，在</a:t>
            </a:r>
            <a:r>
              <a:rPr lang="zh-CN" altLang="en-US" sz="2000" dirty="0">
                <a:solidFill>
                  <a:schemeClr val="tx1"/>
                </a:solidFill>
                <a:latin typeface="+mj-lt"/>
                <a:ea typeface="+mn-ea"/>
                <a:cs typeface="+mj-lt"/>
                <a:sym typeface="+mn-ea"/>
              </a:rPr>
              <a:t>AWGN</a:t>
            </a:r>
            <a:r>
              <a:rPr lang="zh-CN" altLang="en-US" sz="2000" dirty="0">
                <a:solidFill>
                  <a:schemeClr val="tx1"/>
                </a:solidFill>
                <a:latin typeface="+mn-ea"/>
                <a:ea typeface="+mn-ea"/>
                <a:cs typeface="+mn-ea"/>
                <a:sym typeface="+mn-ea"/>
              </a:rPr>
              <a:t>信道下性能优于阵列码。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zh-CN" altLang="en-US" sz="2400">
                <a:sym typeface="+mn-ea"/>
              </a:rPr>
              <a:t>基于有限几何构造</a:t>
            </a:r>
            <a:endParaRPr sz="2400">
              <a:sym typeface="+mn-ea"/>
            </a:endParaRPr>
          </a:p>
        </p:txBody>
      </p:sp>
      <p:sp>
        <p:nvSpPr>
          <p:cNvPr id="10" name="文本框 9"/>
          <p:cNvSpPr txBox="1"/>
          <p:nvPr/>
        </p:nvSpPr>
        <p:spPr>
          <a:xfrm>
            <a:off x="652145" y="927735"/>
            <a:ext cx="7639685" cy="5077460"/>
          </a:xfrm>
          <a:prstGeom prst="rect">
            <a:avLst/>
          </a:prstGeom>
          <a:noFill/>
        </p:spPr>
        <p:txBody>
          <a:bodyPr wrap="square" rtlCol="0" anchor="t">
            <a:spAutoFit/>
          </a:bodyPr>
          <a:lstStyle/>
          <a:p>
            <a:pPr algn="l">
              <a:buFont typeface="Arial" panose="020B0604020202020204" pitchFamily="34" charset="0"/>
            </a:pPr>
            <a:r>
              <a:rPr lang="en-US" sz="2400" dirty="0">
                <a:uFillTx/>
                <a:latin typeface="+mn-ea"/>
                <a:ea typeface="+mn-ea"/>
                <a:cs typeface="+mn-ea"/>
                <a:sym typeface="+mn-ea"/>
              </a:rPr>
              <a:t>2.</a:t>
            </a:r>
            <a:r>
              <a:rPr lang="zh-CN" altLang="en-US" sz="2400" dirty="0">
                <a:uFillTx/>
                <a:latin typeface="+mn-ea"/>
                <a:ea typeface="+mn-ea"/>
                <a:cs typeface="+mn-ea"/>
                <a:sym typeface="+mn-ea"/>
              </a:rPr>
              <a:t>基于有限几何构造</a:t>
            </a:r>
          </a:p>
          <a:p>
            <a:pPr marL="342900" indent="-342900" algn="l">
              <a:buFont typeface="Arial" panose="020B0604020202020204" pitchFamily="34" charset="0"/>
              <a:buChar char="•"/>
            </a:pPr>
            <a:endParaRPr lang="en-US" sz="2000" dirty="0">
              <a:uFillTx/>
              <a:latin typeface="+mn-ea"/>
              <a:ea typeface="+mn-ea"/>
              <a:cs typeface="+mn-ea"/>
              <a:sym typeface="+mn-ea"/>
            </a:endParaRPr>
          </a:p>
          <a:p>
            <a:pPr marL="342900" indent="-342900" algn="l">
              <a:buFont typeface="Arial" panose="020B0604020202020204" pitchFamily="34" charset="0"/>
              <a:buChar char="•"/>
            </a:pPr>
            <a:r>
              <a:rPr lang="en-US" sz="2000" dirty="0">
                <a:uFillTx/>
                <a:latin typeface="+mn-ea"/>
                <a:ea typeface="+mn-ea"/>
                <a:cs typeface="+mn-ea"/>
                <a:sym typeface="+mn-ea"/>
              </a:rPr>
              <a:t>    </a:t>
            </a:r>
            <a:r>
              <a:rPr lang="en-US" sz="2000" dirty="0">
                <a:solidFill>
                  <a:srgbClr val="FF0000"/>
                </a:solidFill>
                <a:uFillTx/>
                <a:latin typeface="+mn-ea"/>
                <a:ea typeface="+mn-ea"/>
                <a:cs typeface="+mn-ea"/>
                <a:sym typeface="+mn-ea"/>
              </a:rPr>
              <a:t>有限几何构造法</a:t>
            </a:r>
            <a:r>
              <a:rPr lang="en-US" sz="2000" dirty="0">
                <a:uFillTx/>
                <a:latin typeface="+mn-ea"/>
                <a:ea typeface="+mn-ea"/>
                <a:cs typeface="+mn-ea"/>
                <a:sym typeface="+mn-ea"/>
              </a:rPr>
              <a:t>基本思想是将有限几何</a:t>
            </a:r>
            <a:r>
              <a:rPr lang="en-US" sz="2000" dirty="0">
                <a:uFillTx/>
                <a:latin typeface="+mn-lt"/>
                <a:ea typeface="+mn-ea"/>
                <a:cs typeface="+mn-lt"/>
                <a:sym typeface="+mn-ea"/>
              </a:rPr>
              <a:t>G</a:t>
            </a:r>
            <a:r>
              <a:rPr lang="en-US" sz="2000" dirty="0">
                <a:uFillTx/>
                <a:latin typeface="+mn-ea"/>
                <a:ea typeface="+mn-ea"/>
                <a:cs typeface="+mn-ea"/>
                <a:sym typeface="+mn-ea"/>
              </a:rPr>
              <a:t>中的</a:t>
            </a:r>
            <a:r>
              <a:rPr lang="en-US" sz="2000" dirty="0">
                <a:solidFill>
                  <a:srgbClr val="3333CC"/>
                </a:solidFill>
                <a:uFillTx/>
                <a:latin typeface="+mn-ea"/>
                <a:ea typeface="+mn-ea"/>
                <a:cs typeface="+mn-ea"/>
                <a:sym typeface="+mn-ea"/>
              </a:rPr>
              <a:t>线和点</a:t>
            </a:r>
            <a:r>
              <a:rPr lang="en-US" sz="2000" dirty="0">
                <a:uFillTx/>
                <a:latin typeface="+mn-ea"/>
                <a:ea typeface="+mn-ea"/>
                <a:cs typeface="+mn-ea"/>
                <a:sym typeface="+mn-ea"/>
              </a:rPr>
              <a:t>分别对应</a:t>
            </a:r>
            <a:r>
              <a:rPr lang="en-US" sz="2000" dirty="0">
                <a:uFillTx/>
                <a:latin typeface="+mn-lt"/>
                <a:ea typeface="+mn-ea"/>
                <a:cs typeface="+mn-lt"/>
                <a:sym typeface="+mn-ea"/>
              </a:rPr>
              <a:t>GF(2)</a:t>
            </a:r>
            <a:r>
              <a:rPr lang="en-US" sz="2000" dirty="0">
                <a:uFillTx/>
                <a:latin typeface="+mn-ea"/>
                <a:ea typeface="+mn-ea"/>
                <a:cs typeface="+mn-ea"/>
                <a:sym typeface="+mn-ea"/>
              </a:rPr>
              <a:t>上的m×n维校验矩阵</a:t>
            </a:r>
            <a:r>
              <a:rPr lang="en-US" sz="2000" dirty="0">
                <a:uFillTx/>
                <a:latin typeface="+mn-lt"/>
                <a:ea typeface="+mn-ea"/>
                <a:cs typeface="+mn-lt"/>
                <a:sym typeface="+mn-ea"/>
              </a:rPr>
              <a:t>H=(</a:t>
            </a:r>
            <a:r>
              <a:rPr lang="en-US" sz="2000" i="1" dirty="0">
                <a:uFillTx/>
                <a:latin typeface="+mn-lt"/>
                <a:ea typeface="+mn-ea"/>
                <a:cs typeface="+mn-lt"/>
                <a:sym typeface="+mn-ea"/>
              </a:rPr>
              <a:t>h</a:t>
            </a:r>
            <a:r>
              <a:rPr lang="en-US" sz="2000" b="1" i="1" baseline="-25000" dirty="0">
                <a:solidFill>
                  <a:schemeClr val="tx1"/>
                </a:solidFill>
                <a:uFillTx/>
                <a:latin typeface="+mn-lt"/>
                <a:ea typeface="+mn-ea"/>
                <a:cs typeface="+mn-lt"/>
                <a:sym typeface="+mn-ea"/>
              </a:rPr>
              <a:t>ij</a:t>
            </a:r>
            <a:r>
              <a:rPr lang="en-US" sz="2000" dirty="0">
                <a:uFillTx/>
                <a:latin typeface="+mn-lt"/>
                <a:ea typeface="+mn-ea"/>
                <a:cs typeface="+mn-lt"/>
                <a:sym typeface="+mn-ea"/>
              </a:rPr>
              <a:t>)</a:t>
            </a:r>
            <a:r>
              <a:rPr lang="en-US" sz="2000" dirty="0">
                <a:uFillTx/>
                <a:latin typeface="+mn-ea"/>
                <a:ea typeface="+mn-ea"/>
                <a:cs typeface="+mn-ea"/>
                <a:sym typeface="+mn-ea"/>
              </a:rPr>
              <a:t>中的</a:t>
            </a:r>
            <a:r>
              <a:rPr lang="en-US" sz="2000" dirty="0">
                <a:solidFill>
                  <a:srgbClr val="3333CC"/>
                </a:solidFill>
                <a:uFillTx/>
                <a:latin typeface="+mn-ea"/>
                <a:ea typeface="+mn-ea"/>
                <a:cs typeface="+mn-ea"/>
                <a:sym typeface="+mn-ea"/>
              </a:rPr>
              <a:t>行和列</a:t>
            </a:r>
            <a:r>
              <a:rPr lang="zh-CN" altLang="en-US" sz="2000" dirty="0">
                <a:uFillTx/>
                <a:latin typeface="+mn-ea"/>
                <a:ea typeface="+mn-ea"/>
                <a:cs typeface="+mn-ea"/>
                <a:sym typeface="+mn-ea"/>
              </a:rPr>
              <a:t>，</a:t>
            </a:r>
            <a:r>
              <a:rPr lang="en-US" sz="2000" dirty="0">
                <a:uFillTx/>
                <a:latin typeface="+mn-ea"/>
                <a:ea typeface="+mn-ea"/>
                <a:cs typeface="+mn-ea"/>
                <a:sym typeface="+mn-ea"/>
              </a:rPr>
              <a:t>利用有限几何中</a:t>
            </a:r>
            <a:r>
              <a:rPr lang="en-US" sz="2000" dirty="0">
                <a:uFillTx/>
                <a:latin typeface="+mj-ea"/>
                <a:ea typeface="+mj-ea"/>
                <a:cs typeface="+mn-ea"/>
                <a:sym typeface="+mn-ea"/>
              </a:rPr>
              <a:t>线和点所具有的某些特性来构造出性能优</a:t>
            </a:r>
            <a:r>
              <a:rPr lang="en-US" sz="2000" dirty="0">
                <a:uFillTx/>
                <a:latin typeface="+mn-ea"/>
                <a:ea typeface="+mn-ea"/>
                <a:cs typeface="+mn-ea"/>
                <a:sym typeface="+mn-ea"/>
              </a:rPr>
              <a:t>异的循环或准循环LDPC码。若</a:t>
            </a:r>
            <a:r>
              <a:rPr lang="en-US" sz="2000" dirty="0">
                <a:uFillTx/>
                <a:latin typeface="+mj-lt"/>
                <a:ea typeface="+mn-ea"/>
                <a:cs typeface="+mj-lt"/>
                <a:sym typeface="+mn-ea"/>
              </a:rPr>
              <a:t>G</a:t>
            </a:r>
            <a:r>
              <a:rPr lang="en-US" sz="2000" dirty="0">
                <a:uFillTx/>
                <a:latin typeface="+mn-ea"/>
                <a:ea typeface="+mn-ea"/>
                <a:cs typeface="+mn-ea"/>
                <a:sym typeface="+mn-ea"/>
              </a:rPr>
              <a:t>中第</a:t>
            </a:r>
            <a:r>
              <a:rPr lang="en-US" sz="2000" i="1" dirty="0">
                <a:uFillTx/>
                <a:latin typeface="+mj-lt"/>
                <a:ea typeface="+mn-ea"/>
                <a:cs typeface="+mj-lt"/>
                <a:sym typeface="+mn-ea"/>
              </a:rPr>
              <a:t>i</a:t>
            </a:r>
            <a:r>
              <a:rPr lang="en-US" sz="2000" dirty="0">
                <a:uFillTx/>
                <a:latin typeface="+mn-ea"/>
                <a:ea typeface="+mn-ea"/>
                <a:cs typeface="+mn-ea"/>
                <a:sym typeface="+mn-ea"/>
              </a:rPr>
              <a:t>条线上包含第</a:t>
            </a:r>
            <a:r>
              <a:rPr lang="en-US" sz="2000" dirty="0">
                <a:uFillTx/>
                <a:latin typeface="+mn-lt"/>
                <a:ea typeface="+mn-ea"/>
                <a:cs typeface="+mn-lt"/>
                <a:sym typeface="+mn-ea"/>
              </a:rPr>
              <a:t>j</a:t>
            </a:r>
            <a:r>
              <a:rPr lang="en-US" sz="2000" dirty="0">
                <a:uFillTx/>
                <a:latin typeface="+mn-ea"/>
                <a:ea typeface="+mn-ea"/>
                <a:cs typeface="+mn-ea"/>
                <a:sym typeface="+mn-ea"/>
              </a:rPr>
              <a:t>个点，那么对应的</a:t>
            </a:r>
            <a:r>
              <a:rPr lang="en-US" sz="2000" dirty="0">
                <a:uFillTx/>
                <a:latin typeface="+mn-lt"/>
                <a:ea typeface="+mn-ea"/>
                <a:cs typeface="+mn-lt"/>
                <a:sym typeface="+mn-ea"/>
              </a:rPr>
              <a:t>H</a:t>
            </a:r>
            <a:r>
              <a:rPr lang="en-US" sz="2000" dirty="0">
                <a:uFillTx/>
                <a:latin typeface="+mn-ea"/>
                <a:ea typeface="+mn-ea"/>
                <a:cs typeface="+mn-ea"/>
                <a:sym typeface="+mn-ea"/>
              </a:rPr>
              <a:t>中第</a:t>
            </a:r>
            <a:r>
              <a:rPr lang="en-US" sz="2000" i="1" dirty="0">
                <a:uFillTx/>
                <a:latin typeface="+mj-lt"/>
                <a:ea typeface="+mn-ea"/>
                <a:cs typeface="+mj-lt"/>
                <a:sym typeface="+mn-ea"/>
              </a:rPr>
              <a:t>i</a:t>
            </a:r>
            <a:r>
              <a:rPr lang="en-US" sz="2000" dirty="0">
                <a:uFillTx/>
                <a:latin typeface="+mn-ea"/>
                <a:ea typeface="+mn-ea"/>
                <a:cs typeface="+mn-ea"/>
                <a:sym typeface="+mn-ea"/>
              </a:rPr>
              <a:t>行第</a:t>
            </a:r>
            <a:r>
              <a:rPr lang="en-US" sz="2000" dirty="0">
                <a:uFillTx/>
                <a:latin typeface="+mj-lt"/>
                <a:ea typeface="+mn-ea"/>
                <a:cs typeface="+mj-lt"/>
                <a:sym typeface="+mn-ea"/>
              </a:rPr>
              <a:t>j</a:t>
            </a:r>
            <a:r>
              <a:rPr lang="en-US" sz="2000" dirty="0">
                <a:uFillTx/>
                <a:latin typeface="+mn-ea"/>
                <a:ea typeface="+mn-ea"/>
                <a:cs typeface="+mn-ea"/>
                <a:sym typeface="+mn-ea"/>
              </a:rPr>
              <a:t>列元素</a:t>
            </a:r>
            <a:r>
              <a:rPr lang="en-US" sz="2000" i="1" dirty="0">
                <a:uFillTx/>
                <a:latin typeface="+mj-lt"/>
                <a:ea typeface="+mn-ea"/>
                <a:cs typeface="+mj-lt"/>
                <a:sym typeface="+mn-ea"/>
              </a:rPr>
              <a:t>h</a:t>
            </a:r>
            <a:r>
              <a:rPr lang="en-US" sz="2000" b="1" i="1" baseline="-25000" dirty="0">
                <a:uFillTx/>
                <a:latin typeface="+mj-lt"/>
                <a:ea typeface="+mn-ea"/>
                <a:cs typeface="+mj-lt"/>
                <a:sym typeface="+mn-ea"/>
              </a:rPr>
              <a:t>ij</a:t>
            </a:r>
            <a:r>
              <a:rPr lang="en-US" sz="2000" dirty="0">
                <a:uFillTx/>
                <a:latin typeface="+mn-ea"/>
                <a:ea typeface="+mn-ea"/>
                <a:cs typeface="+mn-ea"/>
                <a:sym typeface="+mn-ea"/>
              </a:rPr>
              <a:t>置“1”，否则置“0”。</a:t>
            </a:r>
          </a:p>
          <a:p>
            <a:pPr algn="l">
              <a:buFont typeface="Arial" panose="020B0604020202020204" pitchFamily="34" charset="0"/>
            </a:pPr>
            <a:endParaRPr lang="en-US" sz="2000" dirty="0">
              <a:uFillTx/>
              <a:latin typeface="+mn-ea"/>
              <a:ea typeface="+mn-ea"/>
              <a:cs typeface="+mn-ea"/>
              <a:sym typeface="+mn-ea"/>
            </a:endParaRPr>
          </a:p>
          <a:p>
            <a:pPr marL="342900" indent="-342900" algn="l">
              <a:buFont typeface="Arial" panose="020B0604020202020204" pitchFamily="34" charset="0"/>
              <a:buChar char="•"/>
            </a:pPr>
            <a:r>
              <a:rPr lang="en-US" sz="2000" dirty="0">
                <a:uFillTx/>
                <a:latin typeface="+mn-ea"/>
                <a:ea typeface="+mn-ea"/>
                <a:cs typeface="+mn-ea"/>
                <a:sym typeface="+mn-ea"/>
              </a:rPr>
              <a:t>    这里设有限几何</a:t>
            </a:r>
            <a:r>
              <a:rPr lang="en-US" sz="2000" dirty="0">
                <a:uFillTx/>
                <a:latin typeface="+mj-lt"/>
                <a:ea typeface="+mn-ea"/>
                <a:cs typeface="+mj-lt"/>
                <a:sym typeface="+mn-ea"/>
              </a:rPr>
              <a:t>G</a:t>
            </a:r>
            <a:r>
              <a:rPr lang="en-US" sz="2000" dirty="0">
                <a:uFillTx/>
                <a:latin typeface="+mn-ea"/>
                <a:ea typeface="+mn-ea"/>
                <a:cs typeface="+mn-ea"/>
                <a:sym typeface="+mn-ea"/>
              </a:rPr>
              <a:t>有m条线和n个点，需满足以下</a:t>
            </a:r>
            <a:r>
              <a:rPr lang="en-US" sz="2000" dirty="0">
                <a:solidFill>
                  <a:srgbClr val="00CC99"/>
                </a:solidFill>
                <a:uFillTx/>
                <a:latin typeface="+mn-ea"/>
                <a:ea typeface="+mn-ea"/>
                <a:cs typeface="+mn-ea"/>
                <a:sym typeface="+mn-ea"/>
              </a:rPr>
              <a:t>三个条件</a:t>
            </a:r>
            <a:r>
              <a:rPr lang="zh-CN" altLang="en-US" sz="2000" dirty="0">
                <a:uFillTx/>
                <a:latin typeface="+mn-ea"/>
                <a:ea typeface="+mn-ea"/>
                <a:cs typeface="+mn-ea"/>
                <a:sym typeface="+mn-ea"/>
              </a:rPr>
              <a:t>：</a:t>
            </a:r>
            <a:endParaRPr lang="en-US" sz="2000" dirty="0">
              <a:uFillTx/>
              <a:latin typeface="+mn-ea"/>
              <a:ea typeface="+mn-ea"/>
              <a:cs typeface="+mn-ea"/>
              <a:sym typeface="+mn-ea"/>
            </a:endParaRPr>
          </a:p>
          <a:p>
            <a:pPr algn="l">
              <a:buFont typeface="Arial" panose="020B0604020202020204" pitchFamily="34" charset="0"/>
            </a:pPr>
            <a:r>
              <a:rPr lang="en-US" sz="2000" dirty="0">
                <a:uFillTx/>
                <a:latin typeface="+mn-ea"/>
                <a:ea typeface="+mn-ea"/>
                <a:cs typeface="+mn-ea"/>
                <a:sym typeface="+mn-ea"/>
              </a:rPr>
              <a:t>           (1)每条线有</a:t>
            </a:r>
            <a:r>
              <a:rPr lang="en-US" sz="2000" dirty="0">
                <a:uFillTx/>
                <a:latin typeface="+mj-lt"/>
                <a:ea typeface="+mn-ea"/>
                <a:cs typeface="+mj-lt"/>
                <a:sym typeface="+mn-ea"/>
              </a:rPr>
              <a:t>p</a:t>
            </a:r>
            <a:r>
              <a:rPr lang="en-US" sz="2000" dirty="0">
                <a:uFillTx/>
                <a:latin typeface="+mn-ea"/>
                <a:ea typeface="+mn-ea"/>
                <a:cs typeface="+mn-ea"/>
                <a:sym typeface="+mn-ea"/>
              </a:rPr>
              <a:t>个点，每个点只可能落在</a:t>
            </a:r>
            <a:r>
              <a:rPr lang="en-US" sz="2000" dirty="0">
                <a:uFillTx/>
                <a:latin typeface="+mj-lt"/>
                <a:ea typeface="+mn-ea"/>
                <a:cs typeface="+mj-lt"/>
                <a:sym typeface="+mn-ea"/>
              </a:rPr>
              <a:t>q</a:t>
            </a:r>
            <a:r>
              <a:rPr lang="en-US" sz="2000" dirty="0">
                <a:uFillTx/>
                <a:latin typeface="+mn-ea"/>
                <a:ea typeface="+mn-ea"/>
                <a:cs typeface="+mn-ea"/>
                <a:sym typeface="+mn-ea"/>
              </a:rPr>
              <a:t>条线上;</a:t>
            </a:r>
          </a:p>
          <a:p>
            <a:pPr algn="l">
              <a:buFont typeface="Arial" panose="020B0604020202020204" pitchFamily="34" charset="0"/>
            </a:pPr>
            <a:r>
              <a:rPr lang="en-US" sz="2000" dirty="0">
                <a:uFillTx/>
                <a:latin typeface="+mn-ea"/>
                <a:ea typeface="+mn-ea"/>
                <a:cs typeface="+mn-ea"/>
                <a:sym typeface="+mn-ea"/>
              </a:rPr>
              <a:t>           (2)任何两个点之间有且仅有一条线相连;</a:t>
            </a:r>
          </a:p>
          <a:p>
            <a:pPr algn="l">
              <a:buFont typeface="Arial" panose="020B0604020202020204" pitchFamily="34" charset="0"/>
            </a:pPr>
            <a:r>
              <a:rPr lang="en-US" sz="2000" dirty="0">
                <a:uFillTx/>
                <a:latin typeface="+mn-ea"/>
                <a:ea typeface="+mn-ea"/>
                <a:cs typeface="+mn-ea"/>
                <a:sym typeface="+mn-ea"/>
              </a:rPr>
              <a:t>           (3)两条线或有且仅有一个交点或平行。</a:t>
            </a:r>
          </a:p>
          <a:p>
            <a:pPr algn="l">
              <a:buFont typeface="Arial" panose="020B0604020202020204" pitchFamily="34" charset="0"/>
            </a:pPr>
            <a:endParaRPr lang="en-US" sz="2000" dirty="0">
              <a:uFillTx/>
              <a:latin typeface="+mn-ea"/>
              <a:ea typeface="+mn-ea"/>
              <a:cs typeface="+mn-ea"/>
              <a:sym typeface="+mn-ea"/>
            </a:endParaRPr>
          </a:p>
          <a:p>
            <a:pPr marL="342900" indent="-342900" algn="l">
              <a:buFont typeface="Arial" panose="020B0604020202020204" pitchFamily="34" charset="0"/>
              <a:buChar char="•"/>
            </a:pPr>
            <a:r>
              <a:rPr lang="en-US" sz="2000" dirty="0">
                <a:uFillTx/>
                <a:latin typeface="+mn-ea"/>
                <a:ea typeface="+mn-ea"/>
                <a:cs typeface="+mn-ea"/>
                <a:sym typeface="+mn-ea"/>
              </a:rPr>
              <a:t>    根据上述约束条件，可以得到对应的</a:t>
            </a:r>
            <a:r>
              <a:rPr lang="en-US" sz="2000" dirty="0">
                <a:uFillTx/>
                <a:latin typeface="+mj-lt"/>
                <a:ea typeface="+mn-ea"/>
                <a:cs typeface="+mj-lt"/>
                <a:sym typeface="+mn-ea"/>
              </a:rPr>
              <a:t>H</a:t>
            </a:r>
            <a:r>
              <a:rPr lang="en-US" sz="2000" dirty="0">
                <a:uFillTx/>
                <a:latin typeface="+mn-ea"/>
                <a:ea typeface="+mn-ea"/>
                <a:cs typeface="+mn-ea"/>
                <a:sym typeface="+mn-ea"/>
              </a:rPr>
              <a:t>的行重为</a:t>
            </a:r>
            <a:r>
              <a:rPr lang="en-US" sz="2000" dirty="0">
                <a:uFillTx/>
                <a:latin typeface="+mj-lt"/>
                <a:ea typeface="+mn-ea"/>
                <a:cs typeface="+mj-lt"/>
                <a:sym typeface="+mn-ea"/>
              </a:rPr>
              <a:t>p，列重为q</a:t>
            </a:r>
            <a:r>
              <a:rPr lang="zh-CN" altLang="en-US" sz="2000" dirty="0">
                <a:uFillTx/>
                <a:latin typeface="+mj-lt"/>
                <a:ea typeface="+mn-ea"/>
                <a:cs typeface="+mj-lt"/>
                <a:sym typeface="+mn-ea"/>
              </a:rPr>
              <a:t>，</a:t>
            </a:r>
            <a:r>
              <a:rPr lang="en-US" sz="2000" dirty="0">
                <a:uFillTx/>
                <a:latin typeface="+mn-ea"/>
                <a:ea typeface="+mn-ea"/>
                <a:cs typeface="+mn-ea"/>
                <a:sym typeface="+mn-ea"/>
              </a:rPr>
              <a:t>“1”在任意两行或两列之间重复的个数</a:t>
            </a:r>
            <a:r>
              <a:rPr lang="en-US" sz="2000" dirty="0">
                <a:solidFill>
                  <a:srgbClr val="00CC99"/>
                </a:solidFill>
                <a:uFillTx/>
                <a:latin typeface="+mn-ea"/>
                <a:ea typeface="+mn-ea"/>
                <a:cs typeface="+mn-ea"/>
                <a:sym typeface="+mn-ea"/>
              </a:rPr>
              <a:t>不超过1</a:t>
            </a:r>
            <a:r>
              <a:rPr lang="en-US" sz="2000" dirty="0">
                <a:uFillTx/>
                <a:latin typeface="+mn-ea"/>
                <a:ea typeface="+mn-ea"/>
                <a:cs typeface="+mn-ea"/>
                <a:sym typeface="+mn-ea"/>
              </a:rPr>
              <a:t>，这样构造出的校验矩阵没有短环(四环)</a:t>
            </a:r>
            <a:r>
              <a:rPr lang="zh-CN" altLang="en-US" sz="2000" dirty="0">
                <a:uFillTx/>
                <a:latin typeface="+mn-ea"/>
                <a:ea typeface="+mn-ea"/>
                <a:cs typeface="+mn-ea"/>
                <a:sym typeface="+mn-ea"/>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组合设计构造</a:t>
            </a:r>
            <a:endParaRPr sz="2400">
              <a:sym typeface="+mn-ea"/>
            </a:endParaRPr>
          </a:p>
        </p:txBody>
      </p:sp>
      <p:sp>
        <p:nvSpPr>
          <p:cNvPr id="10" name="文本框 9"/>
          <p:cNvSpPr txBox="1"/>
          <p:nvPr/>
        </p:nvSpPr>
        <p:spPr>
          <a:xfrm>
            <a:off x="643890" y="944880"/>
            <a:ext cx="7533640" cy="4461510"/>
          </a:xfrm>
          <a:prstGeom prst="rect">
            <a:avLst/>
          </a:prstGeom>
          <a:noFill/>
        </p:spPr>
        <p:txBody>
          <a:bodyPr wrap="square" rtlCol="0" anchor="t">
            <a:spAutoFit/>
          </a:bodyPr>
          <a:lstStyle/>
          <a:p>
            <a:pPr algn="l">
              <a:buFont typeface="Arial" panose="020B0604020202020204" pitchFamily="34" charset="0"/>
            </a:pPr>
            <a:r>
              <a:rPr lang="en-US" sz="2400" dirty="0">
                <a:uFillTx/>
                <a:latin typeface="+mn-ea"/>
                <a:ea typeface="+mn-ea"/>
                <a:cs typeface="+mn-ea"/>
                <a:sym typeface="+mn-ea"/>
              </a:rPr>
              <a:t>3.</a:t>
            </a:r>
            <a:r>
              <a:rPr lang="zh-CN" altLang="en-US" sz="2400">
                <a:latin typeface="+mn-ea"/>
                <a:ea typeface="+mn-ea"/>
                <a:cs typeface="+mn-ea"/>
                <a:sym typeface="+mn-ea"/>
              </a:rPr>
              <a:t>组合设计构造</a:t>
            </a:r>
            <a:endParaRPr sz="2400" dirty="0">
              <a:uFillTx/>
              <a:latin typeface="+mn-ea"/>
              <a:ea typeface="+mn-ea"/>
              <a:cs typeface="+mn-ea"/>
              <a:sym typeface="+mn-ea"/>
            </a:endParaRPr>
          </a:p>
          <a:p>
            <a:pPr algn="l">
              <a:buFont typeface="Arial" panose="020B0604020202020204" pitchFamily="34" charset="0"/>
            </a:pPr>
            <a:endParaRPr sz="2000" dirty="0">
              <a:uFillTx/>
              <a:latin typeface="+mj-ea"/>
              <a:ea typeface="+mj-ea"/>
              <a:cs typeface="+mj-ea"/>
              <a:sym typeface="+mn-ea"/>
            </a:endParaRPr>
          </a:p>
          <a:p>
            <a:pPr marL="342900" indent="-342900" algn="l">
              <a:buFont typeface="Arial" panose="020B0604020202020204" pitchFamily="34" charset="0"/>
              <a:buChar char="•"/>
            </a:pPr>
            <a:r>
              <a:rPr sz="2000" dirty="0">
                <a:uFillTx/>
                <a:latin typeface="+mj-ea"/>
                <a:ea typeface="+mj-ea"/>
                <a:cs typeface="+mj-ea"/>
                <a:sym typeface="+mn-ea"/>
              </a:rPr>
              <a:t>    组</a:t>
            </a:r>
            <a:r>
              <a:rPr sz="2000" dirty="0">
                <a:uFillTx/>
                <a:latin typeface="+mn-lt"/>
                <a:ea typeface="+mn-ea"/>
                <a:cs typeface="+mj-ea"/>
                <a:sym typeface="+mn-ea"/>
              </a:rPr>
              <a:t>合设计理论是是构造</a:t>
            </a:r>
            <a:r>
              <a:rPr sz="2000" dirty="0">
                <a:uFillTx/>
                <a:latin typeface="+mn-lt"/>
                <a:ea typeface="+mj-ea"/>
                <a:cs typeface="+mn-lt"/>
                <a:sym typeface="+mn-ea"/>
              </a:rPr>
              <a:t>LDPC</a:t>
            </a:r>
            <a:r>
              <a:rPr sz="2000" dirty="0">
                <a:uFillTx/>
                <a:latin typeface="+mj-ea"/>
                <a:ea typeface="+mj-ea"/>
                <a:cs typeface="+mj-ea"/>
                <a:sym typeface="+mn-ea"/>
              </a:rPr>
              <a:t>码强有力的工具。一种叫平衡不完全区组设计</a:t>
            </a:r>
            <a:r>
              <a:rPr sz="2000" dirty="0">
                <a:uFillTx/>
                <a:latin typeface="+mj-lt"/>
                <a:ea typeface="+mj-ea"/>
                <a:cs typeface="+mj-lt"/>
                <a:sym typeface="+mn-ea"/>
              </a:rPr>
              <a:t>(BalancedIncomplete Block Design</a:t>
            </a:r>
            <a:r>
              <a:rPr lang="zh-CN" sz="2000" dirty="0">
                <a:uFillTx/>
                <a:latin typeface="+mj-lt"/>
                <a:ea typeface="+mj-ea"/>
                <a:cs typeface="+mj-lt"/>
                <a:sym typeface="+mn-ea"/>
              </a:rPr>
              <a:t>，</a:t>
            </a:r>
            <a:r>
              <a:rPr sz="2000" dirty="0">
                <a:uFillTx/>
                <a:latin typeface="+mj-lt"/>
                <a:ea typeface="+mj-ea"/>
                <a:cs typeface="+mj-lt"/>
                <a:sym typeface="+mn-ea"/>
              </a:rPr>
              <a:t>BIBD)</a:t>
            </a:r>
            <a:r>
              <a:rPr sz="2000" dirty="0">
                <a:uFillTx/>
                <a:latin typeface="+mj-ea"/>
                <a:ea typeface="+mj-ea"/>
                <a:cs typeface="+mj-ea"/>
                <a:sym typeface="+mn-ea"/>
              </a:rPr>
              <a:t>的组合设计方法主要</a:t>
            </a:r>
            <a:r>
              <a:rPr sz="2000" dirty="0">
                <a:solidFill>
                  <a:srgbClr val="00CC99"/>
                </a:solidFill>
                <a:uFillTx/>
                <a:latin typeface="+mj-ea"/>
                <a:ea typeface="+mj-ea"/>
                <a:cs typeface="+mj-ea"/>
                <a:sym typeface="+mn-ea"/>
              </a:rPr>
              <a:t>构造无短环的规则</a:t>
            </a:r>
            <a:r>
              <a:rPr sz="2000" dirty="0">
                <a:solidFill>
                  <a:srgbClr val="00CC99"/>
                </a:solidFill>
                <a:uFillTx/>
                <a:latin typeface="+mn-lt"/>
                <a:ea typeface="+mj-ea"/>
                <a:cs typeface="+mn-lt"/>
                <a:sym typeface="+mn-ea"/>
              </a:rPr>
              <a:t>LDPC</a:t>
            </a:r>
            <a:r>
              <a:rPr sz="2000" dirty="0">
                <a:solidFill>
                  <a:srgbClr val="00CC99"/>
                </a:solidFill>
                <a:uFillTx/>
                <a:latin typeface="+mj-ea"/>
                <a:ea typeface="+mj-ea"/>
                <a:cs typeface="+mj-ea"/>
                <a:sym typeface="+mn-ea"/>
              </a:rPr>
              <a:t>码</a:t>
            </a:r>
            <a:r>
              <a:rPr sz="2000" dirty="0">
                <a:uFillTx/>
                <a:latin typeface="+mj-ea"/>
                <a:ea typeface="+mj-ea"/>
                <a:cs typeface="+mj-ea"/>
                <a:sym typeface="+mn-ea"/>
              </a:rPr>
              <a:t>。</a:t>
            </a:r>
          </a:p>
          <a:p>
            <a:pPr algn="l">
              <a:buFont typeface="Arial" panose="020B0604020202020204" pitchFamily="34" charset="0"/>
            </a:pPr>
            <a:endParaRPr sz="2000" dirty="0">
              <a:uFillTx/>
              <a:latin typeface="+mj-ea"/>
              <a:ea typeface="+mj-ea"/>
              <a:cs typeface="+mj-ea"/>
              <a:sym typeface="+mn-ea"/>
            </a:endParaRPr>
          </a:p>
          <a:p>
            <a:pPr marL="342900" indent="-342900" algn="l">
              <a:buFont typeface="Arial" panose="020B0604020202020204" pitchFamily="34" charset="0"/>
              <a:buChar char="•"/>
            </a:pPr>
            <a:r>
              <a:rPr sz="2000" dirty="0">
                <a:uFillTx/>
                <a:latin typeface="+mj-ea"/>
                <a:ea typeface="+mj-ea"/>
                <a:cs typeface="+mj-ea"/>
                <a:sym typeface="+mn-ea"/>
              </a:rPr>
              <a:t>    </a:t>
            </a:r>
            <a:r>
              <a:rPr sz="2000" dirty="0">
                <a:solidFill>
                  <a:srgbClr val="FF0000"/>
                </a:solidFill>
                <a:uFillTx/>
                <a:latin typeface="+mj-lt"/>
                <a:ea typeface="+mj-ea"/>
                <a:cs typeface="+mj-lt"/>
                <a:sym typeface="+mn-ea"/>
              </a:rPr>
              <a:t>BIBD</a:t>
            </a:r>
            <a:r>
              <a:rPr sz="2000" dirty="0">
                <a:uFillTx/>
                <a:latin typeface="+mj-ea"/>
                <a:ea typeface="+mj-ea"/>
                <a:cs typeface="+mj-ea"/>
                <a:sym typeface="+mn-ea"/>
              </a:rPr>
              <a:t>可以描述如下</a:t>
            </a:r>
            <a:r>
              <a:rPr lang="zh-CN" sz="2000" dirty="0">
                <a:uFillTx/>
                <a:latin typeface="+mj-ea"/>
                <a:ea typeface="+mj-ea"/>
                <a:cs typeface="+mj-ea"/>
                <a:sym typeface="+mn-ea"/>
              </a:rPr>
              <a:t>：</a:t>
            </a:r>
            <a:r>
              <a:rPr sz="2000" dirty="0">
                <a:uFillTx/>
                <a:latin typeface="+mj-ea"/>
                <a:ea typeface="+mj-ea"/>
                <a:cs typeface="+mj-ea"/>
                <a:sym typeface="+mn-ea"/>
              </a:rPr>
              <a:t>定义一个有序对</a:t>
            </a:r>
            <a:r>
              <a:rPr sz="2000" dirty="0">
                <a:uFillTx/>
                <a:latin typeface="+mj-lt"/>
                <a:ea typeface="+mj-ea"/>
                <a:cs typeface="+mj-lt"/>
                <a:sym typeface="+mn-ea"/>
              </a:rPr>
              <a:t>(X,B)</a:t>
            </a:r>
            <a:r>
              <a:rPr sz="2000" dirty="0">
                <a:uFillTx/>
                <a:latin typeface="+mj-ea"/>
                <a:ea typeface="+mj-ea"/>
                <a:cs typeface="+mj-ea"/>
                <a:sym typeface="+mn-ea"/>
              </a:rPr>
              <a:t>，</a:t>
            </a:r>
            <a:r>
              <a:rPr sz="2000" dirty="0">
                <a:uFillTx/>
                <a:latin typeface="+mj-lt"/>
                <a:ea typeface="+mj-ea"/>
                <a:cs typeface="+mj-lt"/>
                <a:sym typeface="+mn-ea"/>
              </a:rPr>
              <a:t>X是一个有</a:t>
            </a:r>
            <a:r>
              <a:rPr lang="en-US" sz="2000" dirty="0">
                <a:uFillTx/>
                <a:latin typeface="+mj-lt"/>
                <a:ea typeface="+mj-ea"/>
                <a:cs typeface="+mj-lt"/>
                <a:sym typeface="+mn-ea"/>
              </a:rPr>
              <a:t>v</a:t>
            </a:r>
            <a:r>
              <a:rPr sz="2000" dirty="0">
                <a:uFillTx/>
                <a:latin typeface="+mj-ea"/>
                <a:ea typeface="+mj-ea"/>
                <a:cs typeface="+mj-ea"/>
                <a:sym typeface="+mn-ea"/>
              </a:rPr>
              <a:t>个点的集合，把X中的点分成b个子集(区组)，分成的这b个子集(区组</a:t>
            </a:r>
            <a:r>
              <a:rPr lang="en-US" sz="2000" dirty="0">
                <a:uFillTx/>
                <a:latin typeface="+mj-ea"/>
                <a:ea typeface="+mj-ea"/>
                <a:cs typeface="+mj-ea"/>
                <a:sym typeface="+mn-ea"/>
              </a:rPr>
              <a:t>)</a:t>
            </a:r>
            <a:r>
              <a:rPr sz="2000" dirty="0">
                <a:uFillTx/>
                <a:latin typeface="+mj-ea"/>
                <a:ea typeface="+mj-ea"/>
                <a:cs typeface="+mj-ea"/>
                <a:sym typeface="+mn-ea"/>
              </a:rPr>
              <a:t>构成一个</a:t>
            </a:r>
            <a:r>
              <a:rPr sz="2000" dirty="0">
                <a:solidFill>
                  <a:srgbClr val="3333CC"/>
                </a:solidFill>
                <a:uFillTx/>
                <a:latin typeface="+mj-ea"/>
                <a:ea typeface="+mj-ea"/>
                <a:cs typeface="+mj-ea"/>
                <a:sym typeface="+mn-ea"/>
              </a:rPr>
              <a:t>集合</a:t>
            </a:r>
            <a:r>
              <a:rPr sz="2000" dirty="0">
                <a:uFillTx/>
                <a:latin typeface="+mj-ea"/>
                <a:ea typeface="+mj-ea"/>
                <a:cs typeface="+mj-ea"/>
                <a:sym typeface="+mn-ea"/>
              </a:rPr>
              <a:t>，即为B。如果这个设计是规则的，那么每个区组中有</a:t>
            </a:r>
            <a:r>
              <a:rPr sz="2000" dirty="0">
                <a:uFillTx/>
                <a:latin typeface="+mj-lt"/>
                <a:ea typeface="+mj-ea"/>
                <a:cs typeface="+mj-lt"/>
                <a:sym typeface="+mn-ea"/>
              </a:rPr>
              <a:t>γ</a:t>
            </a:r>
            <a:r>
              <a:rPr sz="2000" dirty="0">
                <a:uFillTx/>
                <a:latin typeface="+mj-ea"/>
                <a:ea typeface="+mj-ea"/>
                <a:cs typeface="+mj-ea"/>
                <a:sym typeface="+mn-ea"/>
              </a:rPr>
              <a:t>个点,集合X中任意一点都在</a:t>
            </a:r>
            <a:r>
              <a:rPr lang="en-US" sz="2000" dirty="0">
                <a:uFillTx/>
                <a:latin typeface="+mj-lt"/>
                <a:ea typeface="+mj-ea"/>
                <a:cs typeface="+mj-lt"/>
                <a:sym typeface="+mn-ea"/>
              </a:rPr>
              <a:t>ρ</a:t>
            </a:r>
            <a:r>
              <a:rPr sz="2000" dirty="0">
                <a:uFillTx/>
                <a:latin typeface="+mj-ea"/>
                <a:ea typeface="+mj-ea"/>
                <a:cs typeface="+mj-ea"/>
                <a:sym typeface="+mn-ea"/>
              </a:rPr>
              <a:t>个不同的区组中，</a:t>
            </a:r>
            <a:r>
              <a:rPr sz="2000" dirty="0">
                <a:uFillTx/>
                <a:latin typeface="+mj-lt"/>
                <a:ea typeface="+mj-ea"/>
                <a:cs typeface="+mj-lt"/>
                <a:sym typeface="+mn-ea"/>
              </a:rPr>
              <a:t>X</a:t>
            </a:r>
            <a:r>
              <a:rPr sz="2000" dirty="0">
                <a:uFillTx/>
                <a:latin typeface="+mj-ea"/>
                <a:ea typeface="+mj-ea"/>
                <a:cs typeface="+mj-ea"/>
                <a:sym typeface="+mn-ea"/>
              </a:rPr>
              <a:t>中任意两个点同在</a:t>
            </a:r>
            <a:r>
              <a:rPr sz="2000" b="1" dirty="0">
                <a:uFillTx/>
                <a:latin typeface="+mj-lt"/>
                <a:ea typeface="+mj-ea"/>
                <a:cs typeface="+mj-lt"/>
                <a:sym typeface="+mn-ea"/>
              </a:rPr>
              <a:t>γ</a:t>
            </a:r>
            <a:r>
              <a:rPr sz="2000" dirty="0">
                <a:uFillTx/>
                <a:latin typeface="+mj-ea"/>
                <a:ea typeface="+mj-ea"/>
                <a:cs typeface="+mj-ea"/>
                <a:sym typeface="+mn-ea"/>
              </a:rPr>
              <a:t>个区组。由于</a:t>
            </a:r>
            <a:r>
              <a:rPr sz="2000" dirty="0">
                <a:uFillTx/>
                <a:latin typeface="+mj-lt"/>
                <a:ea typeface="+mj-ea"/>
                <a:cs typeface="+mj-lt"/>
                <a:sym typeface="+mn-ea"/>
              </a:rPr>
              <a:t>bγ =γ</a:t>
            </a:r>
            <a:r>
              <a:rPr lang="en-US" sz="2000" dirty="0">
                <a:uFillTx/>
                <a:latin typeface="+mj-lt"/>
                <a:ea typeface="+mj-ea"/>
                <a:cs typeface="+mj-lt"/>
                <a:sym typeface="+mn-ea"/>
              </a:rPr>
              <a:t>ρ</a:t>
            </a:r>
            <a:r>
              <a:rPr lang="zh-CN" altLang="en-US" sz="2000" dirty="0">
                <a:uFillTx/>
                <a:latin typeface="+mj-lt"/>
                <a:ea typeface="+mj-ea"/>
                <a:cs typeface="+mj-lt"/>
                <a:sym typeface="+mn-ea"/>
              </a:rPr>
              <a:t>，λ</a:t>
            </a:r>
            <a:r>
              <a:rPr sz="2000" dirty="0">
                <a:uFillTx/>
                <a:latin typeface="+mj-lt"/>
                <a:ea typeface="+mj-ea"/>
                <a:cs typeface="+mj-lt"/>
                <a:sym typeface="+mn-ea"/>
              </a:rPr>
              <a:t>( γ</a:t>
            </a:r>
            <a:r>
              <a:rPr lang="en-US" sz="2000" dirty="0">
                <a:uFillTx/>
                <a:latin typeface="+mj-lt"/>
                <a:ea typeface="+mj-ea"/>
                <a:cs typeface="+mj-lt"/>
                <a:sym typeface="+mn-ea"/>
              </a:rPr>
              <a:t>-</a:t>
            </a:r>
            <a:r>
              <a:rPr sz="2000" dirty="0">
                <a:uFillTx/>
                <a:latin typeface="+mj-lt"/>
                <a:ea typeface="+mj-ea"/>
                <a:cs typeface="+mj-lt"/>
                <a:sym typeface="+mn-ea"/>
              </a:rPr>
              <a:t>1)=</a:t>
            </a:r>
            <a:r>
              <a:rPr lang="en-US" sz="2000" dirty="0">
                <a:uFillTx/>
                <a:latin typeface="+mj-lt"/>
                <a:ea typeface="+mj-ea"/>
                <a:cs typeface="+mj-lt"/>
                <a:sym typeface="+mn-ea"/>
              </a:rPr>
              <a:t>ρ</a:t>
            </a:r>
            <a:r>
              <a:rPr sz="2000" dirty="0">
                <a:uFillTx/>
                <a:latin typeface="+mj-lt"/>
                <a:ea typeface="+mj-ea"/>
                <a:cs typeface="+mj-lt"/>
                <a:sym typeface="+mn-ea"/>
              </a:rPr>
              <a:t>( γ</a:t>
            </a:r>
            <a:r>
              <a:rPr lang="en-US" sz="2000" dirty="0">
                <a:uFillTx/>
                <a:latin typeface="+mj-lt"/>
                <a:ea typeface="+mj-ea"/>
                <a:cs typeface="+mj-lt"/>
                <a:sym typeface="+mn-ea"/>
              </a:rPr>
              <a:t>-1</a:t>
            </a:r>
            <a:r>
              <a:rPr sz="2000" dirty="0">
                <a:uFillTx/>
                <a:latin typeface="+mj-lt"/>
                <a:ea typeface="+mj-ea"/>
                <a:cs typeface="+mj-lt"/>
                <a:sym typeface="+mn-ea"/>
              </a:rPr>
              <a:t>)，v</a:t>
            </a:r>
            <a:r>
              <a:rPr lang="zh-CN" sz="2000" dirty="0">
                <a:uFillTx/>
                <a:latin typeface="+mj-lt"/>
                <a:ea typeface="+mj-ea"/>
                <a:cs typeface="+mj-lt"/>
                <a:sym typeface="+mn-ea"/>
              </a:rPr>
              <a:t>，</a:t>
            </a:r>
            <a:r>
              <a:rPr sz="2000" dirty="0">
                <a:uFillTx/>
                <a:latin typeface="+mj-lt"/>
                <a:ea typeface="+mj-ea"/>
                <a:cs typeface="+mj-lt"/>
                <a:sym typeface="+mn-ea"/>
              </a:rPr>
              <a:t>b</a:t>
            </a:r>
            <a:r>
              <a:rPr lang="zh-CN" sz="2000" dirty="0">
                <a:uFillTx/>
                <a:latin typeface="+mj-lt"/>
                <a:ea typeface="+mj-ea"/>
                <a:cs typeface="+mj-lt"/>
                <a:sym typeface="+mn-ea"/>
              </a:rPr>
              <a:t>，</a:t>
            </a:r>
            <a:r>
              <a:rPr lang="en-US" sz="2000" dirty="0">
                <a:uFillTx/>
                <a:latin typeface="+mj-lt"/>
                <a:ea typeface="+mj-ea"/>
                <a:cs typeface="+mj-lt"/>
                <a:sym typeface="+mn-ea"/>
              </a:rPr>
              <a:t>ρ</a:t>
            </a:r>
            <a:r>
              <a:rPr lang="zh-CN" sz="2000" dirty="0">
                <a:uFillTx/>
                <a:latin typeface="+mj-lt"/>
                <a:ea typeface="+mj-ea"/>
                <a:cs typeface="+mj-lt"/>
                <a:sym typeface="+mn-ea"/>
              </a:rPr>
              <a:t>，</a:t>
            </a:r>
            <a:r>
              <a:rPr sz="2000" dirty="0">
                <a:uFillTx/>
                <a:latin typeface="+mj-lt"/>
                <a:ea typeface="+mj-ea"/>
                <a:cs typeface="+mj-lt"/>
                <a:sym typeface="+mn-ea"/>
              </a:rPr>
              <a:t>γ</a:t>
            </a:r>
            <a:r>
              <a:rPr lang="zh-CN" sz="2000" dirty="0">
                <a:uFillTx/>
                <a:latin typeface="+mj-lt"/>
                <a:ea typeface="+mj-ea"/>
                <a:cs typeface="+mj-lt"/>
                <a:sym typeface="+mn-ea"/>
              </a:rPr>
              <a:t>，</a:t>
            </a:r>
            <a:r>
              <a:rPr lang="zh-CN" altLang="en-US" sz="2000" dirty="0">
                <a:uFillTx/>
                <a:latin typeface="+mj-lt"/>
                <a:ea typeface="+mj-ea"/>
                <a:cs typeface="+mj-lt"/>
                <a:sym typeface="+mn-ea"/>
              </a:rPr>
              <a:t>λ</a:t>
            </a:r>
            <a:r>
              <a:rPr sz="2000" dirty="0">
                <a:uFillTx/>
                <a:latin typeface="+mj-ea"/>
                <a:ea typeface="+mj-ea"/>
                <a:cs typeface="+mj-ea"/>
                <a:sym typeface="+mn-ea"/>
              </a:rPr>
              <a:t>五个参数中只有</a:t>
            </a:r>
            <a:r>
              <a:rPr sz="2000" dirty="0">
                <a:uFillTx/>
                <a:latin typeface="+mj-lt"/>
                <a:ea typeface="+mj-ea"/>
                <a:cs typeface="+mj-lt"/>
                <a:sym typeface="+mn-ea"/>
              </a:rPr>
              <a:t>v</a:t>
            </a:r>
            <a:r>
              <a:rPr lang="zh-CN" sz="2000" dirty="0">
                <a:uFillTx/>
                <a:latin typeface="+mj-lt"/>
                <a:ea typeface="+mj-ea"/>
                <a:cs typeface="+mj-lt"/>
                <a:sym typeface="+mn-ea"/>
              </a:rPr>
              <a:t>，</a:t>
            </a:r>
            <a:r>
              <a:rPr sz="2000" dirty="0">
                <a:uFillTx/>
                <a:latin typeface="+mj-lt"/>
                <a:ea typeface="+mj-ea"/>
                <a:cs typeface="+mj-lt"/>
                <a:sym typeface="+mn-ea"/>
              </a:rPr>
              <a:t>γ</a:t>
            </a:r>
            <a:r>
              <a:rPr lang="zh-CN" sz="2000" dirty="0">
                <a:uFillTx/>
                <a:latin typeface="+mj-lt"/>
                <a:ea typeface="+mj-ea"/>
                <a:cs typeface="+mj-lt"/>
                <a:sym typeface="+mn-ea"/>
              </a:rPr>
              <a:t>，</a:t>
            </a:r>
            <a:r>
              <a:rPr lang="zh-CN" altLang="en-US" sz="2000" dirty="0">
                <a:uFillTx/>
                <a:latin typeface="+mj-lt"/>
                <a:ea typeface="+mj-ea"/>
                <a:cs typeface="+mj-lt"/>
                <a:sym typeface="+mn-ea"/>
              </a:rPr>
              <a:t>λ</a:t>
            </a:r>
            <a:r>
              <a:rPr sz="2000" dirty="0">
                <a:uFillTx/>
                <a:latin typeface="+mj-ea"/>
                <a:ea typeface="+mj-ea"/>
                <a:cs typeface="+mj-ea"/>
                <a:sym typeface="+mn-ea"/>
              </a:rPr>
              <a:t>是相互独立的，一般</a:t>
            </a:r>
            <a:r>
              <a:rPr sz="2000" dirty="0">
                <a:uFillTx/>
                <a:latin typeface="+mj-lt"/>
                <a:ea typeface="+mj-ea"/>
                <a:cs typeface="+mj-lt"/>
                <a:sym typeface="+mn-ea"/>
              </a:rPr>
              <a:t>BIBD</a:t>
            </a:r>
            <a:r>
              <a:rPr sz="2000" dirty="0">
                <a:uFillTx/>
                <a:latin typeface="+mj-ea"/>
                <a:ea typeface="+mj-ea"/>
                <a:cs typeface="+mj-ea"/>
                <a:sym typeface="+mn-ea"/>
              </a:rPr>
              <a:t>仅用前三个参数</a:t>
            </a:r>
            <a:r>
              <a:rPr sz="2000" dirty="0">
                <a:uFillTx/>
                <a:latin typeface="+mj-lt"/>
                <a:ea typeface="+mj-ea"/>
                <a:cs typeface="+mj-lt"/>
                <a:sym typeface="+mn-ea"/>
              </a:rPr>
              <a:t>(v</a:t>
            </a:r>
            <a:r>
              <a:rPr lang="zh-CN" sz="2000" dirty="0">
                <a:uFillTx/>
                <a:latin typeface="+mj-lt"/>
                <a:ea typeface="+mj-ea"/>
                <a:cs typeface="+mj-lt"/>
                <a:sym typeface="+mn-ea"/>
              </a:rPr>
              <a:t>，</a:t>
            </a:r>
            <a:r>
              <a:rPr sz="2000" dirty="0">
                <a:uFillTx/>
                <a:latin typeface="+mj-lt"/>
                <a:ea typeface="+mj-ea"/>
                <a:cs typeface="+mj-lt"/>
                <a:sym typeface="+mn-ea"/>
              </a:rPr>
              <a:t>γ</a:t>
            </a:r>
            <a:r>
              <a:rPr lang="zh-CN" sz="2000" dirty="0">
                <a:uFillTx/>
                <a:latin typeface="+mj-lt"/>
                <a:ea typeface="+mj-ea"/>
                <a:cs typeface="+mj-lt"/>
                <a:sym typeface="+mn-ea"/>
              </a:rPr>
              <a:t>，</a:t>
            </a:r>
            <a:r>
              <a:rPr lang="zh-CN" altLang="en-US" sz="2000" dirty="0">
                <a:uFillTx/>
                <a:latin typeface="+mj-lt"/>
                <a:ea typeface="+mj-ea"/>
                <a:cs typeface="+mj-lt"/>
                <a:sym typeface="+mn-ea"/>
              </a:rPr>
              <a:t>λ</a:t>
            </a:r>
            <a:r>
              <a:rPr sz="2000" dirty="0">
                <a:uFillTx/>
                <a:latin typeface="+mj-lt"/>
                <a:ea typeface="+mj-ea"/>
                <a:cs typeface="+mj-lt"/>
                <a:sym typeface="+mn-ea"/>
              </a:rPr>
              <a:t>)</a:t>
            </a:r>
            <a:r>
              <a:rPr sz="2000" dirty="0">
                <a:uFillTx/>
                <a:latin typeface="+mj-ea"/>
                <a:ea typeface="+mj-ea"/>
                <a:cs typeface="+mj-ea"/>
                <a:sym typeface="+mn-ea"/>
              </a:rPr>
              <a:t>。对于一个</a:t>
            </a:r>
            <a:r>
              <a:rPr sz="2000" dirty="0">
                <a:uFillTx/>
                <a:latin typeface="+mn-lt"/>
                <a:ea typeface="+mj-ea"/>
                <a:cs typeface="+mn-lt"/>
                <a:sym typeface="+mn-ea"/>
              </a:rPr>
              <a:t>(v</a:t>
            </a:r>
            <a:r>
              <a:rPr lang="zh-CN" sz="2000" dirty="0">
                <a:uFillTx/>
                <a:latin typeface="+mn-lt"/>
                <a:ea typeface="+mj-ea"/>
                <a:cs typeface="+mn-lt"/>
                <a:sym typeface="+mn-ea"/>
              </a:rPr>
              <a:t>，</a:t>
            </a:r>
            <a:r>
              <a:rPr sz="2000" dirty="0">
                <a:uFillTx/>
                <a:latin typeface="+mn-lt"/>
                <a:ea typeface="+mj-ea"/>
                <a:cs typeface="+mn-lt"/>
                <a:sym typeface="+mn-ea"/>
              </a:rPr>
              <a:t>k</a:t>
            </a:r>
            <a:r>
              <a:rPr lang="zh-CN" sz="2000" dirty="0">
                <a:uFillTx/>
                <a:latin typeface="+mn-lt"/>
                <a:ea typeface="+mj-ea"/>
                <a:cs typeface="+mn-lt"/>
                <a:sym typeface="+mn-ea"/>
              </a:rPr>
              <a:t>，</a:t>
            </a:r>
            <a:r>
              <a:rPr lang="zh-CN" altLang="en-US" sz="2000" dirty="0">
                <a:uFillTx/>
                <a:latin typeface="+mn-lt"/>
                <a:ea typeface="+mj-ea"/>
                <a:cs typeface="+mn-lt"/>
                <a:sym typeface="+mn-ea"/>
              </a:rPr>
              <a:t>λ</a:t>
            </a:r>
            <a:r>
              <a:rPr sz="2000" dirty="0">
                <a:uFillTx/>
                <a:latin typeface="+mn-lt"/>
                <a:ea typeface="+mj-ea"/>
                <a:cs typeface="+mn-lt"/>
                <a:sym typeface="+mn-ea"/>
              </a:rPr>
              <a:t>)-BIBD,若 γ=3</a:t>
            </a:r>
            <a:r>
              <a:rPr lang="zh-CN" sz="2000" dirty="0">
                <a:uFillTx/>
                <a:latin typeface="+mn-lt"/>
                <a:ea typeface="+mj-ea"/>
                <a:cs typeface="+mn-lt"/>
                <a:sym typeface="+mn-ea"/>
              </a:rPr>
              <a:t>，</a:t>
            </a:r>
            <a:r>
              <a:rPr lang="zh-CN" altLang="en-US" sz="2000" dirty="0">
                <a:uFillTx/>
                <a:latin typeface="+mn-lt"/>
                <a:ea typeface="+mj-ea"/>
                <a:cs typeface="+mn-lt"/>
                <a:sym typeface="+mn-ea"/>
              </a:rPr>
              <a:t>λ</a:t>
            </a:r>
            <a:r>
              <a:rPr sz="2000" dirty="0">
                <a:uFillTx/>
                <a:latin typeface="+mn-lt"/>
                <a:ea typeface="+mj-ea"/>
                <a:cs typeface="+mn-lt"/>
                <a:sym typeface="+mn-ea"/>
              </a:rPr>
              <a:t>=1</a:t>
            </a:r>
            <a:r>
              <a:rPr lang="zh-CN" sz="2000" dirty="0">
                <a:uFillTx/>
                <a:latin typeface="+mn-lt"/>
                <a:ea typeface="+mj-ea"/>
                <a:cs typeface="+mn-lt"/>
                <a:sym typeface="+mn-ea"/>
              </a:rPr>
              <a:t>，</a:t>
            </a:r>
            <a:r>
              <a:rPr sz="2000" dirty="0">
                <a:uFillTx/>
                <a:latin typeface="+mn-lt"/>
                <a:ea typeface="+mj-ea"/>
                <a:cs typeface="+mn-lt"/>
                <a:sym typeface="+mn-ea"/>
              </a:rPr>
              <a:t>可称为</a:t>
            </a:r>
            <a:r>
              <a:rPr sz="2000" dirty="0">
                <a:solidFill>
                  <a:srgbClr val="FF0000"/>
                </a:solidFill>
                <a:uFillTx/>
                <a:latin typeface="+mn-lt"/>
                <a:ea typeface="+mj-ea"/>
                <a:cs typeface="+mn-lt"/>
                <a:sym typeface="+mn-ea"/>
              </a:rPr>
              <a:t>Steiner</a:t>
            </a:r>
            <a:r>
              <a:rPr lang="zh-CN" sz="2000" dirty="0">
                <a:solidFill>
                  <a:srgbClr val="FF0000"/>
                </a:solidFill>
                <a:uFillTx/>
                <a:latin typeface="+mj-ea"/>
                <a:ea typeface="+mj-ea"/>
                <a:cs typeface="+mj-ea"/>
                <a:sym typeface="+mn-ea"/>
              </a:rPr>
              <a:t>三重系统</a:t>
            </a:r>
            <a:r>
              <a:rPr lang="zh-CN" sz="2000" dirty="0">
                <a:uFillTx/>
                <a:latin typeface="+mj-ea"/>
                <a:ea typeface="+mj-ea"/>
                <a:cs typeface="+mj-ea"/>
                <a:sym typeface="+mn-ea"/>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组合设计构造</a:t>
            </a:r>
            <a:endParaRPr sz="2400">
              <a:sym typeface="+mn-ea"/>
            </a:endParaRPr>
          </a:p>
        </p:txBody>
      </p:sp>
      <p:sp>
        <p:nvSpPr>
          <p:cNvPr id="10" name="文本框 9"/>
          <p:cNvSpPr txBox="1"/>
          <p:nvPr/>
        </p:nvSpPr>
        <p:spPr>
          <a:xfrm>
            <a:off x="744220" y="1527810"/>
            <a:ext cx="7307580" cy="3169285"/>
          </a:xfrm>
          <a:prstGeom prst="rect">
            <a:avLst/>
          </a:prstGeom>
          <a:noFill/>
        </p:spPr>
        <p:txBody>
          <a:bodyPr wrap="square" rtlCol="0" anchor="t">
            <a:spAutoFit/>
          </a:bodyPr>
          <a:lstStyle/>
          <a:p>
            <a:pPr marL="342900" indent="-342900" algn="l">
              <a:buFont typeface="Arial" panose="020B0604020202020204" pitchFamily="34" charset="0"/>
              <a:buChar char="•"/>
            </a:pPr>
            <a:r>
              <a:rPr lang="zh-CN" sz="2000" dirty="0">
                <a:uFillTx/>
                <a:latin typeface="+mj-ea"/>
                <a:ea typeface="+mj-ea"/>
                <a:cs typeface="+mj-ea"/>
                <a:sym typeface="+mn-ea"/>
              </a:rPr>
              <a:t>    一个</a:t>
            </a:r>
            <a:r>
              <a:rPr lang="zh-CN" sz="2000" dirty="0">
                <a:uFillTx/>
                <a:latin typeface="+mn-lt"/>
                <a:ea typeface="+mj-ea"/>
                <a:cs typeface="+mn-lt"/>
                <a:sym typeface="+mn-ea"/>
              </a:rPr>
              <a:t>BIBD</a:t>
            </a:r>
            <a:r>
              <a:rPr lang="zh-CN" sz="2000" dirty="0">
                <a:uFillTx/>
                <a:latin typeface="+mj-ea"/>
                <a:ea typeface="+mj-ea"/>
                <a:cs typeface="+mj-ea"/>
                <a:sym typeface="+mn-ea"/>
              </a:rPr>
              <a:t>映射到校验矩阵</a:t>
            </a:r>
            <a:r>
              <a:rPr lang="zh-CN" sz="2000" dirty="0">
                <a:uFillTx/>
                <a:latin typeface="+mn-lt"/>
                <a:ea typeface="+mj-ea"/>
                <a:cs typeface="+mn-lt"/>
                <a:sym typeface="+mn-ea"/>
              </a:rPr>
              <a:t>H</a:t>
            </a:r>
            <a:r>
              <a:rPr lang="zh-CN" sz="2000" i="1" dirty="0">
                <a:uFillTx/>
                <a:latin typeface="+mn-lt"/>
                <a:ea typeface="+mj-ea"/>
                <a:cs typeface="+mn-lt"/>
                <a:sym typeface="+mn-ea"/>
              </a:rPr>
              <a:t>=</a:t>
            </a:r>
            <a:r>
              <a:rPr lang="zh-CN" sz="2000" dirty="0">
                <a:uFillTx/>
                <a:latin typeface="+mn-lt"/>
                <a:ea typeface="+mj-ea"/>
                <a:cs typeface="+mn-lt"/>
                <a:sym typeface="+mn-ea"/>
              </a:rPr>
              <a:t>(</a:t>
            </a:r>
            <a:r>
              <a:rPr lang="zh-CN" sz="2000" i="1" dirty="0">
                <a:uFillTx/>
                <a:latin typeface="+mn-lt"/>
                <a:ea typeface="+mj-ea"/>
                <a:cs typeface="+mn-lt"/>
                <a:sym typeface="+mn-ea"/>
              </a:rPr>
              <a:t>h</a:t>
            </a:r>
            <a:r>
              <a:rPr lang="en-US" altLang="zh-CN" sz="2000" b="1" i="1" baseline="-25000" dirty="0">
                <a:solidFill>
                  <a:schemeClr val="tx1"/>
                </a:solidFill>
                <a:uFillTx/>
                <a:latin typeface="+mn-lt"/>
                <a:ea typeface="+mj-ea"/>
                <a:cs typeface="+mn-lt"/>
                <a:sym typeface="+mn-ea"/>
              </a:rPr>
              <a:t>i,j</a:t>
            </a:r>
            <a:r>
              <a:rPr lang="zh-CN" sz="2000" dirty="0">
                <a:uFillTx/>
                <a:latin typeface="+mn-lt"/>
                <a:ea typeface="+mj-ea"/>
                <a:cs typeface="+mn-lt"/>
                <a:sym typeface="+mn-ea"/>
              </a:rPr>
              <a:t>)</a:t>
            </a:r>
            <a:r>
              <a:rPr lang="zh-CN" sz="2000" b="1" i="1" dirty="0">
                <a:uFillTx/>
                <a:latin typeface="+mn-lt"/>
                <a:ea typeface="+mj-ea"/>
                <a:cs typeface="+mn-lt"/>
                <a:sym typeface="+mn-ea"/>
              </a:rPr>
              <a:t> </a:t>
            </a:r>
            <a:r>
              <a:rPr lang="en-US" altLang="zh-CN" sz="2000" b="1" i="1" baseline="-25000" dirty="0">
                <a:solidFill>
                  <a:schemeClr val="tx1"/>
                </a:solidFill>
                <a:uFillTx/>
                <a:latin typeface="+mn-lt"/>
                <a:ea typeface="+mj-ea"/>
                <a:cs typeface="+mn-lt"/>
                <a:sym typeface="+mn-ea"/>
              </a:rPr>
              <a:t>v</a:t>
            </a:r>
            <a:r>
              <a:rPr lang="zh-CN" altLang="en-US" sz="2000" b="1" i="1" baseline="-29000" dirty="0">
                <a:solidFill>
                  <a:schemeClr val="tx1"/>
                </a:solidFill>
                <a:uFillTx/>
                <a:latin typeface="+mn-lt"/>
                <a:ea typeface="+mj-ea"/>
                <a:cs typeface="+mn-lt"/>
                <a:sym typeface="+mn-ea"/>
              </a:rPr>
              <a:t>×</a:t>
            </a:r>
            <a:r>
              <a:rPr lang="en-US" altLang="zh-CN" sz="2000" b="1" i="1" baseline="-25000" dirty="0">
                <a:solidFill>
                  <a:schemeClr val="tx1"/>
                </a:solidFill>
                <a:uFillTx/>
                <a:latin typeface="+mn-lt"/>
                <a:ea typeface="+mj-ea"/>
                <a:cs typeface="+mn-lt"/>
                <a:sym typeface="+mn-ea"/>
              </a:rPr>
              <a:t>b</a:t>
            </a:r>
            <a:r>
              <a:rPr lang="zh-CN" sz="2000" dirty="0">
                <a:uFillTx/>
                <a:latin typeface="+mj-ea"/>
                <a:ea typeface="+mj-ea"/>
                <a:cs typeface="+mj-ea"/>
                <a:sym typeface="+mn-ea"/>
              </a:rPr>
              <a:t>，集合</a:t>
            </a:r>
            <a:r>
              <a:rPr lang="zh-CN" sz="2000" dirty="0">
                <a:uFillTx/>
                <a:latin typeface="+mj-lt"/>
                <a:ea typeface="+mj-ea"/>
                <a:cs typeface="+mj-lt"/>
                <a:sym typeface="+mn-ea"/>
              </a:rPr>
              <a:t>X</a:t>
            </a:r>
            <a:r>
              <a:rPr lang="zh-CN" sz="2000" dirty="0">
                <a:uFillTx/>
                <a:latin typeface="+mj-ea"/>
                <a:ea typeface="+mj-ea"/>
                <a:cs typeface="+mj-ea"/>
                <a:sym typeface="+mn-ea"/>
              </a:rPr>
              <a:t>中的点的个数对应矩阵</a:t>
            </a:r>
            <a:r>
              <a:rPr lang="zh-CN" sz="2000" dirty="0">
                <a:uFillTx/>
                <a:latin typeface="+mn-lt"/>
                <a:ea typeface="+mj-ea"/>
                <a:cs typeface="+mn-lt"/>
                <a:sym typeface="+mn-ea"/>
              </a:rPr>
              <a:t>H</a:t>
            </a:r>
            <a:r>
              <a:rPr lang="zh-CN" sz="2000" dirty="0">
                <a:uFillTx/>
                <a:latin typeface="+mj-ea"/>
                <a:ea typeface="+mj-ea"/>
                <a:cs typeface="+mj-ea"/>
                <a:sym typeface="+mn-ea"/>
              </a:rPr>
              <a:t>中的行数，集合B中区组的个数对应矩阵H中的列数，每个区组中点的个数</a:t>
            </a:r>
            <a:r>
              <a:rPr sz="2000" dirty="0">
                <a:uFillTx/>
                <a:latin typeface="+mn-lt"/>
                <a:ea typeface="+mj-ea"/>
                <a:cs typeface="+mn-lt"/>
                <a:sym typeface="+mn-ea"/>
              </a:rPr>
              <a:t>γ</a:t>
            </a:r>
            <a:r>
              <a:rPr lang="zh-CN" sz="2000" dirty="0">
                <a:uFillTx/>
                <a:latin typeface="+mj-ea"/>
                <a:ea typeface="+mj-ea"/>
                <a:cs typeface="+mj-ea"/>
                <a:sym typeface="+mn-ea"/>
              </a:rPr>
              <a:t>对应矩阵H的列重，</a:t>
            </a:r>
            <a:r>
              <a:rPr lang="en-US" altLang="zh-CN" sz="2000" dirty="0">
                <a:uFillTx/>
                <a:latin typeface="+mj-lt"/>
                <a:ea typeface="+mj-ea"/>
                <a:cs typeface="+mj-lt"/>
                <a:sym typeface="+mn-ea"/>
              </a:rPr>
              <a:t>ρ</a:t>
            </a:r>
            <a:r>
              <a:rPr lang="zh-CN" sz="2000" dirty="0">
                <a:uFillTx/>
                <a:latin typeface="+mj-ea"/>
                <a:ea typeface="+mj-ea"/>
                <a:cs typeface="+mj-ea"/>
                <a:sym typeface="+mn-ea"/>
              </a:rPr>
              <a:t>对应矩阵H的行重，</a:t>
            </a:r>
            <a:r>
              <a:rPr lang="zh-CN" altLang="en-US" sz="2000" dirty="0">
                <a:uFillTx/>
                <a:latin typeface="+mj-lt"/>
                <a:ea typeface="+mj-ea"/>
                <a:cs typeface="+mj-lt"/>
                <a:sym typeface="+mn-ea"/>
              </a:rPr>
              <a:t>λ</a:t>
            </a:r>
            <a:r>
              <a:rPr lang="zh-CN" sz="2000" dirty="0">
                <a:uFillTx/>
                <a:latin typeface="+mj-ea"/>
                <a:ea typeface="+mj-ea"/>
                <a:cs typeface="+mj-ea"/>
                <a:sym typeface="+mn-ea"/>
              </a:rPr>
              <a:t>在矩阵</a:t>
            </a:r>
            <a:r>
              <a:rPr lang="zh-CN" sz="2000" dirty="0">
                <a:uFillTx/>
                <a:latin typeface="+mn-lt"/>
                <a:ea typeface="+mj-ea"/>
                <a:cs typeface="+mn-lt"/>
                <a:sym typeface="+mn-ea"/>
              </a:rPr>
              <a:t>H</a:t>
            </a:r>
            <a:r>
              <a:rPr lang="zh-CN" sz="2000" dirty="0">
                <a:uFillTx/>
                <a:latin typeface="+mj-ea"/>
                <a:ea typeface="+mj-ea"/>
                <a:cs typeface="+mj-ea"/>
                <a:sym typeface="+mn-ea"/>
              </a:rPr>
              <a:t>中表示任意两行(列)之间对应行(列)位置“1”重叠个数，若</a:t>
            </a:r>
            <a:r>
              <a:rPr lang="zh-CN" altLang="en-US" sz="2000" dirty="0">
                <a:uFillTx/>
                <a:latin typeface="+mj-lt"/>
                <a:ea typeface="+mj-ea"/>
                <a:cs typeface="+mj-lt"/>
                <a:sym typeface="+mn-ea"/>
              </a:rPr>
              <a:t>λ</a:t>
            </a:r>
            <a:r>
              <a:rPr lang="zh-CN" sz="2000" dirty="0">
                <a:uFillTx/>
                <a:latin typeface="+mj-lt"/>
                <a:ea typeface="+mj-ea"/>
                <a:cs typeface="+mj-lt"/>
                <a:sym typeface="+mn-ea"/>
              </a:rPr>
              <a:t>=1，</a:t>
            </a:r>
            <a:r>
              <a:rPr lang="zh-CN" sz="2000" dirty="0">
                <a:uFillTx/>
                <a:latin typeface="+mj-ea"/>
                <a:ea typeface="+mj-ea"/>
                <a:cs typeface="+mj-ea"/>
                <a:sym typeface="+mn-ea"/>
              </a:rPr>
              <a:t>说明</a:t>
            </a:r>
            <a:r>
              <a:rPr lang="zh-CN" sz="2000" dirty="0">
                <a:uFillTx/>
                <a:latin typeface="+mn-lt"/>
                <a:ea typeface="+mj-ea"/>
                <a:cs typeface="+mn-lt"/>
                <a:sym typeface="+mn-ea"/>
              </a:rPr>
              <a:t>H</a:t>
            </a:r>
            <a:r>
              <a:rPr lang="zh-CN" sz="2000" dirty="0">
                <a:uFillTx/>
                <a:latin typeface="+mj-ea"/>
                <a:ea typeface="+mj-ea"/>
                <a:cs typeface="+mj-ea"/>
                <a:sym typeface="+mn-ea"/>
              </a:rPr>
              <a:t>中避免了长度为4的环。如果X中的第</a:t>
            </a:r>
            <a:r>
              <a:rPr lang="zh-CN" sz="2000" i="1" dirty="0">
                <a:uFillTx/>
                <a:latin typeface="+mj-lt"/>
                <a:ea typeface="+mj-ea"/>
                <a:cs typeface="+mj-lt"/>
                <a:sym typeface="+mn-ea"/>
              </a:rPr>
              <a:t>i</a:t>
            </a:r>
            <a:r>
              <a:rPr lang="zh-CN" sz="2000" dirty="0">
                <a:uFillTx/>
                <a:latin typeface="+mj-ea"/>
                <a:ea typeface="+mj-ea"/>
                <a:cs typeface="+mj-ea"/>
                <a:sym typeface="+mn-ea"/>
              </a:rPr>
              <a:t>个点出现在B的第</a:t>
            </a:r>
            <a:r>
              <a:rPr lang="zh-CN" sz="2000" dirty="0">
                <a:uFillTx/>
                <a:latin typeface="+mj-lt"/>
                <a:ea typeface="+mj-ea"/>
                <a:cs typeface="+mj-lt"/>
                <a:sym typeface="+mn-ea"/>
              </a:rPr>
              <a:t>j</a:t>
            </a:r>
            <a:r>
              <a:rPr lang="zh-CN" sz="2000" dirty="0">
                <a:uFillTx/>
                <a:latin typeface="+mj-ea"/>
                <a:ea typeface="+mj-ea"/>
                <a:cs typeface="+mj-ea"/>
                <a:sym typeface="+mn-ea"/>
              </a:rPr>
              <a:t>个块中，则</a:t>
            </a:r>
            <a:r>
              <a:rPr lang="zh-CN" sz="2000" i="1" dirty="0">
                <a:uFillTx/>
                <a:latin typeface="+mj-lt"/>
                <a:ea typeface="+mj-ea"/>
                <a:cs typeface="+mj-lt"/>
                <a:sym typeface="+mn-ea"/>
              </a:rPr>
              <a:t>h</a:t>
            </a:r>
            <a:r>
              <a:rPr lang="en-US" altLang="zh-CN" sz="2000" i="1" baseline="-25000" dirty="0">
                <a:uFillTx/>
                <a:latin typeface="+mj-lt"/>
                <a:ea typeface="+mj-ea"/>
                <a:cs typeface="+mj-lt"/>
                <a:sym typeface="+mn-ea"/>
              </a:rPr>
              <a:t>i,j</a:t>
            </a:r>
            <a:r>
              <a:rPr lang="zh-CN" sz="2000" i="1" dirty="0">
                <a:uFillTx/>
                <a:latin typeface="+mj-lt"/>
                <a:ea typeface="+mj-ea"/>
                <a:cs typeface="+mj-lt"/>
                <a:sym typeface="+mn-ea"/>
              </a:rPr>
              <a:t> </a:t>
            </a:r>
            <a:r>
              <a:rPr lang="zh-CN" sz="2000" dirty="0">
                <a:uFillTx/>
                <a:latin typeface="+mj-lt"/>
                <a:ea typeface="+mj-ea"/>
                <a:cs typeface="+mj-lt"/>
                <a:sym typeface="+mn-ea"/>
              </a:rPr>
              <a:t>=1</a:t>
            </a:r>
            <a:r>
              <a:rPr lang="zh-CN" sz="2000" i="1" dirty="0">
                <a:uFillTx/>
                <a:latin typeface="+mj-lt"/>
                <a:ea typeface="+mj-ea"/>
                <a:cs typeface="+mj-lt"/>
                <a:sym typeface="+mn-ea"/>
              </a:rPr>
              <a:t>，</a:t>
            </a:r>
            <a:r>
              <a:rPr lang="zh-CN" sz="2000" dirty="0">
                <a:uFillTx/>
                <a:latin typeface="+mj-lt"/>
                <a:ea typeface="+mj-ea"/>
                <a:cs typeface="+mj-lt"/>
                <a:sym typeface="+mn-ea"/>
              </a:rPr>
              <a:t>否则</a:t>
            </a:r>
            <a:r>
              <a:rPr lang="zh-CN" sz="2000" i="1" dirty="0">
                <a:uFillTx/>
                <a:latin typeface="+mj-lt"/>
                <a:ea typeface="+mj-ea"/>
                <a:cs typeface="+mj-lt"/>
                <a:sym typeface="+mn-ea"/>
              </a:rPr>
              <a:t>h</a:t>
            </a:r>
            <a:r>
              <a:rPr lang="en-US" altLang="zh-CN" sz="2000" i="1" baseline="-25000" dirty="0">
                <a:uFillTx/>
                <a:latin typeface="+mj-lt"/>
                <a:ea typeface="+mj-ea"/>
                <a:cs typeface="+mj-lt"/>
                <a:sym typeface="+mn-ea"/>
              </a:rPr>
              <a:t>i,j</a:t>
            </a:r>
            <a:r>
              <a:rPr lang="zh-CN" sz="2000" i="1" dirty="0">
                <a:uFillTx/>
                <a:latin typeface="+mj-lt"/>
                <a:ea typeface="+mj-ea"/>
                <a:cs typeface="+mj-lt"/>
                <a:sym typeface="+mn-ea"/>
              </a:rPr>
              <a:t> </a:t>
            </a:r>
            <a:r>
              <a:rPr lang="zh-CN" sz="2000" dirty="0">
                <a:uFillTx/>
                <a:latin typeface="+mj-lt"/>
                <a:ea typeface="+mj-ea"/>
                <a:cs typeface="+mj-lt"/>
                <a:sym typeface="+mn-ea"/>
              </a:rPr>
              <a:t>=0</a:t>
            </a:r>
            <a:r>
              <a:rPr lang="zh-CN" sz="2000" i="1" dirty="0">
                <a:uFillTx/>
                <a:latin typeface="+mj-lt"/>
                <a:ea typeface="+mj-ea"/>
                <a:cs typeface="+mj-lt"/>
                <a:sym typeface="+mn-ea"/>
              </a:rPr>
              <a:t>。</a:t>
            </a:r>
          </a:p>
          <a:p>
            <a:pPr algn="l">
              <a:buFont typeface="Arial" panose="020B0604020202020204" pitchFamily="34" charset="0"/>
            </a:pPr>
            <a:endParaRPr lang="zh-CN" sz="2000" i="1" dirty="0">
              <a:uFillTx/>
              <a:latin typeface="+mj-lt"/>
              <a:ea typeface="+mj-ea"/>
              <a:cs typeface="+mj-lt"/>
              <a:sym typeface="+mn-ea"/>
            </a:endParaRPr>
          </a:p>
          <a:p>
            <a:pPr marL="342900" indent="-342900" algn="l">
              <a:buFont typeface="Arial" panose="020B0604020202020204" pitchFamily="34" charset="0"/>
              <a:buChar char="•"/>
            </a:pPr>
            <a:r>
              <a:rPr lang="zh-CN" sz="2000" dirty="0">
                <a:uFillTx/>
                <a:latin typeface="+mj-ea"/>
                <a:ea typeface="+mj-ea"/>
                <a:cs typeface="+mj-ea"/>
                <a:sym typeface="+mn-ea"/>
              </a:rPr>
              <a:t>    由</a:t>
            </a:r>
            <a:r>
              <a:rPr lang="zh-CN" sz="2000" dirty="0">
                <a:uFillTx/>
                <a:latin typeface="+mn-lt"/>
                <a:ea typeface="+mj-ea"/>
                <a:cs typeface="+mn-lt"/>
                <a:sym typeface="+mn-ea"/>
              </a:rPr>
              <a:t>BIBD</a:t>
            </a:r>
            <a:r>
              <a:rPr lang="zh-CN" sz="2000" dirty="0">
                <a:uFillTx/>
                <a:latin typeface="+mj-ea"/>
                <a:ea typeface="+mj-ea"/>
                <a:cs typeface="+mj-ea"/>
                <a:sym typeface="+mn-ea"/>
              </a:rPr>
              <a:t>技术构造的校验矩阵可</a:t>
            </a:r>
            <a:r>
              <a:rPr lang="zh-CN" sz="2000" dirty="0">
                <a:solidFill>
                  <a:srgbClr val="3333CC"/>
                </a:solidFill>
                <a:uFillTx/>
                <a:latin typeface="+mj-ea"/>
                <a:ea typeface="+mj-ea"/>
                <a:cs typeface="+mj-ea"/>
                <a:sym typeface="+mn-ea"/>
              </a:rPr>
              <a:t>避免短环</a:t>
            </a:r>
            <a:r>
              <a:rPr lang="zh-CN" sz="2000" dirty="0">
                <a:uFillTx/>
                <a:latin typeface="+mj-ea"/>
                <a:ea typeface="+mj-ea"/>
                <a:cs typeface="+mj-ea"/>
                <a:sym typeface="+mn-ea"/>
              </a:rPr>
              <a:t>，具有准循环特性，</a:t>
            </a:r>
            <a:r>
              <a:rPr lang="zh-CN" sz="2000" dirty="0">
                <a:solidFill>
                  <a:srgbClr val="00CC99"/>
                </a:solidFill>
                <a:uFillTx/>
                <a:latin typeface="+mj-ea"/>
                <a:ea typeface="+mj-ea"/>
                <a:cs typeface="+mj-ea"/>
                <a:sym typeface="+mn-ea"/>
              </a:rPr>
              <a:t>尤其是针对高码率的短码</a:t>
            </a:r>
            <a:r>
              <a:rPr lang="zh-CN" sz="2000" dirty="0">
                <a:uFillTx/>
                <a:latin typeface="+mj-ea"/>
                <a:ea typeface="+mj-ea"/>
                <a:cs typeface="+mj-ea"/>
                <a:sym typeface="+mn-ea"/>
              </a:rPr>
              <a:t>。但基于</a:t>
            </a:r>
            <a:r>
              <a:rPr lang="zh-CN" sz="2000" dirty="0">
                <a:uFillTx/>
                <a:latin typeface="+mn-lt"/>
                <a:ea typeface="+mj-ea"/>
                <a:cs typeface="+mn-lt"/>
                <a:sym typeface="+mn-ea"/>
              </a:rPr>
              <a:t>BIBD</a:t>
            </a:r>
            <a:r>
              <a:rPr lang="zh-CN" sz="2000" dirty="0">
                <a:uFillTx/>
                <a:latin typeface="+mj-ea"/>
                <a:ea typeface="+mj-ea"/>
                <a:cs typeface="+mj-ea"/>
                <a:sym typeface="+mn-ea"/>
              </a:rPr>
              <a:t>的</a:t>
            </a:r>
            <a:r>
              <a:rPr lang="zh-CN" sz="2000" dirty="0">
                <a:uFillTx/>
                <a:latin typeface="+mn-lt"/>
                <a:ea typeface="+mj-ea"/>
                <a:cs typeface="+mn-lt"/>
                <a:sym typeface="+mn-ea"/>
              </a:rPr>
              <a:t>LDPC</a:t>
            </a:r>
            <a:r>
              <a:rPr lang="zh-CN" sz="2000" dirty="0">
                <a:uFillTx/>
                <a:latin typeface="+mj-ea"/>
                <a:ea typeface="+mj-ea"/>
                <a:cs typeface="+mj-ea"/>
                <a:sym typeface="+mn-ea"/>
              </a:rPr>
              <a:t>码也有一定的不足，在码长选择方面，</a:t>
            </a:r>
            <a:r>
              <a:rPr lang="zh-CN" sz="2000" dirty="0">
                <a:solidFill>
                  <a:srgbClr val="3333CC"/>
                </a:solidFill>
                <a:uFillTx/>
                <a:latin typeface="+mj-ea"/>
                <a:ea typeface="+mj-ea"/>
                <a:cs typeface="+mj-ea"/>
                <a:sym typeface="+mn-ea"/>
              </a:rPr>
              <a:t>不及随机构造码灵活</a:t>
            </a:r>
            <a:r>
              <a:rPr lang="zh-CN" sz="2000" dirty="0">
                <a:uFillTx/>
                <a:latin typeface="+mj-ea"/>
                <a:ea typeface="+mj-ea"/>
                <a:cs typeface="+mj-ea"/>
                <a:sym typeface="+mn-ea"/>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原模图</a:t>
            </a:r>
            <a:r>
              <a:rPr lang="en-US" altLang="zh-CN" sz="2400">
                <a:sym typeface="+mn-ea"/>
              </a:rPr>
              <a:t>LDPC</a:t>
            </a:r>
            <a:r>
              <a:rPr lang="zh-CN" altLang="en-US" sz="2400">
                <a:sym typeface="+mn-ea"/>
              </a:rPr>
              <a:t>码构造</a:t>
            </a:r>
            <a:endParaRPr sz="2400">
              <a:sym typeface="+mn-ea"/>
            </a:endParaRPr>
          </a:p>
        </p:txBody>
      </p:sp>
      <p:sp>
        <p:nvSpPr>
          <p:cNvPr id="10" name="文本框 9"/>
          <p:cNvSpPr txBox="1"/>
          <p:nvPr/>
        </p:nvSpPr>
        <p:spPr>
          <a:xfrm>
            <a:off x="233045" y="790575"/>
            <a:ext cx="8493125" cy="2614930"/>
          </a:xfrm>
          <a:prstGeom prst="rect">
            <a:avLst/>
          </a:prstGeom>
          <a:noFill/>
        </p:spPr>
        <p:txBody>
          <a:bodyPr wrap="square" rtlCol="0" anchor="t">
            <a:spAutoFit/>
          </a:bodyPr>
          <a:lstStyle/>
          <a:p>
            <a:pPr algn="l">
              <a:buFont typeface="Arial" panose="020B0604020202020204" pitchFamily="34" charset="0"/>
            </a:pPr>
            <a:r>
              <a:rPr lang="en-US" sz="2400" dirty="0">
                <a:uFillTx/>
                <a:latin typeface="+mj-ea"/>
                <a:ea typeface="+mj-ea"/>
                <a:cs typeface="+mj-ea"/>
                <a:sym typeface="+mn-ea"/>
              </a:rPr>
              <a:t>4.</a:t>
            </a:r>
            <a:r>
              <a:rPr lang="zh-CN" altLang="en-US" sz="2400">
                <a:latin typeface="+mj-ea"/>
                <a:ea typeface="+mj-ea"/>
                <a:cs typeface="+mj-ea"/>
                <a:sym typeface="+mn-ea"/>
              </a:rPr>
              <a:t>原模图构造</a:t>
            </a:r>
            <a:r>
              <a:rPr lang="en-US" sz="2000" dirty="0">
                <a:uFillTx/>
                <a:latin typeface="+mj-ea"/>
                <a:ea typeface="+mj-ea"/>
                <a:cs typeface="+mj-ea"/>
                <a:sym typeface="+mn-ea"/>
              </a:rPr>
              <a:t>    </a:t>
            </a:r>
          </a:p>
          <a:p>
            <a:pPr algn="l">
              <a:buFont typeface="Arial" panose="020B0604020202020204" pitchFamily="34" charset="0"/>
            </a:pPr>
            <a:r>
              <a:rPr lang="en-US" sz="2000" dirty="0">
                <a:uFillTx/>
                <a:latin typeface="+mj-ea"/>
                <a:ea typeface="+mj-ea"/>
                <a:cs typeface="+mj-ea"/>
                <a:sym typeface="+mn-ea"/>
              </a:rPr>
              <a:t>     原模图也是</a:t>
            </a:r>
            <a:r>
              <a:rPr lang="en-US" sz="2000" dirty="0">
                <a:uFillTx/>
                <a:latin typeface="+mj-lt"/>
                <a:ea typeface="+mj-ea"/>
                <a:cs typeface="+mj-lt"/>
                <a:sym typeface="+mn-ea"/>
              </a:rPr>
              <a:t>Tanner</a:t>
            </a:r>
            <a:r>
              <a:rPr lang="en-US" sz="2000" dirty="0">
                <a:uFillTx/>
                <a:latin typeface="+mj-ea"/>
                <a:ea typeface="+mj-ea"/>
                <a:cs typeface="+mj-ea"/>
                <a:sym typeface="+mn-ea"/>
              </a:rPr>
              <a:t>图，只是它的</a:t>
            </a:r>
            <a:r>
              <a:rPr lang="en-US" sz="2000" dirty="0">
                <a:solidFill>
                  <a:srgbClr val="3333CC"/>
                </a:solidFill>
                <a:uFillTx/>
                <a:latin typeface="+mj-ea"/>
                <a:ea typeface="+mj-ea"/>
                <a:cs typeface="+mj-ea"/>
                <a:sym typeface="+mn-ea"/>
              </a:rPr>
              <a:t>节点数量相对较少</a:t>
            </a:r>
            <a:r>
              <a:rPr lang="en-US" sz="2000" dirty="0">
                <a:uFillTx/>
                <a:latin typeface="+mj-ea"/>
                <a:ea typeface="+mj-ea"/>
                <a:cs typeface="+mj-ea"/>
                <a:sym typeface="+mn-ea"/>
              </a:rPr>
              <a:t>。这里用</a:t>
            </a:r>
            <a:r>
              <a:rPr lang="en-US" sz="2000" dirty="0">
                <a:solidFill>
                  <a:srgbClr val="00CC99"/>
                </a:solidFill>
                <a:uFillTx/>
                <a:latin typeface="+mj-lt"/>
                <a:ea typeface="+mj-ea"/>
                <a:cs typeface="+mj-lt"/>
                <a:sym typeface="+mn-ea"/>
              </a:rPr>
              <a:t>G=(V,C,E)</a:t>
            </a:r>
            <a:r>
              <a:rPr lang="en-US" sz="2000" dirty="0">
                <a:solidFill>
                  <a:srgbClr val="00CC99"/>
                </a:solidFill>
                <a:uFillTx/>
                <a:latin typeface="+mj-ea"/>
                <a:ea typeface="+mj-ea"/>
                <a:cs typeface="+mj-ea"/>
                <a:sym typeface="+mn-ea"/>
              </a:rPr>
              <a:t>表示原模图</a:t>
            </a:r>
            <a:r>
              <a:rPr lang="en-US" sz="2000" dirty="0">
                <a:uFillTx/>
                <a:latin typeface="+mj-ea"/>
                <a:ea typeface="+mj-ea"/>
                <a:cs typeface="+mj-ea"/>
                <a:sym typeface="+mn-ea"/>
              </a:rPr>
              <a:t>，</a:t>
            </a:r>
            <a:r>
              <a:rPr lang="en-US" sz="2000" dirty="0">
                <a:uFillTx/>
                <a:latin typeface="+mn-lt"/>
                <a:ea typeface="+mj-ea"/>
                <a:cs typeface="+mn-lt"/>
                <a:sym typeface="+mn-ea"/>
              </a:rPr>
              <a:t>G</a:t>
            </a:r>
            <a:r>
              <a:rPr lang="en-US" sz="2000" dirty="0">
                <a:uFillTx/>
                <a:latin typeface="+mj-ea"/>
                <a:ea typeface="+mj-ea"/>
                <a:cs typeface="+mj-ea"/>
                <a:sym typeface="+mn-ea"/>
              </a:rPr>
              <a:t>由变量节点集合</a:t>
            </a:r>
            <a:r>
              <a:rPr lang="en-US" sz="2000" dirty="0">
                <a:solidFill>
                  <a:schemeClr val="tx1"/>
                </a:solidFill>
                <a:uFillTx/>
                <a:latin typeface="+mj-ea"/>
                <a:ea typeface="+mj-ea"/>
                <a:cs typeface="+mj-ea"/>
                <a:sym typeface="+mn-ea"/>
              </a:rPr>
              <a:t>V</a:t>
            </a:r>
            <a:r>
              <a:rPr lang="en-US" sz="2000" dirty="0">
                <a:uFillTx/>
                <a:latin typeface="+mj-ea"/>
                <a:ea typeface="+mj-ea"/>
                <a:cs typeface="+mj-ea"/>
                <a:sym typeface="+mn-ea"/>
              </a:rPr>
              <a:t>、校验节点集合C和边集合E构成，任一变量节点</a:t>
            </a:r>
            <a:r>
              <a:rPr lang="en-US" sz="2000" dirty="0">
                <a:uFillTx/>
                <a:latin typeface="+mj-lt"/>
                <a:ea typeface="+mj-ea"/>
                <a:cs typeface="+mj-lt"/>
                <a:sym typeface="+mn-ea"/>
              </a:rPr>
              <a:t>v</a:t>
            </a:r>
            <a:r>
              <a:rPr lang="en-US" sz="2000" b="1" baseline="-25000" dirty="0">
                <a:solidFill>
                  <a:schemeClr val="tx1"/>
                </a:solidFill>
                <a:uFillTx/>
                <a:latin typeface="+mj-lt"/>
                <a:ea typeface="+mj-ea"/>
                <a:cs typeface="+mj-lt"/>
                <a:sym typeface="+mn-ea"/>
              </a:rPr>
              <a:t>e</a:t>
            </a:r>
            <a:r>
              <a:rPr lang="en-US" sz="2000" dirty="0">
                <a:uFillTx/>
                <a:latin typeface="+mj-ea"/>
                <a:ea typeface="+mj-ea"/>
                <a:cs typeface="+mj-ea"/>
                <a:sym typeface="+mn-ea"/>
              </a:rPr>
              <a:t>和任一校验节点</a:t>
            </a:r>
            <a:r>
              <a:rPr lang="en-US" sz="2000" dirty="0">
                <a:uFillTx/>
                <a:latin typeface="+mj-lt"/>
                <a:ea typeface="+mj-ea"/>
                <a:cs typeface="+mj-lt"/>
                <a:sym typeface="+mn-ea"/>
              </a:rPr>
              <a:t>c</a:t>
            </a:r>
            <a:r>
              <a:rPr lang="en-US" sz="2000" b="1" baseline="-25000" dirty="0">
                <a:solidFill>
                  <a:schemeClr val="tx1"/>
                </a:solidFill>
                <a:uFillTx/>
                <a:latin typeface="+mj-lt"/>
                <a:ea typeface="+mj-ea"/>
                <a:cs typeface="+mj-lt"/>
                <a:sym typeface="+mn-ea"/>
              </a:rPr>
              <a:t>e</a:t>
            </a:r>
            <a:r>
              <a:rPr lang="en-US" sz="2000" dirty="0">
                <a:uFillTx/>
                <a:latin typeface="+mj-ea"/>
                <a:ea typeface="+mj-ea"/>
                <a:cs typeface="+mj-ea"/>
                <a:sym typeface="+mn-ea"/>
              </a:rPr>
              <a:t>之间的</a:t>
            </a:r>
            <a:r>
              <a:rPr lang="en-US" sz="2000" dirty="0">
                <a:solidFill>
                  <a:srgbClr val="3333CC"/>
                </a:solidFill>
                <a:uFillTx/>
                <a:latin typeface="+mj-ea"/>
                <a:ea typeface="+mj-ea"/>
                <a:cs typeface="+mj-ea"/>
                <a:sym typeface="+mn-ea"/>
              </a:rPr>
              <a:t>连线为</a:t>
            </a:r>
            <a:r>
              <a:rPr lang="en-US" sz="2000" dirty="0">
                <a:solidFill>
                  <a:srgbClr val="3333CC"/>
                </a:solidFill>
                <a:uFillTx/>
                <a:latin typeface="+mj-lt"/>
                <a:ea typeface="+mj-ea"/>
                <a:cs typeface="+mj-lt"/>
                <a:sym typeface="+mn-ea"/>
              </a:rPr>
              <a:t>e∈E</a:t>
            </a:r>
            <a:r>
              <a:rPr lang="en-US" sz="2000" dirty="0">
                <a:uFillTx/>
                <a:latin typeface="+mj-ea"/>
                <a:ea typeface="+mj-ea"/>
                <a:cs typeface="+mj-ea"/>
                <a:sym typeface="+mn-ea"/>
              </a:rPr>
              <a:t>。此结构的</a:t>
            </a:r>
            <a:r>
              <a:rPr lang="en-US" sz="2000" dirty="0">
                <a:uFillTx/>
                <a:latin typeface="+mn-lt"/>
                <a:ea typeface="+mj-ea"/>
                <a:cs typeface="+mn-lt"/>
                <a:sym typeface="+mn-ea"/>
              </a:rPr>
              <a:t>LDPC</a:t>
            </a:r>
            <a:r>
              <a:rPr lang="en-US" sz="2000" dirty="0">
                <a:uFillTx/>
                <a:latin typeface="+mj-ea"/>
                <a:ea typeface="+mj-ea"/>
                <a:cs typeface="+mj-ea"/>
                <a:sym typeface="+mn-ea"/>
              </a:rPr>
              <a:t>码属于</a:t>
            </a:r>
            <a:r>
              <a:rPr lang="en-US" sz="2000" dirty="0">
                <a:solidFill>
                  <a:srgbClr val="3333CC"/>
                </a:solidFill>
                <a:uFillTx/>
                <a:latin typeface="+mj-ea"/>
                <a:ea typeface="+mj-ea"/>
                <a:cs typeface="+mj-ea"/>
                <a:sym typeface="+mn-ea"/>
              </a:rPr>
              <a:t>多边类</a:t>
            </a:r>
            <a:r>
              <a:rPr lang="en-US" sz="2000" dirty="0">
                <a:solidFill>
                  <a:srgbClr val="3333CC"/>
                </a:solidFill>
                <a:uFillTx/>
                <a:latin typeface="+mn-lt"/>
                <a:ea typeface="+mj-ea"/>
                <a:cs typeface="+mn-lt"/>
                <a:sym typeface="+mn-ea"/>
              </a:rPr>
              <a:t>LDPC</a:t>
            </a:r>
            <a:r>
              <a:rPr lang="en-US" sz="2000" dirty="0">
                <a:solidFill>
                  <a:srgbClr val="3333CC"/>
                </a:solidFill>
                <a:uFillTx/>
                <a:latin typeface="+mj-ea"/>
                <a:ea typeface="+mj-ea"/>
                <a:cs typeface="+mj-ea"/>
                <a:sym typeface="+mn-ea"/>
              </a:rPr>
              <a:t>码</a:t>
            </a:r>
            <a:r>
              <a:rPr lang="en-US" sz="2000" dirty="0">
                <a:uFillTx/>
                <a:latin typeface="+mj-ea"/>
                <a:ea typeface="+mj-ea"/>
                <a:cs typeface="+mj-ea"/>
                <a:sym typeface="+mn-ea"/>
              </a:rPr>
              <a:t>，若将原模图进</a:t>
            </a:r>
            <a:r>
              <a:rPr lang="en-US" sz="2000" dirty="0">
                <a:solidFill>
                  <a:schemeClr val="tx1"/>
                </a:solidFill>
                <a:uFillTx/>
                <a:latin typeface="+mj-ea"/>
                <a:ea typeface="+mj-ea"/>
                <a:cs typeface="+mj-ea"/>
                <a:sym typeface="+mn-ea"/>
              </a:rPr>
              <a:t>行</a:t>
            </a:r>
            <a:r>
              <a:rPr lang="en-US" sz="2000" dirty="0">
                <a:solidFill>
                  <a:srgbClr val="00CC99"/>
                </a:solidFill>
                <a:uFillTx/>
                <a:latin typeface="+mj-ea"/>
                <a:ea typeface="+mj-ea"/>
                <a:cs typeface="+mj-ea"/>
                <a:sym typeface="+mn-ea"/>
              </a:rPr>
              <a:t>复制和置换</a:t>
            </a:r>
            <a:r>
              <a:rPr lang="en-US" sz="2000" dirty="0">
                <a:uFillTx/>
                <a:latin typeface="+mj-ea"/>
                <a:ea typeface="+mj-ea"/>
                <a:cs typeface="+mj-ea"/>
                <a:sym typeface="+mn-ea"/>
              </a:rPr>
              <a:t>，即可构造出码长灵活的码字。为了更清楚地说明原模图的构造，给出一个简单的例子。如图所示，图</a:t>
            </a:r>
            <a:r>
              <a:rPr lang="en-US" sz="2000" dirty="0">
                <a:uFillTx/>
                <a:latin typeface="+mj-lt"/>
                <a:ea typeface="+mj-ea"/>
                <a:cs typeface="+mj-lt"/>
                <a:sym typeface="+mn-ea"/>
              </a:rPr>
              <a:t>3(a)</a:t>
            </a:r>
            <a:r>
              <a:rPr lang="en-US" sz="2000" dirty="0">
                <a:uFillTx/>
                <a:latin typeface="+mj-ea"/>
                <a:ea typeface="+mj-ea"/>
                <a:cs typeface="+mj-ea"/>
                <a:sym typeface="+mn-ea"/>
              </a:rPr>
              <a:t>是一个简单的原模图,变量节点数</a:t>
            </a:r>
            <a:r>
              <a:rPr lang="en-US" sz="2000" b="1" dirty="0">
                <a:uFillTx/>
                <a:latin typeface="+mj-lt"/>
                <a:ea typeface="+mj-ea"/>
                <a:cs typeface="+mj-lt"/>
                <a:sym typeface="+mn-ea"/>
              </a:rPr>
              <a:t>|</a:t>
            </a:r>
            <a:r>
              <a:rPr lang="en-US" sz="2000" dirty="0">
                <a:uFillTx/>
                <a:latin typeface="+mj-lt"/>
                <a:ea typeface="+mj-ea"/>
                <a:cs typeface="+mj-lt"/>
                <a:sym typeface="+mn-ea"/>
              </a:rPr>
              <a:t>V</a:t>
            </a:r>
            <a:r>
              <a:rPr lang="en-US" sz="2000" b="1" dirty="0">
                <a:uFillTx/>
                <a:latin typeface="+mj-lt"/>
                <a:ea typeface="+mj-ea"/>
                <a:cs typeface="+mj-lt"/>
                <a:sym typeface="+mn-ea"/>
              </a:rPr>
              <a:t>|</a:t>
            </a:r>
            <a:r>
              <a:rPr lang="en-US" sz="2000" dirty="0">
                <a:uFillTx/>
                <a:latin typeface="+mj-lt"/>
                <a:ea typeface="+mj-ea"/>
                <a:cs typeface="+mj-lt"/>
                <a:sym typeface="+mn-ea"/>
              </a:rPr>
              <a:t>=4</a:t>
            </a:r>
            <a:r>
              <a:rPr lang="en-US" sz="2000" dirty="0">
                <a:uFillTx/>
                <a:latin typeface="+mj-ea"/>
                <a:ea typeface="+mj-ea"/>
                <a:cs typeface="+mj-ea"/>
                <a:sym typeface="+mn-ea"/>
              </a:rPr>
              <a:t>,校验节点数</a:t>
            </a:r>
            <a:r>
              <a:rPr lang="en-US" sz="2000" b="1" dirty="0">
                <a:uFillTx/>
                <a:latin typeface="+mj-lt"/>
                <a:ea typeface="+mj-ea"/>
                <a:cs typeface="+mj-lt"/>
                <a:sym typeface="+mn-ea"/>
              </a:rPr>
              <a:t>|</a:t>
            </a:r>
            <a:r>
              <a:rPr lang="en-US" sz="2000" dirty="0">
                <a:uFillTx/>
                <a:latin typeface="+mj-lt"/>
                <a:ea typeface="+mj-ea"/>
                <a:cs typeface="+mj-lt"/>
                <a:sym typeface="+mn-ea"/>
              </a:rPr>
              <a:t>C</a:t>
            </a:r>
            <a:r>
              <a:rPr lang="en-US" sz="2000" b="1" dirty="0">
                <a:uFillTx/>
                <a:latin typeface="+mj-lt"/>
                <a:ea typeface="+mj-ea"/>
                <a:cs typeface="+mj-lt"/>
                <a:sym typeface="+mn-ea"/>
              </a:rPr>
              <a:t>|</a:t>
            </a:r>
            <a:r>
              <a:rPr lang="en-US" sz="2000" dirty="0">
                <a:uFillTx/>
                <a:latin typeface="+mj-lt"/>
                <a:ea typeface="+mj-ea"/>
                <a:cs typeface="+mj-lt"/>
                <a:sym typeface="+mn-ea"/>
              </a:rPr>
              <a:t>=3</a:t>
            </a:r>
            <a:r>
              <a:rPr lang="zh-CN" altLang="en-US" sz="2000" dirty="0">
                <a:uFillTx/>
                <a:latin typeface="+mj-ea"/>
                <a:ea typeface="+mj-ea"/>
                <a:cs typeface="+mj-ea"/>
                <a:sym typeface="+mn-ea"/>
              </a:rPr>
              <a:t>，</a:t>
            </a:r>
            <a:r>
              <a:rPr lang="en-US" sz="2000" dirty="0">
                <a:uFillTx/>
                <a:latin typeface="+mj-ea"/>
                <a:ea typeface="+mj-ea"/>
                <a:cs typeface="+mj-ea"/>
                <a:sym typeface="+mn-ea"/>
              </a:rPr>
              <a:t>所连边个数</a:t>
            </a:r>
            <a:r>
              <a:rPr lang="en-US" sz="2000" b="1" dirty="0">
                <a:uFillTx/>
                <a:latin typeface="+mj-lt"/>
                <a:ea typeface="+mj-ea"/>
                <a:cs typeface="+mj-lt"/>
                <a:sym typeface="+mn-ea"/>
              </a:rPr>
              <a:t>|</a:t>
            </a:r>
            <a:r>
              <a:rPr lang="en-US" sz="2000" dirty="0">
                <a:uFillTx/>
                <a:latin typeface="+mj-lt"/>
                <a:ea typeface="+mj-ea"/>
                <a:cs typeface="+mj-lt"/>
                <a:sym typeface="+mn-ea"/>
              </a:rPr>
              <a:t>E</a:t>
            </a:r>
            <a:r>
              <a:rPr lang="en-US" sz="2000" b="1" dirty="0">
                <a:uFillTx/>
                <a:latin typeface="+mj-lt"/>
                <a:ea typeface="+mj-ea"/>
                <a:cs typeface="+mj-lt"/>
                <a:sym typeface="+mn-ea"/>
              </a:rPr>
              <a:t>|</a:t>
            </a:r>
            <a:r>
              <a:rPr lang="en-US" sz="2000" dirty="0">
                <a:uFillTx/>
                <a:latin typeface="+mj-lt"/>
                <a:ea typeface="+mj-ea"/>
                <a:cs typeface="+mj-lt"/>
                <a:sym typeface="+mn-ea"/>
              </a:rPr>
              <a:t>=8</a:t>
            </a:r>
            <a:r>
              <a:rPr lang="en-US" sz="2000" dirty="0">
                <a:uFillTx/>
                <a:latin typeface="+mj-ea"/>
                <a:ea typeface="+mj-ea"/>
                <a:cs typeface="+mj-ea"/>
                <a:sym typeface="+mn-ea"/>
              </a:rPr>
              <a:t>，这个简单的原模图是</a:t>
            </a:r>
            <a:r>
              <a:rPr lang="en-US" sz="2000" dirty="0">
                <a:uFillTx/>
                <a:latin typeface="+mj-lt"/>
                <a:ea typeface="+mj-ea"/>
                <a:cs typeface="+mj-lt"/>
                <a:sym typeface="+mn-ea"/>
              </a:rPr>
              <a:t>(n=4,k =1)-LDPC码的Tanner</a:t>
            </a:r>
            <a:r>
              <a:rPr lang="en-US" sz="2000" dirty="0">
                <a:uFillTx/>
                <a:latin typeface="+mj-ea"/>
                <a:ea typeface="+mj-ea"/>
                <a:cs typeface="+mj-ea"/>
                <a:sym typeface="+mn-ea"/>
              </a:rPr>
              <a:t>图。</a:t>
            </a:r>
          </a:p>
        </p:txBody>
      </p:sp>
      <p:pic>
        <p:nvPicPr>
          <p:cNvPr id="3" name="图片 2" descr="C`$QB3`O9CANI(NB[~12ONX"/>
          <p:cNvPicPr>
            <a:picLocks noChangeAspect="1"/>
          </p:cNvPicPr>
          <p:nvPr/>
        </p:nvPicPr>
        <p:blipFill>
          <a:blip r:embed="rId2"/>
          <a:stretch>
            <a:fillRect/>
          </a:stretch>
        </p:blipFill>
        <p:spPr>
          <a:xfrm>
            <a:off x="1838960" y="3404870"/>
            <a:ext cx="5281295" cy="2873375"/>
          </a:xfrm>
          <a:prstGeom prst="rect">
            <a:avLst/>
          </a:prstGeom>
        </p:spPr>
      </p:pic>
      <p:sp>
        <p:nvSpPr>
          <p:cNvPr id="4" name="文本框 3"/>
          <p:cNvSpPr txBox="1"/>
          <p:nvPr/>
        </p:nvSpPr>
        <p:spPr>
          <a:xfrm>
            <a:off x="3081655" y="6374130"/>
            <a:ext cx="1912620" cy="337185"/>
          </a:xfrm>
          <a:prstGeom prst="rect">
            <a:avLst/>
          </a:prstGeom>
          <a:noFill/>
        </p:spPr>
        <p:txBody>
          <a:bodyPr wrap="square" rtlCol="0" anchor="t">
            <a:spAutoFit/>
          </a:bodyPr>
          <a:lstStyle/>
          <a:p>
            <a:pPr algn="l">
              <a:buFont typeface="Arial" panose="020B0604020202020204" pitchFamily="34" charset="0"/>
            </a:pPr>
            <a:r>
              <a:rPr lang="zh-CN" altLang="en-US" sz="1600" dirty="0">
                <a:uFillTx/>
                <a:latin typeface="+mn-lt"/>
                <a:ea typeface="黑体" panose="02010609060101010101" pitchFamily="49" charset="-122"/>
                <a:cs typeface="+mn-lt"/>
                <a:sym typeface="+mn-ea"/>
              </a:rPr>
              <a:t>图</a:t>
            </a:r>
            <a:r>
              <a:rPr lang="en-US" altLang="zh-CN" sz="1600" dirty="0">
                <a:uFillTx/>
                <a:latin typeface="+mn-lt"/>
                <a:ea typeface="黑体" panose="02010609060101010101" pitchFamily="49" charset="-122"/>
                <a:cs typeface="+mn-lt"/>
                <a:sym typeface="+mn-ea"/>
              </a:rPr>
              <a:t>3(a)  </a:t>
            </a:r>
            <a:r>
              <a:rPr lang="zh-CN" altLang="en-US" sz="1600" dirty="0">
                <a:uFillTx/>
                <a:latin typeface="+mn-lt"/>
                <a:ea typeface="黑体" panose="02010609060101010101" pitchFamily="49" charset="-122"/>
                <a:cs typeface="+mn-lt"/>
                <a:sym typeface="+mn-ea"/>
              </a:rPr>
              <a:t>简单原模图</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原模图</a:t>
            </a:r>
            <a:r>
              <a:rPr lang="en-US" altLang="zh-CN" sz="2400">
                <a:sym typeface="+mn-ea"/>
              </a:rPr>
              <a:t>LDPC</a:t>
            </a:r>
            <a:r>
              <a:rPr lang="zh-CN" altLang="en-US" sz="2400">
                <a:sym typeface="+mn-ea"/>
              </a:rPr>
              <a:t>码构造</a:t>
            </a:r>
            <a:endParaRPr sz="2400">
              <a:sym typeface="+mn-ea"/>
            </a:endParaRPr>
          </a:p>
        </p:txBody>
      </p:sp>
      <p:sp>
        <p:nvSpPr>
          <p:cNvPr id="10" name="文本框 9"/>
          <p:cNvSpPr txBox="1"/>
          <p:nvPr/>
        </p:nvSpPr>
        <p:spPr>
          <a:xfrm>
            <a:off x="356235" y="927735"/>
            <a:ext cx="8403590" cy="70675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图</a:t>
            </a:r>
            <a:r>
              <a:rPr lang="en-US" sz="2000" dirty="0">
                <a:uFillTx/>
                <a:latin typeface="+mj-lt"/>
                <a:ea typeface="+mj-ea"/>
                <a:cs typeface="+mj-lt"/>
                <a:sym typeface="+mn-ea"/>
              </a:rPr>
              <a:t>3(b)</a:t>
            </a:r>
            <a:r>
              <a:rPr lang="en-US" sz="2000" dirty="0">
                <a:uFillTx/>
                <a:latin typeface="+mj-ea"/>
                <a:ea typeface="+mj-ea"/>
                <a:cs typeface="+mj-ea"/>
                <a:sym typeface="+mn-ea"/>
              </a:rPr>
              <a:t>对原模图进行复制，复制</a:t>
            </a:r>
            <a:r>
              <a:rPr lang="en-US" sz="2000" dirty="0">
                <a:uFillTx/>
                <a:latin typeface="+mj-lt"/>
                <a:ea typeface="+mj-ea"/>
                <a:cs typeface="+mj-lt"/>
                <a:sym typeface="+mn-ea"/>
              </a:rPr>
              <a:t>T=3</a:t>
            </a:r>
            <a:r>
              <a:rPr lang="en-US" sz="2000" dirty="0">
                <a:uFillTx/>
                <a:latin typeface="+mj-ea"/>
                <a:ea typeface="+mj-ea"/>
                <a:cs typeface="+mj-ea"/>
                <a:sym typeface="+mn-ea"/>
              </a:rPr>
              <a:t>次，可看成是三个不相连的子图构成的原模图</a:t>
            </a:r>
            <a:r>
              <a:rPr lang="zh-CN" altLang="en-US" sz="2000" dirty="0">
                <a:uFillTx/>
                <a:latin typeface="+mj-ea"/>
                <a:ea typeface="+mj-ea"/>
                <a:cs typeface="+mj-ea"/>
                <a:sym typeface="+mn-ea"/>
              </a:rPr>
              <a:t>；</a:t>
            </a:r>
            <a:endParaRPr lang="en-US" sz="2000" dirty="0">
              <a:uFillTx/>
              <a:latin typeface="+mj-ea"/>
              <a:ea typeface="+mj-ea"/>
              <a:cs typeface="+mj-ea"/>
              <a:sym typeface="+mn-ea"/>
            </a:endParaRPr>
          </a:p>
        </p:txBody>
      </p:sp>
      <p:pic>
        <p:nvPicPr>
          <p:cNvPr id="3" name="图片 2"/>
          <p:cNvPicPr>
            <a:picLocks noChangeAspect="1"/>
          </p:cNvPicPr>
          <p:nvPr/>
        </p:nvPicPr>
        <p:blipFill>
          <a:blip r:embed="rId2"/>
          <a:stretch>
            <a:fillRect/>
          </a:stretch>
        </p:blipFill>
        <p:spPr>
          <a:xfrm>
            <a:off x="370205" y="1716405"/>
            <a:ext cx="8403590" cy="3658235"/>
          </a:xfrm>
          <a:prstGeom prst="rect">
            <a:avLst/>
          </a:prstGeom>
        </p:spPr>
      </p:pic>
      <p:sp>
        <p:nvSpPr>
          <p:cNvPr id="4" name="文本框 3"/>
          <p:cNvSpPr txBox="1"/>
          <p:nvPr/>
        </p:nvSpPr>
        <p:spPr>
          <a:xfrm>
            <a:off x="3028315" y="5549900"/>
            <a:ext cx="2834640" cy="337185"/>
          </a:xfrm>
          <a:prstGeom prst="rect">
            <a:avLst/>
          </a:prstGeom>
          <a:noFill/>
        </p:spPr>
        <p:txBody>
          <a:bodyPr wrap="square" rtlCol="0" anchor="t">
            <a:spAutoFit/>
          </a:bodyPr>
          <a:lstStyle/>
          <a:p>
            <a:pPr algn="l">
              <a:buFont typeface="Arial" panose="020B0604020202020204" pitchFamily="34" charset="0"/>
            </a:pPr>
            <a:r>
              <a:rPr lang="zh-CN" altLang="en-US" sz="1600" dirty="0">
                <a:uFillTx/>
                <a:latin typeface="+mj-lt"/>
                <a:ea typeface="黑体" panose="02010609060101010101" pitchFamily="49" charset="-122"/>
                <a:cs typeface="+mj-lt"/>
                <a:sym typeface="+mn-ea"/>
              </a:rPr>
              <a:t>图</a:t>
            </a:r>
            <a:r>
              <a:rPr lang="en-US" altLang="zh-CN" sz="1600" dirty="0">
                <a:uFillTx/>
                <a:latin typeface="+mj-lt"/>
                <a:ea typeface="黑体" panose="02010609060101010101" pitchFamily="49" charset="-122"/>
                <a:cs typeface="+mj-lt"/>
                <a:sym typeface="+mn-ea"/>
              </a:rPr>
              <a:t>3(b)  </a:t>
            </a:r>
            <a:r>
              <a:rPr lang="zh-CN" altLang="en-US" sz="1600" dirty="0">
                <a:uFillTx/>
                <a:latin typeface="+mj-lt"/>
                <a:ea typeface="黑体" panose="02010609060101010101" pitchFamily="49" charset="-122"/>
                <a:cs typeface="+mj-lt"/>
                <a:sym typeface="+mn-ea"/>
              </a:rPr>
              <a:t>复制后的原模图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原模图</a:t>
            </a:r>
            <a:r>
              <a:rPr lang="en-US" altLang="zh-CN" sz="2400">
                <a:sym typeface="+mn-ea"/>
              </a:rPr>
              <a:t>LDPC</a:t>
            </a:r>
            <a:r>
              <a:rPr lang="zh-CN" altLang="en-US" sz="2400">
                <a:sym typeface="+mn-ea"/>
              </a:rPr>
              <a:t>码构造</a:t>
            </a:r>
            <a:endParaRPr sz="2400">
              <a:sym typeface="+mn-ea"/>
            </a:endParaRPr>
          </a:p>
        </p:txBody>
      </p:sp>
      <p:sp>
        <p:nvSpPr>
          <p:cNvPr id="10" name="文本框 9"/>
          <p:cNvSpPr txBox="1"/>
          <p:nvPr/>
        </p:nvSpPr>
        <p:spPr>
          <a:xfrm>
            <a:off x="321310" y="1415415"/>
            <a:ext cx="7863840" cy="347662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    图</a:t>
            </a:r>
            <a:r>
              <a:rPr lang="en-US" sz="2000" dirty="0">
                <a:uFillTx/>
                <a:latin typeface="+mn-lt"/>
                <a:ea typeface="+mj-ea"/>
                <a:cs typeface="+mn-lt"/>
                <a:sym typeface="+mn-ea"/>
              </a:rPr>
              <a:t>3(c)</a:t>
            </a:r>
            <a:r>
              <a:rPr lang="en-US" sz="2000" dirty="0">
                <a:uFillTx/>
                <a:latin typeface="+mj-ea"/>
                <a:ea typeface="+mj-ea"/>
                <a:cs typeface="+mj-ea"/>
                <a:sym typeface="+mn-ea"/>
              </a:rPr>
              <a:t>对复制后的原模图进行置换操作后得到的图称为衍生图，它是</a:t>
            </a:r>
            <a:r>
              <a:rPr lang="en-US" sz="2000" dirty="0">
                <a:uFillTx/>
                <a:latin typeface="+mn-lt"/>
                <a:ea typeface="+mj-ea"/>
                <a:cs typeface="+mn-lt"/>
                <a:sym typeface="+mn-ea"/>
              </a:rPr>
              <a:t>(n=12,k =3)-LDPC</a:t>
            </a:r>
            <a:r>
              <a:rPr lang="en-US" sz="2000" dirty="0">
                <a:uFillTx/>
                <a:latin typeface="+mj-lt"/>
                <a:ea typeface="+mj-ea"/>
                <a:cs typeface="+mj-lt"/>
                <a:sym typeface="+mn-ea"/>
              </a:rPr>
              <a:t>码的Tanner</a:t>
            </a:r>
            <a:r>
              <a:rPr lang="en-US" sz="2000" dirty="0">
                <a:uFillTx/>
                <a:latin typeface="+mj-ea"/>
                <a:ea typeface="+mj-ea"/>
                <a:cs typeface="+mj-ea"/>
                <a:sym typeface="+mn-ea"/>
              </a:rPr>
              <a:t>图。值得注意的是，简单原模图中每条边</a:t>
            </a:r>
            <a:r>
              <a:rPr lang="en-US" sz="2000" dirty="0">
                <a:solidFill>
                  <a:srgbClr val="3333CC"/>
                </a:solidFill>
                <a:uFillTx/>
                <a:latin typeface="+mj-ea"/>
                <a:ea typeface="+mj-ea"/>
                <a:cs typeface="+mj-ea"/>
                <a:sym typeface="+mn-ea"/>
              </a:rPr>
              <a:t>被复制T次</a:t>
            </a:r>
            <a:r>
              <a:rPr lang="en-US" sz="2000" dirty="0">
                <a:uFillTx/>
                <a:latin typeface="+mj-ea"/>
                <a:ea typeface="+mj-ea"/>
                <a:cs typeface="+mj-ea"/>
                <a:sym typeface="+mn-ea"/>
              </a:rPr>
              <a:t>，</a:t>
            </a:r>
            <a:r>
              <a:rPr lang="en-US" sz="2000" dirty="0">
                <a:solidFill>
                  <a:srgbClr val="00CC99"/>
                </a:solidFill>
                <a:uFillTx/>
                <a:latin typeface="+mj-ea"/>
                <a:ea typeface="+mj-ea"/>
                <a:cs typeface="+mj-ea"/>
                <a:sym typeface="+mn-ea"/>
              </a:rPr>
              <a:t>置换仅发生在每</a:t>
            </a:r>
            <a:r>
              <a:rPr lang="en-US" sz="2000" dirty="0">
                <a:solidFill>
                  <a:srgbClr val="00CC99"/>
                </a:solidFill>
                <a:uFillTx/>
                <a:latin typeface="+mn-lt"/>
                <a:ea typeface="+mj-ea"/>
                <a:cs typeface="+mn-lt"/>
                <a:sym typeface="+mn-ea"/>
              </a:rPr>
              <a:t>T</a:t>
            </a:r>
            <a:r>
              <a:rPr lang="en-US" sz="2000" dirty="0">
                <a:solidFill>
                  <a:srgbClr val="00CC99"/>
                </a:solidFill>
                <a:uFillTx/>
                <a:latin typeface="+mj-ea"/>
                <a:ea typeface="+mj-ea"/>
                <a:cs typeface="+mj-ea"/>
                <a:sym typeface="+mn-ea"/>
              </a:rPr>
              <a:t>条边中</a:t>
            </a:r>
            <a:r>
              <a:rPr lang="en-US" sz="2000" dirty="0">
                <a:uFillTx/>
                <a:latin typeface="+mj-ea"/>
                <a:ea typeface="+mj-ea"/>
                <a:cs typeface="+mj-ea"/>
                <a:sym typeface="+mn-ea"/>
              </a:rPr>
              <a:t>，将这T条边的两边的端节点进行置换</a:t>
            </a:r>
            <a:r>
              <a:rPr lang="zh-CN" altLang="en-US" sz="2000" dirty="0">
                <a:uFillTx/>
                <a:latin typeface="+mj-ea"/>
                <a:ea typeface="+mj-ea"/>
                <a:cs typeface="+mj-ea"/>
                <a:sym typeface="+mn-ea"/>
              </a:rPr>
              <a:t>。</a:t>
            </a:r>
          </a:p>
          <a:p>
            <a:pPr algn="l">
              <a:buFont typeface="Arial" panose="020B0604020202020204" pitchFamily="34" charset="0"/>
            </a:pPr>
            <a:endParaRPr lang="en-US" sz="2000" dirty="0">
              <a:uFillTx/>
              <a:latin typeface="+mj-ea"/>
              <a:ea typeface="+mj-ea"/>
              <a:cs typeface="+mj-ea"/>
              <a:sym typeface="+mn-ea"/>
            </a:endParaRPr>
          </a:p>
          <a:p>
            <a:pPr marL="342900" indent="-342900" algn="l">
              <a:buFont typeface="Arial" panose="020B0604020202020204" pitchFamily="34" charset="0"/>
              <a:buChar char="•"/>
            </a:pPr>
            <a:r>
              <a:rPr lang="en-US" sz="2000" dirty="0">
                <a:uFillTx/>
                <a:latin typeface="+mj-ea"/>
                <a:ea typeface="+mj-ea"/>
                <a:cs typeface="+mj-ea"/>
                <a:sym typeface="+mn-ea"/>
              </a:rPr>
              <a:t>    原模图构造的过程可总结为:令</a:t>
            </a:r>
            <a:r>
              <a:rPr lang="en-US" sz="2000" dirty="0">
                <a:uFillTx/>
                <a:latin typeface="+mj-lt"/>
                <a:ea typeface="+mj-ea"/>
                <a:cs typeface="+mj-lt"/>
                <a:sym typeface="+mn-ea"/>
              </a:rPr>
              <a:t>e∈E</a:t>
            </a:r>
            <a:r>
              <a:rPr lang="zh-CN" altLang="en-US" sz="2000" dirty="0">
                <a:uFillTx/>
                <a:latin typeface="+mj-lt"/>
                <a:ea typeface="+mj-ea"/>
                <a:cs typeface="+mj-lt"/>
                <a:sym typeface="+mn-ea"/>
              </a:rPr>
              <a:t>，</a:t>
            </a:r>
            <a:r>
              <a:rPr lang="en-US" altLang="zh-CN" sz="2000" dirty="0">
                <a:uFillTx/>
                <a:latin typeface="+mj-lt"/>
                <a:ea typeface="+mj-ea"/>
                <a:cs typeface="+mj-lt"/>
                <a:sym typeface="+mn-ea"/>
              </a:rPr>
              <a:t>π</a:t>
            </a:r>
            <a:r>
              <a:rPr lang="en-US" altLang="zh-CN" sz="2000" b="1" baseline="-25000" dirty="0">
                <a:solidFill>
                  <a:schemeClr val="tx1"/>
                </a:solidFill>
                <a:uFillTx/>
                <a:latin typeface="+mj-lt"/>
                <a:ea typeface="+mj-ea"/>
                <a:cs typeface="+mj-lt"/>
                <a:sym typeface="+mn-ea"/>
              </a:rPr>
              <a:t>e</a:t>
            </a:r>
            <a:r>
              <a:rPr lang="en-US" sz="2000" dirty="0">
                <a:uFillTx/>
                <a:latin typeface="+mj-lt"/>
                <a:ea typeface="+mj-ea"/>
                <a:cs typeface="+mj-lt"/>
                <a:sym typeface="+mn-ea"/>
              </a:rPr>
              <a:t>为{1,2…T}</a:t>
            </a:r>
            <a:r>
              <a:rPr lang="en-US" sz="2000" dirty="0">
                <a:uFillTx/>
                <a:latin typeface="+mj-ea"/>
                <a:ea typeface="+mj-ea"/>
                <a:cs typeface="+mj-ea"/>
                <a:sym typeface="+mn-ea"/>
              </a:rPr>
              <a:t>的任意置换，</a:t>
            </a:r>
            <a:r>
              <a:rPr lang="en-US" sz="2000" dirty="0">
                <a:uFillTx/>
                <a:latin typeface="+mj-lt"/>
                <a:ea typeface="+mj-ea"/>
                <a:cs typeface="+mj-lt"/>
                <a:sym typeface="+mn-ea"/>
              </a:rPr>
              <a:t>G=(V,C,E)</a:t>
            </a:r>
            <a:r>
              <a:rPr lang="en-US" sz="2000" dirty="0">
                <a:uFillTx/>
                <a:latin typeface="+mj-ea"/>
                <a:ea typeface="+mj-ea"/>
                <a:cs typeface="+mj-ea"/>
                <a:sym typeface="+mn-ea"/>
              </a:rPr>
              <a:t>经过复制置换后，得到</a:t>
            </a:r>
            <a:r>
              <a:rPr lang="en-US" sz="2000" dirty="0">
                <a:solidFill>
                  <a:srgbClr val="3333CC"/>
                </a:solidFill>
                <a:uFillTx/>
                <a:latin typeface="+mj-ea"/>
                <a:ea typeface="+mj-ea"/>
                <a:cs typeface="+mj-ea"/>
                <a:sym typeface="+mn-ea"/>
              </a:rPr>
              <a:t>衍生图</a:t>
            </a:r>
            <a:r>
              <a:rPr lang="en-US" sz="2000" dirty="0">
                <a:uFillTx/>
                <a:latin typeface="+mj-lt"/>
                <a:ea typeface="+mj-ea"/>
                <a:cs typeface="+mj-lt"/>
                <a:sym typeface="+mn-ea"/>
              </a:rPr>
              <a:t>G' =(V',C',E')，</a:t>
            </a:r>
            <a:r>
              <a:rPr lang="en-US" sz="2000" dirty="0">
                <a:uFillTx/>
                <a:latin typeface="+mj-ea"/>
                <a:ea typeface="+mj-ea"/>
                <a:cs typeface="+mj-ea"/>
                <a:sym typeface="+mn-ea"/>
              </a:rPr>
              <a:t>其中</a:t>
            </a:r>
            <a:r>
              <a:rPr lang="en-US" sz="2000" dirty="0">
                <a:uFillTx/>
                <a:latin typeface="+mj-lt"/>
                <a:ea typeface="+mj-ea"/>
                <a:cs typeface="+mj-lt"/>
                <a:sym typeface="+mn-ea"/>
              </a:rPr>
              <a:t>V'=V</a:t>
            </a:r>
            <a:r>
              <a:rPr lang="zh-CN" altLang="en-US" sz="2000" dirty="0">
                <a:uFillTx/>
                <a:latin typeface="+mj-lt"/>
                <a:ea typeface="+mj-ea"/>
                <a:cs typeface="+mj-lt"/>
                <a:sym typeface="+mn-ea"/>
              </a:rPr>
              <a:t>×</a:t>
            </a:r>
            <a:r>
              <a:rPr lang="en-US" sz="2000" dirty="0">
                <a:uFillTx/>
                <a:latin typeface="+mj-lt"/>
                <a:ea typeface="+mj-ea"/>
                <a:cs typeface="+mj-lt"/>
                <a:sym typeface="+mn-ea"/>
              </a:rPr>
              <a:t>{1,2</a:t>
            </a:r>
            <a:r>
              <a:rPr lang="zh-CN" altLang="en-US" sz="2000" dirty="0">
                <a:uFillTx/>
                <a:latin typeface="+mj-lt"/>
                <a:ea typeface="+mj-ea"/>
                <a:cs typeface="+mj-lt"/>
                <a:sym typeface="+mn-ea"/>
              </a:rPr>
              <a:t>，</a:t>
            </a:r>
            <a:r>
              <a:rPr lang="en-US" altLang="zh-CN" sz="2000" dirty="0">
                <a:uFillTx/>
                <a:latin typeface="+mj-lt"/>
                <a:ea typeface="+mj-ea"/>
                <a:cs typeface="+mj-lt"/>
                <a:sym typeface="+mn-ea"/>
              </a:rPr>
              <a:t>...</a:t>
            </a:r>
            <a:r>
              <a:rPr lang="en-US" sz="2000" dirty="0">
                <a:uFillTx/>
                <a:latin typeface="+mj-lt"/>
                <a:ea typeface="+mj-ea"/>
                <a:cs typeface="+mj-lt"/>
                <a:sym typeface="+mn-ea"/>
              </a:rPr>
              <a:t>T}</a:t>
            </a:r>
            <a:r>
              <a:rPr lang="zh-CN" altLang="en-US" sz="2000" dirty="0">
                <a:uFillTx/>
                <a:latin typeface="+mj-lt"/>
                <a:ea typeface="+mj-ea"/>
                <a:cs typeface="+mj-lt"/>
                <a:sym typeface="+mn-ea"/>
              </a:rPr>
              <a:t>，</a:t>
            </a:r>
            <a:r>
              <a:rPr lang="en-US" sz="2000" dirty="0">
                <a:uFillTx/>
                <a:latin typeface="+mj-lt"/>
                <a:ea typeface="+mj-ea"/>
                <a:cs typeface="+mj-lt"/>
                <a:sym typeface="+mn-ea"/>
              </a:rPr>
              <a:t>C'=C</a:t>
            </a:r>
            <a:r>
              <a:rPr lang="zh-CN" altLang="en-US" sz="2000" dirty="0">
                <a:uFillTx/>
                <a:latin typeface="+mj-lt"/>
                <a:ea typeface="+mj-ea"/>
                <a:cs typeface="+mj-lt"/>
                <a:sym typeface="+mn-ea"/>
              </a:rPr>
              <a:t>×</a:t>
            </a:r>
            <a:r>
              <a:rPr lang="en-US" sz="2000" dirty="0">
                <a:uFillTx/>
                <a:latin typeface="+mj-lt"/>
                <a:ea typeface="+mj-ea"/>
                <a:cs typeface="+mj-lt"/>
                <a:sym typeface="+mn-ea"/>
              </a:rPr>
              <a:t>{1,2,...T}，E'=E×{1,2,…T}且边(e,t)∈E</a:t>
            </a:r>
            <a:r>
              <a:rPr lang="zh-CN" altLang="en-US" sz="2000" dirty="0">
                <a:uFillTx/>
                <a:latin typeface="+mj-ea"/>
                <a:ea typeface="+mj-ea"/>
                <a:cs typeface="+mj-ea"/>
                <a:sym typeface="+mn-ea"/>
              </a:rPr>
              <a:t>，</a:t>
            </a:r>
            <a:r>
              <a:rPr lang="en-US" sz="2000" dirty="0">
                <a:uFillTx/>
                <a:latin typeface="+mj-ea"/>
                <a:ea typeface="+mj-ea"/>
                <a:cs typeface="+mj-ea"/>
                <a:sym typeface="+mn-ea"/>
              </a:rPr>
              <a:t>连接变量节点</a:t>
            </a:r>
            <a:r>
              <a:rPr lang="en-US" sz="2000" dirty="0">
                <a:uFillTx/>
                <a:latin typeface="+mj-lt"/>
                <a:ea typeface="+mj-ea"/>
                <a:cs typeface="+mj-lt"/>
                <a:sym typeface="+mn-ea"/>
              </a:rPr>
              <a:t>(v</a:t>
            </a:r>
            <a:r>
              <a:rPr lang="en-US" sz="2000" b="1" baseline="-25000" dirty="0">
                <a:solidFill>
                  <a:schemeClr val="tx1"/>
                </a:solidFill>
                <a:uFillTx/>
                <a:latin typeface="+mj-lt"/>
                <a:ea typeface="+mj-ea"/>
                <a:cs typeface="+mj-lt"/>
                <a:sym typeface="+mn-ea"/>
              </a:rPr>
              <a:t>e</a:t>
            </a:r>
            <a:r>
              <a:rPr lang="en-US" sz="2000" dirty="0">
                <a:uFillTx/>
                <a:latin typeface="+mj-lt"/>
                <a:ea typeface="+mj-ea"/>
                <a:cs typeface="+mj-lt"/>
                <a:sym typeface="+mn-ea"/>
              </a:rPr>
              <a:t> ,t)∈V'和校验节点(c</a:t>
            </a:r>
            <a:r>
              <a:rPr lang="en-US" sz="2000" b="1" baseline="-25000" dirty="0">
                <a:solidFill>
                  <a:schemeClr val="tx1"/>
                </a:solidFill>
                <a:uFillTx/>
                <a:latin typeface="+mj-lt"/>
                <a:ea typeface="+mj-ea"/>
                <a:cs typeface="+mj-lt"/>
                <a:sym typeface="+mn-ea"/>
              </a:rPr>
              <a:t>e</a:t>
            </a:r>
            <a:r>
              <a:rPr lang="en-US" sz="2000" dirty="0">
                <a:uFillTx/>
                <a:latin typeface="+mj-lt"/>
                <a:ea typeface="+mj-ea"/>
                <a:cs typeface="+mj-lt"/>
                <a:sym typeface="+mn-ea"/>
              </a:rPr>
              <a:t>,π</a:t>
            </a:r>
            <a:r>
              <a:rPr lang="en-US" sz="2000" b="1" baseline="-25000" dirty="0">
                <a:solidFill>
                  <a:schemeClr val="tx1"/>
                </a:solidFill>
                <a:uFillTx/>
                <a:latin typeface="+mj-lt"/>
                <a:ea typeface="+mj-ea"/>
                <a:cs typeface="+mj-lt"/>
                <a:sym typeface="+mn-ea"/>
              </a:rPr>
              <a:t>e</a:t>
            </a:r>
            <a:r>
              <a:rPr lang="en-US" sz="2000" dirty="0">
                <a:uFillTx/>
                <a:latin typeface="+mj-lt"/>
                <a:ea typeface="+mj-ea"/>
                <a:cs typeface="+mj-lt"/>
                <a:sym typeface="+mn-ea"/>
              </a:rPr>
              <a:t>(t))∈C'</a:t>
            </a:r>
            <a:r>
              <a:rPr lang="en-US" sz="2000" dirty="0">
                <a:uFillTx/>
                <a:latin typeface="+mj-ea"/>
                <a:ea typeface="+mj-ea"/>
                <a:cs typeface="+mj-ea"/>
                <a:sym typeface="+mn-ea"/>
              </a:rPr>
              <a:t>。由此可以看出，原模图构造的</a:t>
            </a:r>
            <a:r>
              <a:rPr lang="en-US" sz="2000" dirty="0">
                <a:uFillTx/>
                <a:latin typeface="+mj-lt"/>
                <a:ea typeface="+mj-ea"/>
                <a:cs typeface="+mj-lt"/>
                <a:sym typeface="+mn-ea"/>
              </a:rPr>
              <a:t>LDPC</a:t>
            </a:r>
            <a:r>
              <a:rPr lang="en-US" sz="2000" dirty="0">
                <a:uFillTx/>
                <a:latin typeface="+mj-ea"/>
                <a:ea typeface="+mj-ea"/>
                <a:cs typeface="+mj-ea"/>
                <a:sym typeface="+mn-ea"/>
              </a:rPr>
              <a:t>码码长选择灵活，只要选择合适的置换方法，即可构造出性能优异的</a:t>
            </a:r>
            <a:r>
              <a:rPr lang="en-US" sz="2000" dirty="0">
                <a:uFillTx/>
                <a:latin typeface="+mj-lt"/>
                <a:ea typeface="+mj-ea"/>
                <a:cs typeface="+mj-lt"/>
                <a:sym typeface="+mn-ea"/>
              </a:rPr>
              <a:t>LDPC</a:t>
            </a:r>
            <a:r>
              <a:rPr lang="en-US" sz="2000" dirty="0">
                <a:uFillTx/>
                <a:latin typeface="+mj-ea"/>
                <a:ea typeface="+mj-ea"/>
                <a:cs typeface="+mj-ea"/>
                <a:sym typeface="+mn-ea"/>
              </a:rPr>
              <a:t>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原模图</a:t>
            </a:r>
            <a:r>
              <a:rPr lang="en-US" altLang="zh-CN" sz="2400">
                <a:sym typeface="+mn-ea"/>
              </a:rPr>
              <a:t>LDPC</a:t>
            </a:r>
            <a:r>
              <a:rPr lang="zh-CN" altLang="en-US" sz="2400">
                <a:sym typeface="+mn-ea"/>
              </a:rPr>
              <a:t>码构造</a:t>
            </a:r>
            <a:endParaRPr sz="2400">
              <a:sym typeface="+mn-ea"/>
            </a:endParaRPr>
          </a:p>
        </p:txBody>
      </p:sp>
      <p:sp>
        <p:nvSpPr>
          <p:cNvPr id="3" name="文本框 2"/>
          <p:cNvSpPr txBox="1"/>
          <p:nvPr/>
        </p:nvSpPr>
        <p:spPr>
          <a:xfrm>
            <a:off x="3002280" y="5105400"/>
            <a:ext cx="3399790" cy="337185"/>
          </a:xfrm>
          <a:prstGeom prst="rect">
            <a:avLst/>
          </a:prstGeom>
          <a:noFill/>
        </p:spPr>
        <p:txBody>
          <a:bodyPr wrap="square" rtlCol="0" anchor="t">
            <a:spAutoFit/>
          </a:bodyPr>
          <a:lstStyle/>
          <a:p>
            <a:pPr algn="l">
              <a:buFont typeface="Arial" panose="020B0604020202020204" pitchFamily="34" charset="0"/>
            </a:pPr>
            <a:r>
              <a:rPr lang="zh-CN" altLang="en-US" sz="1600" dirty="0">
                <a:uFillTx/>
                <a:latin typeface="+mj-lt"/>
                <a:ea typeface="黑体" panose="02010609060101010101" pitchFamily="49" charset="-122"/>
                <a:cs typeface="+mj-lt"/>
                <a:sym typeface="+mn-ea"/>
              </a:rPr>
              <a:t>图</a:t>
            </a:r>
            <a:r>
              <a:rPr lang="en-US" altLang="zh-CN" sz="1600" dirty="0">
                <a:uFillTx/>
                <a:latin typeface="+mj-lt"/>
                <a:ea typeface="黑体" panose="02010609060101010101" pitchFamily="49" charset="-122"/>
                <a:cs typeface="+mj-lt"/>
                <a:sym typeface="+mn-ea"/>
              </a:rPr>
              <a:t>3(c)  </a:t>
            </a:r>
            <a:r>
              <a:rPr lang="zh-CN" altLang="en-US" sz="1600" dirty="0">
                <a:uFillTx/>
                <a:latin typeface="+mj-lt"/>
                <a:ea typeface="黑体" panose="02010609060101010101" pitchFamily="49" charset="-122"/>
                <a:cs typeface="+mj-lt"/>
                <a:sym typeface="+mn-ea"/>
              </a:rPr>
              <a:t>复制置换后的原模图</a:t>
            </a:r>
            <a:r>
              <a:rPr lang="en-US" altLang="zh-CN" sz="1600" dirty="0">
                <a:uFillTx/>
                <a:latin typeface="+mj-lt"/>
                <a:ea typeface="黑体" panose="02010609060101010101" pitchFamily="49" charset="-122"/>
                <a:cs typeface="+mj-lt"/>
                <a:sym typeface="+mn-ea"/>
              </a:rPr>
              <a:t>-</a:t>
            </a:r>
            <a:r>
              <a:rPr lang="zh-CN" altLang="en-US" sz="1600" dirty="0">
                <a:uFillTx/>
                <a:latin typeface="+mj-lt"/>
                <a:ea typeface="黑体" panose="02010609060101010101" pitchFamily="49" charset="-122"/>
                <a:cs typeface="+mj-lt"/>
                <a:sym typeface="+mn-ea"/>
              </a:rPr>
              <a:t>衍生图</a:t>
            </a:r>
          </a:p>
        </p:txBody>
      </p:sp>
      <p:pic>
        <p:nvPicPr>
          <p:cNvPr id="4" name="图片 3" descr="5]TIV45EK70@2{C20]P7Q`K"/>
          <p:cNvPicPr>
            <a:picLocks noChangeAspect="1"/>
          </p:cNvPicPr>
          <p:nvPr/>
        </p:nvPicPr>
        <p:blipFill>
          <a:blip r:embed="rId2"/>
          <a:stretch>
            <a:fillRect/>
          </a:stretch>
        </p:blipFill>
        <p:spPr>
          <a:xfrm>
            <a:off x="298450" y="986155"/>
            <a:ext cx="8468995" cy="3630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en-US" altLang="zh-CN" sz="2800" b="1" kern="0" noProof="0" dirty="0">
                <a:ln>
                  <a:noFill/>
                </a:ln>
                <a:solidFill>
                  <a:schemeClr val="bg1">
                    <a:lumMod val="75000"/>
                  </a:schemeClr>
                </a:solidFill>
                <a:effectLst/>
                <a:uLnTx/>
                <a:uFillTx/>
                <a:cs typeface="+mn-cs"/>
                <a:sym typeface="+mn-ea"/>
              </a:rPr>
              <a:t>LDPC</a:t>
            </a:r>
            <a:r>
              <a:rPr lang="zh-CN" altLang="en-US" sz="2800" b="1" kern="0" noProof="0" dirty="0">
                <a:ln>
                  <a:noFill/>
                </a:ln>
                <a:solidFill>
                  <a:schemeClr val="bg1">
                    <a:lumMod val="75000"/>
                  </a:schemeClr>
                </a:solidFill>
                <a:effectLst/>
                <a:uLnTx/>
                <a:uFillTx/>
                <a:cs typeface="+mn-cs"/>
                <a:sym typeface="+mn-ea"/>
              </a:rPr>
              <a:t>码的应用与发展</a:t>
            </a:r>
          </a:p>
        </p:txBody>
      </p:sp>
      <p:sp>
        <p:nvSpPr>
          <p:cNvPr id="9" name="AutoShape 50"/>
          <p:cNvSpPr>
            <a:spLocks noChangeArrowheads="1"/>
          </p:cNvSpPr>
          <p:nvPr/>
        </p:nvSpPr>
        <p:spPr bwMode="gray">
          <a:xfrm>
            <a:off x="2438400" y="3837305"/>
            <a:ext cx="5702935" cy="64706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solidFill>
                  <a:schemeClr val="tx1"/>
                </a:solidFill>
                <a:effectLst/>
                <a:uLnTx/>
                <a:uFillTx/>
                <a:cs typeface="+mn-cs"/>
                <a:sym typeface="+mn-ea"/>
              </a:rPr>
              <a:t>LDPC</a:t>
            </a:r>
            <a:r>
              <a:rPr lang="zh-CN" altLang="en-US" sz="2800" b="1" kern="0" noProof="0" dirty="0">
                <a:ln>
                  <a:noFill/>
                </a:ln>
                <a:solidFill>
                  <a:schemeClr val="tx1"/>
                </a:solidFill>
                <a:effectLst/>
                <a:uLnTx/>
                <a:uFillTx/>
                <a:cs typeface="+mn-cs"/>
                <a:sym typeface="+mn-ea"/>
              </a:rPr>
              <a:t>码的编码、译码</a:t>
            </a:r>
          </a:p>
        </p:txBody>
      </p:sp>
      <p:sp>
        <p:nvSpPr>
          <p:cNvPr id="10" name="AutoShape 51"/>
          <p:cNvSpPr>
            <a:spLocks noChangeArrowheads="1"/>
          </p:cNvSpPr>
          <p:nvPr/>
        </p:nvSpPr>
        <p:spPr bwMode="gray">
          <a:xfrm>
            <a:off x="2437130" y="2893060"/>
            <a:ext cx="570357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a:t>
            </a:r>
            <a:r>
              <a:rPr lang="en-US" altLang="zh-CN" sz="2800" b="1" kern="0" noProof="0" dirty="0">
                <a:ln>
                  <a:noFill/>
                </a:ln>
                <a:solidFill>
                  <a:srgbClr val="BFBFBF"/>
                </a:solidFill>
                <a:effectLst/>
                <a:uLnTx/>
                <a:uFillTx/>
                <a:cs typeface="+mn-cs"/>
                <a:sym typeface="+mn-ea"/>
              </a:rPr>
              <a:t>H</a:t>
            </a:r>
            <a:r>
              <a:rPr lang="zh-CN" altLang="en-US" sz="2800" b="1" kern="0" noProof="0" dirty="0">
                <a:ln>
                  <a:noFill/>
                </a:ln>
                <a:solidFill>
                  <a:srgbClr val="BFBFBF"/>
                </a:solidFill>
                <a:effectLst/>
                <a:uLnTx/>
                <a:uFillTx/>
                <a:cs typeface="+mn-cs"/>
                <a:sym typeface="+mn-ea"/>
              </a:rPr>
              <a:t>矩阵的构造方法</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sp>
        <p:nvSpPr>
          <p:cNvPr id="11" name="AutoShape 52"/>
          <p:cNvSpPr>
            <a:spLocks noChangeArrowheads="1"/>
          </p:cNvSpPr>
          <p:nvPr/>
        </p:nvSpPr>
        <p:spPr bwMode="gray">
          <a:xfrm>
            <a:off x="1840865" y="1821180"/>
            <a:ext cx="567944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b="1" kern="0" noProof="0" dirty="0">
                <a:ln>
                  <a:noFill/>
                </a:ln>
                <a:solidFill>
                  <a:srgbClr val="BFBFBF"/>
                </a:solidFill>
                <a:effectLst/>
                <a:uLnTx/>
                <a:uFillTx/>
                <a:cs typeface="+mn-cs"/>
                <a:sym typeface="+mn-ea"/>
              </a:rPr>
              <a:t> </a:t>
            </a: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码的发展历史、简介、概念</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849630"/>
            <a:ext cx="7957820" cy="308102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发展历史</a:t>
            </a:r>
          </a:p>
        </p:txBody>
      </p:sp>
      <p:pic>
        <p:nvPicPr>
          <p:cNvPr id="3" name="图片 2" descr="O9I7QBEY@@VD4[5UH4JGKHM"/>
          <p:cNvPicPr>
            <a:picLocks noChangeAspect="1"/>
          </p:cNvPicPr>
          <p:nvPr/>
        </p:nvPicPr>
        <p:blipFill>
          <a:blip r:embed="rId2"/>
          <a:stretch>
            <a:fillRect/>
          </a:stretch>
        </p:blipFill>
        <p:spPr>
          <a:xfrm>
            <a:off x="678815" y="901700"/>
            <a:ext cx="7783830" cy="2969260"/>
          </a:xfrm>
          <a:prstGeom prst="rect">
            <a:avLst/>
          </a:prstGeom>
        </p:spPr>
      </p:pic>
      <p:sp>
        <p:nvSpPr>
          <p:cNvPr id="4" name="文本框 3"/>
          <p:cNvSpPr txBox="1"/>
          <p:nvPr/>
        </p:nvSpPr>
        <p:spPr>
          <a:xfrm>
            <a:off x="615315" y="4046220"/>
            <a:ext cx="7914005" cy="2030095"/>
          </a:xfrm>
          <a:prstGeom prst="rect">
            <a:avLst/>
          </a:prstGeom>
          <a:noFill/>
        </p:spPr>
        <p:txBody>
          <a:bodyPr wrap="square" rtlCol="0" anchor="t">
            <a:spAutoFit/>
          </a:bodyPr>
          <a:lstStyle/>
          <a:p>
            <a:r>
              <a:rPr lang="en-US" altLang="zh-CN" dirty="0">
                <a:solidFill>
                  <a:schemeClr val="tx1"/>
                </a:solidFill>
                <a:latin typeface="黑体" panose="02010609060101010101" pitchFamily="49" charset="-122"/>
                <a:ea typeface="黑体" panose="02010609060101010101" pitchFamily="49" charset="-122"/>
                <a:sym typeface="+mn-ea"/>
              </a:rPr>
              <a:t>    </a:t>
            </a:r>
            <a:r>
              <a:rPr lang="zh-CN" altLang="en-US" dirty="0">
                <a:solidFill>
                  <a:schemeClr val="tx1"/>
                </a:solidFill>
                <a:latin typeface="黑体" panose="02010609060101010101" pitchFamily="49" charset="-122"/>
                <a:ea typeface="黑体" panose="02010609060101010101" pitchFamily="49" charset="-122"/>
                <a:sym typeface="+mn-ea"/>
              </a:rPr>
              <a:t>信道编码的发展可以简单的归纳为</a:t>
            </a:r>
            <a:r>
              <a:rPr lang="zh-CN" altLang="en-US" dirty="0">
                <a:solidFill>
                  <a:srgbClr val="FF0000"/>
                </a:solidFill>
                <a:latin typeface="黑体" panose="02010609060101010101" pitchFamily="49" charset="-122"/>
                <a:ea typeface="黑体" panose="02010609060101010101" pitchFamily="49" charset="-122"/>
                <a:sym typeface="+mn-ea"/>
              </a:rPr>
              <a:t>分组码</a:t>
            </a:r>
            <a:r>
              <a:rPr lang="en-US" altLang="zh-CN" dirty="0">
                <a:solidFill>
                  <a:srgbClr val="FF0000"/>
                </a:solidFill>
                <a:latin typeface="黑体" panose="02010609060101010101" pitchFamily="49" charset="-122"/>
                <a:ea typeface="黑体" panose="02010609060101010101" pitchFamily="49" charset="-122"/>
                <a:sym typeface="+mn-ea"/>
              </a:rPr>
              <a:t>→</a:t>
            </a:r>
            <a:r>
              <a:rPr lang="zh-CN" altLang="en-US" dirty="0">
                <a:solidFill>
                  <a:srgbClr val="FF0000"/>
                </a:solidFill>
                <a:latin typeface="黑体" panose="02010609060101010101" pitchFamily="49" charset="-122"/>
                <a:ea typeface="黑体" panose="02010609060101010101" pitchFamily="49" charset="-122"/>
                <a:sym typeface="+mn-ea"/>
              </a:rPr>
              <a:t>卷积码</a:t>
            </a:r>
            <a:r>
              <a:rPr lang="en-US" altLang="zh-CN" dirty="0">
                <a:solidFill>
                  <a:srgbClr val="FF0000"/>
                </a:solidFill>
                <a:latin typeface="黑体" panose="02010609060101010101" pitchFamily="49" charset="-122"/>
                <a:ea typeface="黑体" panose="02010609060101010101" pitchFamily="49" charset="-122"/>
                <a:sym typeface="+mn-ea"/>
              </a:rPr>
              <a:t>→</a:t>
            </a:r>
            <a:r>
              <a:rPr lang="zh-CN" altLang="en-US" dirty="0">
                <a:solidFill>
                  <a:srgbClr val="FF0000"/>
                </a:solidFill>
                <a:latin typeface="黑体" panose="02010609060101010101" pitchFamily="49" charset="-122"/>
                <a:ea typeface="黑体" panose="02010609060101010101" pitchFamily="49" charset="-122"/>
                <a:sym typeface="+mn-ea"/>
              </a:rPr>
              <a:t>分组码</a:t>
            </a:r>
            <a:r>
              <a:rPr lang="zh-CN" altLang="en-US" dirty="0">
                <a:solidFill>
                  <a:schemeClr val="tx1"/>
                </a:solidFill>
                <a:latin typeface="黑体" panose="02010609060101010101" pitchFamily="49" charset="-122"/>
                <a:ea typeface="黑体" panose="02010609060101010101" pitchFamily="49" charset="-122"/>
                <a:sym typeface="+mn-ea"/>
              </a:rPr>
              <a:t>这样一个过程（在这里按其结构将 Turbo 码也归入卷积码的范畴）。</a:t>
            </a:r>
          </a:p>
          <a:p>
            <a:r>
              <a:rPr lang="zh-CN" altLang="en-US" dirty="0">
                <a:solidFill>
                  <a:schemeClr val="tx1"/>
                </a:solidFill>
                <a:latin typeface="黑体" panose="02010609060101010101" pitchFamily="49" charset="-122"/>
                <a:ea typeface="黑体" panose="02010609060101010101" pitchFamily="49" charset="-122"/>
                <a:sym typeface="+mn-ea"/>
              </a:rPr>
              <a:t>    其中</a:t>
            </a:r>
            <a:r>
              <a:rPr lang="zh-CN" altLang="en-US" dirty="0">
                <a:solidFill>
                  <a:srgbClr val="3333CC"/>
                </a:solidFill>
                <a:latin typeface="黑体" panose="02010609060101010101" pitchFamily="49" charset="-122"/>
                <a:ea typeface="黑体" panose="02010609060101010101" pitchFamily="49" charset="-122"/>
                <a:sym typeface="+mn-ea"/>
              </a:rPr>
              <a:t>Turbo码的出现以及迭代译码的思想引入</a:t>
            </a:r>
            <a:r>
              <a:rPr lang="zh-CN" altLang="en-US" dirty="0">
                <a:solidFill>
                  <a:schemeClr val="tx1"/>
                </a:solidFill>
                <a:latin typeface="黑体" panose="02010609060101010101" pitchFamily="49" charset="-122"/>
                <a:ea typeface="黑体" panose="02010609060101010101" pitchFamily="49" charset="-122"/>
                <a:sym typeface="+mn-ea"/>
              </a:rPr>
              <a:t>使得信道编解码产生了前所未有的飞跃，但Turbo码之后卷积码却没有更大的发展，究其原因就是其没有完备的理论基础，使得人们不能给出其性能上严密的数学解释。于是在那之后可以说是一种退化或者是返朴归真，</a:t>
            </a:r>
            <a:r>
              <a:rPr lang="zh-CN" altLang="en-US" dirty="0">
                <a:solidFill>
                  <a:schemeClr val="tx1"/>
                </a:solidFill>
                <a:latin typeface="+mj-lt"/>
                <a:ea typeface="黑体" panose="02010609060101010101" pitchFamily="49" charset="-122"/>
                <a:cs typeface="+mj-lt"/>
                <a:sym typeface="+mn-ea"/>
              </a:rPr>
              <a:t>Mackay</a:t>
            </a:r>
            <a:r>
              <a:rPr lang="zh-CN" altLang="en-US" dirty="0">
                <a:solidFill>
                  <a:schemeClr val="tx1"/>
                </a:solidFill>
                <a:latin typeface="黑体" panose="02010609060101010101" pitchFamily="49" charset="-122"/>
                <a:ea typeface="黑体" panose="02010609060101010101" pitchFamily="49" charset="-122"/>
                <a:sym typeface="+mn-ea"/>
              </a:rPr>
              <a:t>等人再次发掘了</a:t>
            </a:r>
            <a:r>
              <a:rPr lang="zh-CN" altLang="en-US" dirty="0">
                <a:solidFill>
                  <a:schemeClr val="tx1"/>
                </a:solidFill>
                <a:latin typeface="+mn-lt"/>
                <a:ea typeface="黑体" panose="02010609060101010101" pitchFamily="49" charset="-122"/>
                <a:cs typeface="+mn-lt"/>
                <a:sym typeface="+mn-ea"/>
              </a:rPr>
              <a:t>Gallager</a:t>
            </a:r>
            <a:r>
              <a:rPr lang="zh-CN" altLang="en-US" dirty="0">
                <a:solidFill>
                  <a:schemeClr val="tx1"/>
                </a:solidFill>
                <a:latin typeface="黑体" panose="02010609060101010101" pitchFamily="49" charset="-122"/>
                <a:ea typeface="黑体" panose="02010609060101010101" pitchFamily="49" charset="-122"/>
                <a:sym typeface="+mn-ea"/>
              </a:rPr>
              <a:t>于1962年提出的一种具有稀疏校验矩阵的分组纠错码，即LDPC码。</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基于高斯消元的编码</a:t>
            </a:r>
          </a:p>
        </p:txBody>
      </p:sp>
      <p:sp>
        <p:nvSpPr>
          <p:cNvPr id="10" name="文本框 9"/>
          <p:cNvSpPr txBox="1"/>
          <p:nvPr/>
        </p:nvSpPr>
        <p:spPr>
          <a:xfrm>
            <a:off x="1417955" y="2089150"/>
            <a:ext cx="5914390" cy="255333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n-ea"/>
                <a:ea typeface="+mn-ea"/>
                <a:cs typeface="+mn-ea"/>
                <a:sym typeface="+mn-ea"/>
              </a:rPr>
              <a:t>    LDPC码的传统编码方法就是线性分组码的编码方法，即</a:t>
            </a:r>
            <a:r>
              <a:rPr lang="en-US" sz="2000" dirty="0">
                <a:solidFill>
                  <a:srgbClr val="FF0000"/>
                </a:solidFill>
                <a:uFillTx/>
                <a:latin typeface="+mn-ea"/>
                <a:ea typeface="+mn-ea"/>
                <a:cs typeface="+mn-ea"/>
                <a:sym typeface="+mn-ea"/>
              </a:rPr>
              <a:t>基于</a:t>
            </a:r>
            <a:r>
              <a:rPr lang="en-US" sz="2000" dirty="0">
                <a:solidFill>
                  <a:srgbClr val="FF0000"/>
                </a:solidFill>
                <a:uFillTx/>
                <a:latin typeface="+mj-ea"/>
                <a:ea typeface="+mj-ea"/>
                <a:cs typeface="+mn-ea"/>
                <a:sym typeface="+mn-ea"/>
              </a:rPr>
              <a:t>高斯消元</a:t>
            </a:r>
            <a:r>
              <a:rPr lang="en-US" sz="2000" dirty="0">
                <a:solidFill>
                  <a:srgbClr val="FF0000"/>
                </a:solidFill>
                <a:uFillTx/>
                <a:latin typeface="+mn-ea"/>
                <a:ea typeface="+mn-ea"/>
                <a:cs typeface="+mn-ea"/>
                <a:sym typeface="+mn-ea"/>
              </a:rPr>
              <a:t>的编码</a:t>
            </a:r>
            <a:r>
              <a:rPr lang="en-US" sz="2000" dirty="0">
                <a:uFillTx/>
                <a:latin typeface="+mn-ea"/>
                <a:ea typeface="+mn-ea"/>
                <a:cs typeface="+mn-ea"/>
                <a:sym typeface="+mn-ea"/>
              </a:rPr>
              <a:t>。</a:t>
            </a:r>
          </a:p>
          <a:p>
            <a:pPr algn="l">
              <a:buFont typeface="Arial" panose="020B0604020202020204" pitchFamily="34" charset="0"/>
            </a:pPr>
            <a:endParaRPr lang="en-US" sz="2000" dirty="0">
              <a:uFillTx/>
              <a:latin typeface="+mn-ea"/>
              <a:ea typeface="+mn-ea"/>
              <a:cs typeface="+mn-ea"/>
              <a:sym typeface="+mn-ea"/>
            </a:endParaRPr>
          </a:p>
          <a:p>
            <a:pPr marL="342900" indent="-342900" algn="l">
              <a:buFont typeface="Arial" panose="020B0604020202020204" pitchFamily="34" charset="0"/>
              <a:buChar char="•"/>
            </a:pPr>
            <a:r>
              <a:rPr lang="en-US" sz="2000" dirty="0">
                <a:uFillTx/>
                <a:latin typeface="+mn-ea"/>
                <a:ea typeface="+mn-ea"/>
                <a:cs typeface="+mn-ea"/>
                <a:sym typeface="+mn-ea"/>
              </a:rPr>
              <a:t>    编码原理是先将</a:t>
            </a:r>
            <a:r>
              <a:rPr lang="en-US" sz="2000" dirty="0">
                <a:uFillTx/>
                <a:latin typeface="+mj-lt"/>
                <a:ea typeface="+mn-ea"/>
                <a:cs typeface="+mj-lt"/>
                <a:sym typeface="+mn-ea"/>
              </a:rPr>
              <a:t>m</a:t>
            </a:r>
            <a:r>
              <a:rPr lang="zh-CN" altLang="en-US" sz="2000" dirty="0">
                <a:uFillTx/>
                <a:latin typeface="+mj-lt"/>
                <a:ea typeface="+mn-ea"/>
                <a:cs typeface="+mj-lt"/>
                <a:sym typeface="+mn-ea"/>
              </a:rPr>
              <a:t>×</a:t>
            </a:r>
            <a:r>
              <a:rPr lang="en-US" sz="2000" dirty="0">
                <a:uFillTx/>
                <a:latin typeface="+mj-lt"/>
                <a:ea typeface="+mn-ea"/>
                <a:cs typeface="+mj-lt"/>
                <a:sym typeface="+mn-ea"/>
              </a:rPr>
              <a:t>n</a:t>
            </a:r>
            <a:r>
              <a:rPr lang="en-US" sz="2000" dirty="0">
                <a:uFillTx/>
                <a:latin typeface="+mn-ea"/>
                <a:ea typeface="+mn-ea"/>
                <a:cs typeface="+mn-ea"/>
                <a:sym typeface="+mn-ea"/>
              </a:rPr>
              <a:t>维校验矩阵</a:t>
            </a:r>
            <a:r>
              <a:rPr lang="en-US" sz="2000" dirty="0">
                <a:uFillTx/>
                <a:latin typeface="+mn-lt"/>
                <a:ea typeface="+mn-ea"/>
                <a:cs typeface="+mn-lt"/>
                <a:sym typeface="+mn-ea"/>
              </a:rPr>
              <a:t>H</a:t>
            </a:r>
            <a:r>
              <a:rPr lang="en-US" sz="2000" dirty="0">
                <a:solidFill>
                  <a:srgbClr val="3333CC"/>
                </a:solidFill>
                <a:uFillTx/>
                <a:latin typeface="+mn-ea"/>
                <a:ea typeface="+mn-ea"/>
                <a:cs typeface="+mn-ea"/>
                <a:sym typeface="+mn-ea"/>
              </a:rPr>
              <a:t>进行高斯消元</a:t>
            </a:r>
            <a:r>
              <a:rPr lang="en-US" sz="2000" dirty="0">
                <a:uFillTx/>
                <a:latin typeface="+mn-ea"/>
                <a:ea typeface="+mn-ea"/>
                <a:cs typeface="+mn-ea"/>
                <a:sym typeface="+mn-ea"/>
              </a:rPr>
              <a:t>，使其后</a:t>
            </a:r>
            <a:r>
              <a:rPr lang="en-US" sz="2000" dirty="0">
                <a:uFillTx/>
                <a:latin typeface="+mj-lt"/>
                <a:ea typeface="+mn-ea"/>
                <a:cs typeface="+mj-lt"/>
                <a:sym typeface="+mn-ea"/>
              </a:rPr>
              <a:t>m</a:t>
            </a:r>
            <a:r>
              <a:rPr lang="en-US" sz="2000" dirty="0">
                <a:uFillTx/>
                <a:latin typeface="+mn-ea"/>
                <a:ea typeface="+mn-ea"/>
                <a:cs typeface="+mn-ea"/>
                <a:sym typeface="+mn-ea"/>
              </a:rPr>
              <a:t>列形成单位矩阵</a:t>
            </a:r>
            <a:r>
              <a:rPr lang="en-US" sz="2000" i="1" dirty="0">
                <a:uFillTx/>
                <a:latin typeface="+mj-lt"/>
                <a:ea typeface="+mn-ea"/>
                <a:cs typeface="+mj-lt"/>
                <a:sym typeface="+mn-ea"/>
              </a:rPr>
              <a:t>I</a:t>
            </a:r>
            <a:r>
              <a:rPr lang="en-US" sz="2000" i="1" baseline="-25000" dirty="0">
                <a:solidFill>
                  <a:schemeClr val="tx1"/>
                </a:solidFill>
                <a:uFillTx/>
                <a:latin typeface="+mj-lt"/>
                <a:ea typeface="+mn-ea"/>
                <a:cs typeface="+mj-lt"/>
                <a:sym typeface="+mn-ea"/>
              </a:rPr>
              <a:t>m</a:t>
            </a:r>
            <a:r>
              <a:rPr lang="en-US" sz="2000" dirty="0">
                <a:uFillTx/>
                <a:latin typeface="+mn-ea"/>
                <a:ea typeface="+mn-ea"/>
                <a:cs typeface="+mn-ea"/>
                <a:sym typeface="+mn-ea"/>
              </a:rPr>
              <a:t>，可能还要进行一些必要的</a:t>
            </a:r>
            <a:r>
              <a:rPr lang="en-US" sz="2000" dirty="0">
                <a:solidFill>
                  <a:srgbClr val="3333CC"/>
                </a:solidFill>
                <a:uFillTx/>
                <a:latin typeface="+mn-ea"/>
                <a:ea typeface="+mn-ea"/>
                <a:cs typeface="+mn-ea"/>
                <a:sym typeface="+mn-ea"/>
              </a:rPr>
              <a:t>列变换</a:t>
            </a:r>
            <a:r>
              <a:rPr lang="en-US" sz="2000" dirty="0">
                <a:uFillTx/>
                <a:latin typeface="+mn-ea"/>
                <a:ea typeface="+mn-ea"/>
                <a:cs typeface="+mn-ea"/>
                <a:sym typeface="+mn-ea"/>
              </a:rPr>
              <a:t>，最后转换成</a:t>
            </a:r>
            <a:r>
              <a:rPr lang="en-US" sz="2000" dirty="0">
                <a:solidFill>
                  <a:srgbClr val="3333CC"/>
                </a:solidFill>
                <a:uFillTx/>
                <a:latin typeface="+mn-ea"/>
                <a:ea typeface="+mn-ea"/>
                <a:cs typeface="+mn-ea"/>
                <a:sym typeface="+mn-ea"/>
              </a:rPr>
              <a:t>新的校验矩阵</a:t>
            </a:r>
            <a:r>
              <a:rPr lang="en-US" sz="2000" dirty="0">
                <a:solidFill>
                  <a:srgbClr val="3333CC"/>
                </a:solidFill>
                <a:uFillTx/>
                <a:latin typeface="+mj-lt"/>
                <a:ea typeface="+mn-ea"/>
                <a:cs typeface="+mj-lt"/>
                <a:sym typeface="+mn-ea"/>
              </a:rPr>
              <a:t>H'=[P | </a:t>
            </a:r>
            <a:r>
              <a:rPr lang="en-US" sz="2000" i="1" dirty="0">
                <a:solidFill>
                  <a:srgbClr val="3333CC"/>
                </a:solidFill>
                <a:uFillTx/>
                <a:latin typeface="+mj-lt"/>
                <a:ea typeface="+mn-ea"/>
                <a:cs typeface="+mj-lt"/>
                <a:sym typeface="+mn-ea"/>
              </a:rPr>
              <a:t>I</a:t>
            </a:r>
            <a:r>
              <a:rPr lang="en-US" sz="2000" i="1" baseline="-25000" dirty="0">
                <a:solidFill>
                  <a:srgbClr val="3333CC"/>
                </a:solidFill>
                <a:uFillTx/>
                <a:latin typeface="+mj-lt"/>
                <a:ea typeface="+mn-ea"/>
                <a:cs typeface="+mj-lt"/>
                <a:sym typeface="+mn-ea"/>
              </a:rPr>
              <a:t>m</a:t>
            </a:r>
            <a:r>
              <a:rPr lang="en-US" sz="2000" dirty="0">
                <a:solidFill>
                  <a:srgbClr val="3333CC"/>
                </a:solidFill>
                <a:uFillTx/>
                <a:latin typeface="+mj-lt"/>
                <a:ea typeface="+mn-ea"/>
                <a:cs typeface="+mj-lt"/>
                <a:sym typeface="+mn-ea"/>
              </a:rPr>
              <a:t>]</a:t>
            </a:r>
            <a:r>
              <a:rPr lang="en-US" sz="2000" dirty="0">
                <a:uFillTx/>
                <a:latin typeface="+mn-ea"/>
                <a:ea typeface="+mn-ea"/>
                <a:cs typeface="+mn-ea"/>
                <a:sym typeface="+mn-ea"/>
              </a:rPr>
              <a:t>，得到的新矩阵</a:t>
            </a:r>
            <a:r>
              <a:rPr lang="en-US" sz="2000" dirty="0">
                <a:uFillTx/>
                <a:latin typeface="+mn-lt"/>
                <a:ea typeface="+mn-ea"/>
                <a:cs typeface="+mn-lt"/>
                <a:sym typeface="+mn-ea"/>
              </a:rPr>
              <a:t>H'</a:t>
            </a:r>
            <a:r>
              <a:rPr lang="en-US" sz="2000" dirty="0">
                <a:uFillTx/>
                <a:latin typeface="+mn-ea"/>
                <a:ea typeface="+mn-ea"/>
                <a:cs typeface="+mn-ea"/>
                <a:sym typeface="+mn-ea"/>
              </a:rPr>
              <a:t>形如图4所示，是一个下三角矩阵</a:t>
            </a:r>
            <a:r>
              <a:rPr lang="zh-CN" altLang="en-US" sz="2000" dirty="0">
                <a:uFillTx/>
                <a:latin typeface="+mn-ea"/>
                <a:ea typeface="+mn-ea"/>
                <a:cs typeface="+mn-ea"/>
                <a:sym typeface="+mn-ea"/>
              </a:rPr>
              <a:t>；</a:t>
            </a:r>
            <a:endParaRPr lang="en-US" sz="2000" dirty="0">
              <a:uFillTx/>
              <a:latin typeface="+mn-ea"/>
              <a:ea typeface="+mn-ea"/>
              <a:cs typeface="+mn-ea"/>
              <a:sym typeface="+mn-ea"/>
            </a:endParaRPr>
          </a:p>
        </p:txBody>
      </p:sp>
      <p:sp>
        <p:nvSpPr>
          <p:cNvPr id="4" name="文本框 3"/>
          <p:cNvSpPr txBox="1"/>
          <p:nvPr/>
        </p:nvSpPr>
        <p:spPr>
          <a:xfrm>
            <a:off x="335915" y="927735"/>
            <a:ext cx="4898390" cy="706755"/>
          </a:xfrm>
          <a:prstGeom prst="rect">
            <a:avLst/>
          </a:prstGeom>
          <a:noFill/>
        </p:spPr>
        <p:txBody>
          <a:bodyPr wrap="square" rtlCol="0" anchor="t">
            <a:spAutoFit/>
          </a:bodyPr>
          <a:lstStyle/>
          <a:p>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sym typeface="+mn-ea"/>
              </a:rPr>
              <a:t>LDPC</a:t>
            </a: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sym typeface="+mn-ea"/>
              </a:rPr>
              <a:t>码编码方法</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基于高斯消元的编码</a:t>
            </a:r>
            <a:endParaRPr sz="2400">
              <a:sym typeface="+mn-ea"/>
            </a:endParaRPr>
          </a:p>
        </p:txBody>
      </p:sp>
      <p:pic>
        <p:nvPicPr>
          <p:cNvPr id="3" name="图片 2" descr="$9GN~3Z}`Z~W6V4F0P]U6LC"/>
          <p:cNvPicPr>
            <a:picLocks noChangeAspect="1"/>
          </p:cNvPicPr>
          <p:nvPr/>
        </p:nvPicPr>
        <p:blipFill>
          <a:blip r:embed="rId2"/>
          <a:stretch>
            <a:fillRect/>
          </a:stretch>
        </p:blipFill>
        <p:spPr>
          <a:xfrm>
            <a:off x="1705610" y="790575"/>
            <a:ext cx="5198110" cy="3446145"/>
          </a:xfrm>
          <a:prstGeom prst="rect">
            <a:avLst/>
          </a:prstGeom>
        </p:spPr>
      </p:pic>
      <p:sp>
        <p:nvSpPr>
          <p:cNvPr id="4" name="文本框 3"/>
          <p:cNvSpPr txBox="1"/>
          <p:nvPr/>
        </p:nvSpPr>
        <p:spPr>
          <a:xfrm>
            <a:off x="2413635" y="4150360"/>
            <a:ext cx="3486150" cy="337185"/>
          </a:xfrm>
          <a:prstGeom prst="rect">
            <a:avLst/>
          </a:prstGeom>
          <a:noFill/>
        </p:spPr>
        <p:txBody>
          <a:bodyPr wrap="square" rtlCol="0" anchor="t">
            <a:spAutoFit/>
          </a:bodyPr>
          <a:lstStyle/>
          <a:p>
            <a:r>
              <a:rPr lang="zh-CN" altLang="en-US" sz="1600" dirty="0">
                <a:solidFill>
                  <a:schemeClr val="tx1"/>
                </a:solidFill>
                <a:latin typeface="+mn-lt"/>
                <a:ea typeface="黑体" panose="02010609060101010101" pitchFamily="49" charset="-122"/>
                <a:sym typeface="+mn-ea"/>
              </a:rPr>
              <a:t>图</a:t>
            </a:r>
            <a:r>
              <a:rPr lang="en-US" altLang="zh-CN" sz="1600" dirty="0">
                <a:solidFill>
                  <a:schemeClr val="tx1"/>
                </a:solidFill>
                <a:latin typeface="+mn-lt"/>
                <a:ea typeface="黑体" panose="02010609060101010101" pitchFamily="49" charset="-122"/>
                <a:sym typeface="+mn-ea"/>
              </a:rPr>
              <a:t>4   利用高斯消元产生的下三角矩阵</a:t>
            </a:r>
          </a:p>
        </p:txBody>
      </p:sp>
      <p:sp>
        <p:nvSpPr>
          <p:cNvPr id="10" name="文本框 9"/>
          <p:cNvSpPr txBox="1"/>
          <p:nvPr/>
        </p:nvSpPr>
        <p:spPr>
          <a:xfrm>
            <a:off x="937895" y="4638675"/>
            <a:ext cx="6803390" cy="1322070"/>
          </a:xfrm>
          <a:prstGeom prst="rect">
            <a:avLst/>
          </a:prstGeom>
          <a:noFill/>
        </p:spPr>
        <p:txBody>
          <a:bodyPr wrap="square" rtlCol="0" anchor="t">
            <a:spAutoFit/>
          </a:bodyPr>
          <a:lstStyle/>
          <a:p>
            <a:pPr algn="l">
              <a:buFont typeface="Arial" panose="020B0604020202020204" pitchFamily="34" charset="0"/>
            </a:pPr>
            <a:r>
              <a:rPr lang="en-US" sz="2000" dirty="0">
                <a:uFillTx/>
                <a:latin typeface="+mn-ea"/>
                <a:ea typeface="+mn-ea"/>
                <a:cs typeface="+mn-ea"/>
                <a:sym typeface="+mn-ea"/>
              </a:rPr>
              <a:t>    根据关系式</a:t>
            </a:r>
            <a:r>
              <a:rPr lang="en-US" sz="2000" dirty="0">
                <a:uFillTx/>
                <a:latin typeface="+mj-lt"/>
                <a:ea typeface="+mn-ea"/>
                <a:cs typeface="+mj-lt"/>
                <a:sym typeface="+mn-ea"/>
              </a:rPr>
              <a:t>GH</a:t>
            </a:r>
            <a:r>
              <a:rPr lang="en-US" sz="2000" baseline="30000" dirty="0">
                <a:solidFill>
                  <a:schemeClr val="tx1"/>
                </a:solidFill>
                <a:uFillTx/>
                <a:latin typeface="+mj-lt"/>
                <a:ea typeface="+mn-ea"/>
                <a:cs typeface="+mj-lt"/>
                <a:sym typeface="+mn-ea"/>
              </a:rPr>
              <a:t>T </a:t>
            </a:r>
            <a:r>
              <a:rPr lang="en-US" sz="2000" dirty="0">
                <a:uFillTx/>
                <a:latin typeface="+mj-lt"/>
                <a:ea typeface="+mn-ea"/>
                <a:cs typeface="+mj-lt"/>
                <a:sym typeface="+mn-ea"/>
              </a:rPr>
              <a:t>= 0</a:t>
            </a:r>
            <a:r>
              <a:rPr lang="en-US" sz="2000" dirty="0">
                <a:uFillTx/>
                <a:latin typeface="+mn-ea"/>
                <a:ea typeface="+mn-ea"/>
                <a:cs typeface="+mn-ea"/>
                <a:sym typeface="+mn-ea"/>
              </a:rPr>
              <a:t>，可以得到系统形式的生成矩阵</a:t>
            </a:r>
            <a:r>
              <a:rPr lang="en-US" sz="2000" dirty="0">
                <a:uFillTx/>
                <a:latin typeface="+mj-lt"/>
                <a:ea typeface="+mn-ea"/>
                <a:cs typeface="+mj-lt"/>
                <a:sym typeface="+mn-ea"/>
              </a:rPr>
              <a:t>G</a:t>
            </a:r>
            <a:r>
              <a:rPr lang="en-US" sz="2000" dirty="0">
                <a:uFillTx/>
                <a:latin typeface="+mn-ea"/>
                <a:ea typeface="+mn-ea"/>
                <a:cs typeface="+mn-ea"/>
                <a:sym typeface="+mn-ea"/>
              </a:rPr>
              <a:t>，然后通过</a:t>
            </a:r>
            <a:r>
              <a:rPr lang="en-US" sz="2000" dirty="0">
                <a:uFillTx/>
                <a:latin typeface="+mj-lt"/>
                <a:ea typeface="+mn-ea"/>
                <a:cs typeface="+mj-lt"/>
                <a:sym typeface="+mn-ea"/>
              </a:rPr>
              <a:t>C = uG</a:t>
            </a:r>
            <a:r>
              <a:rPr lang="en-US" sz="2000" dirty="0">
                <a:uFillTx/>
                <a:latin typeface="+mn-ea"/>
                <a:ea typeface="+mn-ea"/>
                <a:cs typeface="+mn-ea"/>
                <a:sym typeface="+mn-ea"/>
              </a:rPr>
              <a:t>得到码字</a:t>
            </a:r>
            <a:r>
              <a:rPr lang="en-US" sz="2000" dirty="0">
                <a:uFillTx/>
                <a:latin typeface="+mj-lt"/>
                <a:ea typeface="+mn-ea"/>
                <a:cs typeface="+mj-lt"/>
                <a:sym typeface="+mn-ea"/>
              </a:rPr>
              <a:t>C</a:t>
            </a:r>
            <a:r>
              <a:rPr lang="en-US" sz="2000" dirty="0">
                <a:uFillTx/>
                <a:latin typeface="+mn-ea"/>
                <a:ea typeface="+mn-ea"/>
                <a:cs typeface="+mn-ea"/>
                <a:sym typeface="+mn-ea"/>
              </a:rPr>
              <a:t>，其中</a:t>
            </a:r>
            <a:r>
              <a:rPr lang="en-US" sz="2000" dirty="0">
                <a:uFillTx/>
                <a:latin typeface="+mn-lt"/>
                <a:ea typeface="+mn-ea"/>
                <a:cs typeface="+mn-lt"/>
                <a:sym typeface="+mn-ea"/>
              </a:rPr>
              <a:t>u</a:t>
            </a:r>
            <a:r>
              <a:rPr lang="en-US" sz="2000" dirty="0">
                <a:uFillTx/>
                <a:latin typeface="+mn-ea"/>
                <a:ea typeface="+mn-ea"/>
                <a:cs typeface="+mn-ea"/>
                <a:sym typeface="+mn-ea"/>
              </a:rPr>
              <a:t>为信息序列。但这种编码方法</a:t>
            </a:r>
            <a:r>
              <a:rPr lang="en-US" sz="2000" dirty="0">
                <a:solidFill>
                  <a:srgbClr val="00CC99"/>
                </a:solidFill>
                <a:uFillTx/>
                <a:latin typeface="+mn-ea"/>
                <a:ea typeface="+mn-ea"/>
                <a:cs typeface="+mn-ea"/>
                <a:sym typeface="+mn-ea"/>
              </a:rPr>
              <a:t>破坏了原有</a:t>
            </a:r>
            <a:r>
              <a:rPr lang="en-US" sz="2000" dirty="0">
                <a:solidFill>
                  <a:srgbClr val="00CC99"/>
                </a:solidFill>
                <a:uFillTx/>
                <a:latin typeface="+mj-lt"/>
                <a:ea typeface="+mn-ea"/>
                <a:cs typeface="+mj-lt"/>
                <a:sym typeface="+mn-ea"/>
              </a:rPr>
              <a:t>H</a:t>
            </a:r>
            <a:r>
              <a:rPr lang="en-US" sz="2000" dirty="0">
                <a:solidFill>
                  <a:srgbClr val="00CC99"/>
                </a:solidFill>
                <a:uFillTx/>
                <a:latin typeface="+mn-ea"/>
                <a:ea typeface="+mn-ea"/>
                <a:cs typeface="+mn-ea"/>
                <a:sym typeface="+mn-ea"/>
              </a:rPr>
              <a:t>的稀疏性</a:t>
            </a:r>
            <a:r>
              <a:rPr lang="en-US" sz="2000" dirty="0">
                <a:uFillTx/>
                <a:latin typeface="+mn-ea"/>
                <a:ea typeface="+mn-ea"/>
                <a:cs typeface="+mn-ea"/>
                <a:sym typeface="+mn-ea"/>
              </a:rPr>
              <a:t>，复杂度会随着码长n的二次方增加，实际应用难度较大。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81195" y="104775"/>
            <a:ext cx="4471670" cy="685800"/>
          </a:xfrm>
        </p:spPr>
        <p:txBody>
          <a:bodyPr/>
          <a:lstStyle/>
          <a:p>
            <a:r>
              <a:rPr lang="zh-CN" altLang="en-US" sz="2400">
                <a:sym typeface="+mn-ea"/>
              </a:rPr>
              <a:t>基于近似下三角矩阵的编码</a:t>
            </a:r>
            <a:endParaRPr sz="2400">
              <a:sym typeface="+mn-ea"/>
            </a:endParaRPr>
          </a:p>
        </p:txBody>
      </p:sp>
      <p:sp>
        <p:nvSpPr>
          <p:cNvPr id="10" name="文本框 9"/>
          <p:cNvSpPr txBox="1"/>
          <p:nvPr/>
        </p:nvSpPr>
        <p:spPr>
          <a:xfrm>
            <a:off x="370205" y="1153160"/>
            <a:ext cx="8403590" cy="5139055"/>
          </a:xfrm>
          <a:prstGeom prst="rect">
            <a:avLst/>
          </a:prstGeom>
          <a:noFill/>
        </p:spPr>
        <p:txBody>
          <a:bodyPr wrap="square" rtlCol="0" anchor="t">
            <a:spAutoFit/>
          </a:bodyPr>
          <a:lstStyle/>
          <a:p>
            <a:pPr marL="342900" indent="-342900" algn="l">
              <a:buFont typeface="Arial" panose="020B0604020202020204" pitchFamily="34" charset="0"/>
              <a:buChar char="•"/>
            </a:pPr>
            <a:r>
              <a:rPr lang="en-US" sz="2000" dirty="0">
                <a:uFillTx/>
                <a:latin typeface="+mj-ea"/>
                <a:ea typeface="+mj-ea"/>
                <a:cs typeface="+mj-ea"/>
                <a:sym typeface="+mn-ea"/>
              </a:rPr>
              <a:t>   </a:t>
            </a:r>
            <a:r>
              <a:rPr sz="2000" dirty="0">
                <a:uFillTx/>
                <a:latin typeface="+mj-ea"/>
                <a:ea typeface="+mj-ea"/>
                <a:cs typeface="+mj-ea"/>
                <a:sym typeface="+mn-ea"/>
              </a:rPr>
              <a:t>上述传统的编码方法总是通过校验矩阵</a:t>
            </a:r>
            <a:r>
              <a:rPr sz="2000" dirty="0">
                <a:uFillTx/>
                <a:latin typeface="+mj-lt"/>
                <a:ea typeface="+mj-ea"/>
                <a:cs typeface="+mj-lt"/>
                <a:sym typeface="+mn-ea"/>
              </a:rPr>
              <a:t>H</a:t>
            </a:r>
            <a:r>
              <a:rPr sz="2000" dirty="0">
                <a:uFillTx/>
                <a:latin typeface="+mj-ea"/>
                <a:ea typeface="+mj-ea"/>
                <a:cs typeface="+mj-ea"/>
                <a:sym typeface="+mn-ea"/>
              </a:rPr>
              <a:t>得到校验矩阵</a:t>
            </a:r>
            <a:r>
              <a:rPr sz="2000" dirty="0">
                <a:uFillTx/>
                <a:latin typeface="+mj-lt"/>
                <a:ea typeface="+mj-ea"/>
                <a:cs typeface="+mj-lt"/>
                <a:sym typeface="+mn-ea"/>
              </a:rPr>
              <a:t>G</a:t>
            </a:r>
            <a:r>
              <a:rPr sz="2000" dirty="0">
                <a:uFillTx/>
                <a:latin typeface="+mj-ea"/>
                <a:ea typeface="+mj-ea"/>
                <a:cs typeface="+mj-ea"/>
                <a:sym typeface="+mn-ea"/>
              </a:rPr>
              <a:t>进行编码，在高斯消元过程中</a:t>
            </a:r>
            <a:r>
              <a:rPr sz="2000" dirty="0">
                <a:solidFill>
                  <a:srgbClr val="3333CC"/>
                </a:solidFill>
                <a:uFillTx/>
                <a:latin typeface="+mj-ea"/>
                <a:ea typeface="+mj-ea"/>
                <a:cs typeface="+mj-ea"/>
                <a:sym typeface="+mn-ea"/>
              </a:rPr>
              <a:t>破坏了校验矩阵</a:t>
            </a:r>
            <a:r>
              <a:rPr sz="2000" dirty="0">
                <a:solidFill>
                  <a:srgbClr val="3333CC"/>
                </a:solidFill>
                <a:uFillTx/>
                <a:latin typeface="+mj-lt"/>
                <a:ea typeface="+mj-ea"/>
                <a:cs typeface="+mj-lt"/>
                <a:sym typeface="+mn-ea"/>
              </a:rPr>
              <a:t>H</a:t>
            </a:r>
            <a:r>
              <a:rPr sz="2000" dirty="0">
                <a:solidFill>
                  <a:srgbClr val="3333CC"/>
                </a:solidFill>
                <a:uFillTx/>
                <a:latin typeface="+mj-ea"/>
                <a:ea typeface="+mj-ea"/>
                <a:cs typeface="+mj-ea"/>
                <a:sym typeface="+mn-ea"/>
              </a:rPr>
              <a:t>的稀疏性</a:t>
            </a:r>
            <a:r>
              <a:rPr sz="2000" dirty="0">
                <a:uFillTx/>
                <a:latin typeface="+mj-ea"/>
                <a:ea typeface="+mj-ea"/>
                <a:cs typeface="+mj-ea"/>
                <a:sym typeface="+mn-ea"/>
              </a:rPr>
              <a:t>。为了保持校验矩阵</a:t>
            </a:r>
            <a:r>
              <a:rPr sz="2000" dirty="0">
                <a:uFillTx/>
                <a:latin typeface="+mj-lt"/>
                <a:ea typeface="+mj-ea"/>
                <a:cs typeface="+mj-lt"/>
                <a:sym typeface="+mn-ea"/>
              </a:rPr>
              <a:t>H的</a:t>
            </a:r>
            <a:r>
              <a:rPr sz="2000" dirty="0">
                <a:uFillTx/>
                <a:latin typeface="+mj-ea"/>
                <a:ea typeface="+mj-ea"/>
                <a:cs typeface="+mj-ea"/>
                <a:sym typeface="+mn-ea"/>
              </a:rPr>
              <a:t>稀疏性,可以直接利用校验矩阵</a:t>
            </a:r>
            <a:r>
              <a:rPr sz="2000" dirty="0">
                <a:uFillTx/>
                <a:latin typeface="+mj-lt"/>
                <a:ea typeface="+mj-ea"/>
                <a:cs typeface="+mj-lt"/>
                <a:sym typeface="+mn-ea"/>
              </a:rPr>
              <a:t>H</a:t>
            </a:r>
            <a:r>
              <a:rPr sz="2000" dirty="0">
                <a:uFillTx/>
                <a:latin typeface="+mj-ea"/>
                <a:ea typeface="+mj-ea"/>
                <a:cs typeface="+mj-ea"/>
                <a:sym typeface="+mn-ea"/>
              </a:rPr>
              <a:t>通</a:t>
            </a:r>
            <a:r>
              <a:rPr sz="2000" dirty="0">
                <a:uFillTx/>
                <a:latin typeface="+mj-lt"/>
                <a:ea typeface="+mj-ea"/>
                <a:cs typeface="+mj-lt"/>
                <a:sym typeface="+mn-ea"/>
              </a:rPr>
              <a:t>HC</a:t>
            </a:r>
            <a:r>
              <a:rPr sz="2000" baseline="30000" dirty="0">
                <a:solidFill>
                  <a:schemeClr val="tx1"/>
                </a:solidFill>
                <a:uFillTx/>
                <a:latin typeface="+mj-lt"/>
                <a:ea typeface="+mj-ea"/>
                <a:cs typeface="+mj-lt"/>
                <a:sym typeface="+mn-ea"/>
              </a:rPr>
              <a:t>T </a:t>
            </a:r>
            <a:r>
              <a:rPr sz="2000" dirty="0">
                <a:uFillTx/>
                <a:latin typeface="+mj-lt"/>
                <a:ea typeface="+mj-ea"/>
                <a:cs typeface="+mj-lt"/>
                <a:sym typeface="+mn-ea"/>
              </a:rPr>
              <a:t>= 0</a:t>
            </a:r>
            <a:r>
              <a:rPr sz="2000" dirty="0">
                <a:uFillTx/>
                <a:latin typeface="+mj-ea"/>
                <a:ea typeface="+mj-ea"/>
                <a:cs typeface="+mj-ea"/>
                <a:sym typeface="+mn-ea"/>
              </a:rPr>
              <a:t>得</a:t>
            </a:r>
            <a:r>
              <a:rPr sz="2000" dirty="0">
                <a:solidFill>
                  <a:srgbClr val="00CC99"/>
                </a:solidFill>
                <a:uFillTx/>
                <a:latin typeface="+mj-ea"/>
                <a:ea typeface="+mj-ea"/>
                <a:cs typeface="+mj-ea"/>
                <a:sym typeface="+mn-ea"/>
              </a:rPr>
              <a:t>到码字</a:t>
            </a:r>
            <a:r>
              <a:rPr sz="2000" dirty="0">
                <a:solidFill>
                  <a:srgbClr val="00CC99"/>
                </a:solidFill>
                <a:uFillTx/>
                <a:latin typeface="+mj-lt"/>
                <a:ea typeface="+mj-ea"/>
                <a:cs typeface="+mj-lt"/>
                <a:sym typeface="+mn-ea"/>
              </a:rPr>
              <a:t>C</a:t>
            </a:r>
            <a:r>
              <a:rPr sz="2000" dirty="0">
                <a:solidFill>
                  <a:srgbClr val="00CC99"/>
                </a:solidFill>
                <a:uFillTx/>
                <a:latin typeface="+mj-ea"/>
                <a:ea typeface="+mj-ea"/>
                <a:cs typeface="+mj-ea"/>
                <a:sym typeface="+mn-ea"/>
              </a:rPr>
              <a:t>，实现线性时间编码</a:t>
            </a:r>
            <a:r>
              <a:rPr sz="2000" dirty="0">
                <a:uFillTx/>
                <a:latin typeface="+mj-ea"/>
                <a:ea typeface="+mj-ea"/>
                <a:cs typeface="+mj-ea"/>
                <a:sym typeface="+mn-ea"/>
              </a:rPr>
              <a:t>。此快速编码方法可分为两个步骤完成:</a:t>
            </a:r>
            <a:r>
              <a:rPr sz="2000" dirty="0">
                <a:solidFill>
                  <a:srgbClr val="FF0000"/>
                </a:solidFill>
                <a:uFillTx/>
                <a:latin typeface="+mj-ea"/>
                <a:ea typeface="+mj-ea"/>
                <a:cs typeface="+mj-ea"/>
                <a:sym typeface="+mn-ea"/>
              </a:rPr>
              <a:t>预处理</a:t>
            </a:r>
            <a:r>
              <a:rPr sz="2000" dirty="0">
                <a:solidFill>
                  <a:schemeClr val="tx1"/>
                </a:solidFill>
                <a:uFillTx/>
                <a:latin typeface="+mj-ea"/>
                <a:ea typeface="+mj-ea"/>
                <a:cs typeface="+mj-ea"/>
                <a:sym typeface="+mn-ea"/>
              </a:rPr>
              <a:t>和</a:t>
            </a:r>
            <a:r>
              <a:rPr sz="2000" dirty="0">
                <a:solidFill>
                  <a:srgbClr val="FF0000"/>
                </a:solidFill>
                <a:uFillTx/>
                <a:latin typeface="+mj-ea"/>
                <a:ea typeface="+mj-ea"/>
                <a:cs typeface="+mj-ea"/>
                <a:sym typeface="+mn-ea"/>
              </a:rPr>
              <a:t>编码</a:t>
            </a:r>
            <a:r>
              <a:rPr sz="2000" dirty="0">
                <a:uFillTx/>
                <a:latin typeface="+mj-ea"/>
                <a:ea typeface="+mj-ea"/>
                <a:cs typeface="+mj-ea"/>
                <a:sym typeface="+mn-ea"/>
              </a:rPr>
              <a:t>。</a:t>
            </a:r>
            <a:endParaRPr sz="2000" dirty="0">
              <a:uFillTx/>
              <a:latin typeface="+mj-lt"/>
              <a:ea typeface="+mj-ea"/>
              <a:cs typeface="+mj-lt"/>
              <a:sym typeface="+mn-ea"/>
            </a:endParaRPr>
          </a:p>
          <a:p>
            <a:pPr algn="l">
              <a:buFont typeface="Arial" panose="020B0604020202020204" pitchFamily="34" charset="0"/>
            </a:pPr>
            <a:r>
              <a:rPr sz="2000" dirty="0">
                <a:uFillTx/>
                <a:latin typeface="+mj-ea"/>
                <a:ea typeface="+mj-ea"/>
                <a:cs typeface="+mj-ea"/>
                <a:sym typeface="+mn-ea"/>
              </a:rPr>
              <a:t> </a:t>
            </a:r>
            <a:endParaRPr sz="2000" dirty="0">
              <a:uFillTx/>
              <a:latin typeface="+mj-lt"/>
              <a:ea typeface="+mj-ea"/>
              <a:cs typeface="+mj-lt"/>
              <a:sym typeface="+mn-ea"/>
            </a:endParaRPr>
          </a:p>
          <a:p>
            <a:pPr algn="l">
              <a:buFont typeface="Arial" panose="020B0604020202020204" pitchFamily="34" charset="0"/>
            </a:pPr>
            <a:r>
              <a:rPr lang="zh-CN" sz="2800" dirty="0">
                <a:uFillTx/>
                <a:latin typeface="+mj-ea"/>
                <a:ea typeface="+mj-ea"/>
                <a:cs typeface="+mj-ea"/>
                <a:sym typeface="+mn-ea"/>
              </a:rPr>
              <a:t>编码过程</a:t>
            </a:r>
            <a:r>
              <a:rPr sz="2000" dirty="0">
                <a:uFillTx/>
                <a:latin typeface="+mj-ea"/>
                <a:ea typeface="+mj-ea"/>
                <a:cs typeface="+mj-ea"/>
                <a:sym typeface="+mn-ea"/>
              </a:rPr>
              <a:t>          </a:t>
            </a:r>
          </a:p>
          <a:p>
            <a:pPr marL="342900" indent="-342900" algn="l">
              <a:buFont typeface="Arial" panose="020B0604020202020204" pitchFamily="34" charset="0"/>
              <a:buChar char="•"/>
            </a:pPr>
            <a:r>
              <a:rPr lang="zh-CN" sz="2000" dirty="0">
                <a:solidFill>
                  <a:srgbClr val="FF0000"/>
                </a:solidFill>
                <a:uFillTx/>
                <a:latin typeface="+mj-ea"/>
                <a:ea typeface="+mj-ea"/>
                <a:cs typeface="+mj-ea"/>
                <a:sym typeface="+mn-ea"/>
              </a:rPr>
              <a:t>步骤①</a:t>
            </a:r>
            <a:r>
              <a:rPr lang="en-US" altLang="zh-CN" sz="2000" dirty="0">
                <a:solidFill>
                  <a:srgbClr val="FF0000"/>
                </a:solidFill>
                <a:uFillTx/>
                <a:latin typeface="+mj-ea"/>
                <a:ea typeface="+mj-ea"/>
                <a:cs typeface="+mj-ea"/>
                <a:sym typeface="+mn-ea"/>
              </a:rPr>
              <a:t>-</a:t>
            </a:r>
            <a:r>
              <a:rPr lang="zh-CN" sz="2000" dirty="0">
                <a:solidFill>
                  <a:srgbClr val="FF0000"/>
                </a:solidFill>
                <a:uFillTx/>
                <a:latin typeface="+mj-ea"/>
                <a:ea typeface="+mj-ea"/>
                <a:cs typeface="+mj-ea"/>
                <a:sym typeface="+mn-ea"/>
              </a:rPr>
              <a:t>预处理</a:t>
            </a:r>
            <a:r>
              <a:rPr lang="zh-CN" sz="2000" dirty="0">
                <a:uFillTx/>
                <a:latin typeface="+mj-ea"/>
                <a:ea typeface="+mj-ea"/>
                <a:cs typeface="+mj-ea"/>
                <a:sym typeface="+mn-ea"/>
              </a:rPr>
              <a:t>：</a:t>
            </a:r>
          </a:p>
          <a:p>
            <a:pPr algn="l">
              <a:buFont typeface="Arial" panose="020B0604020202020204" pitchFamily="34" charset="0"/>
            </a:pPr>
            <a:r>
              <a:rPr lang="en-US" altLang="zh-CN" sz="2000" dirty="0">
                <a:uFillTx/>
                <a:latin typeface="+mj-ea"/>
                <a:ea typeface="+mj-ea"/>
                <a:cs typeface="+mj-ea"/>
                <a:sym typeface="+mn-ea"/>
              </a:rPr>
              <a:t>          1).对校验矩阵</a:t>
            </a:r>
            <a:r>
              <a:rPr lang="en-US" altLang="zh-CN" sz="2000" dirty="0">
                <a:uFillTx/>
                <a:latin typeface="+mn-lt"/>
                <a:ea typeface="+mj-ea"/>
                <a:cs typeface="+mn-lt"/>
                <a:sym typeface="+mn-ea"/>
              </a:rPr>
              <a:t>H</a:t>
            </a:r>
            <a:r>
              <a:rPr lang="en-US" altLang="zh-CN" sz="2000" dirty="0">
                <a:solidFill>
                  <a:srgbClr val="3333CC"/>
                </a:solidFill>
                <a:uFillTx/>
                <a:latin typeface="+mj-ea"/>
                <a:ea typeface="+mj-ea"/>
                <a:cs typeface="+mj-ea"/>
                <a:sym typeface="+mn-ea"/>
              </a:rPr>
              <a:t>行列置换</a:t>
            </a:r>
            <a:r>
              <a:rPr lang="en-US" altLang="zh-CN" sz="2000" dirty="0">
                <a:uFillTx/>
                <a:latin typeface="+mj-ea"/>
                <a:ea typeface="+mj-ea"/>
                <a:cs typeface="+mj-ea"/>
                <a:sym typeface="+mn-ea"/>
              </a:rPr>
              <a:t>，得到一个近似下三角矩阵，由于这   </a:t>
            </a:r>
          </a:p>
          <a:p>
            <a:pPr algn="l">
              <a:buFont typeface="Arial" panose="020B0604020202020204" pitchFamily="34" charset="0"/>
            </a:pPr>
            <a:r>
              <a:rPr lang="en-US" altLang="zh-CN" sz="2000" dirty="0">
                <a:solidFill>
                  <a:schemeClr val="tx1"/>
                </a:solidFill>
                <a:uFillTx/>
                <a:latin typeface="+mj-ea"/>
                <a:ea typeface="+mj-ea"/>
                <a:cs typeface="+mj-ea"/>
                <a:sym typeface="+mn-ea"/>
              </a:rPr>
              <a:t>   样的置换并没有改变校验矩阵的稀疏性，因此原矩阵和近似下三角矩  </a:t>
            </a:r>
          </a:p>
          <a:p>
            <a:pPr algn="l">
              <a:buFont typeface="Arial" panose="020B0604020202020204" pitchFamily="34" charset="0"/>
            </a:pPr>
            <a:r>
              <a:rPr lang="en-US" altLang="zh-CN" sz="2000" dirty="0">
                <a:solidFill>
                  <a:schemeClr val="tx1"/>
                </a:solidFill>
                <a:uFillTx/>
                <a:latin typeface="+mj-ea"/>
                <a:ea typeface="+mj-ea"/>
                <a:cs typeface="+mj-ea"/>
                <a:sym typeface="+mn-ea"/>
              </a:rPr>
              <a:t>   阵等价，仍用H表示。近似下三角矩阵H形式如下:</a:t>
            </a:r>
          </a:p>
          <a:p>
            <a:pPr algn="l">
              <a:buFont typeface="Arial" panose="020B0604020202020204" pitchFamily="34" charset="0"/>
            </a:pPr>
            <a:r>
              <a:rPr lang="en-US" altLang="zh-CN" sz="2000" dirty="0">
                <a:uFillTx/>
                <a:latin typeface="+mj-ea"/>
                <a:ea typeface="+mj-ea"/>
                <a:cs typeface="+mj-ea"/>
                <a:sym typeface="+mn-ea"/>
              </a:rPr>
              <a:t>       </a:t>
            </a:r>
          </a:p>
          <a:p>
            <a:pPr algn="l">
              <a:buFont typeface="Arial" panose="020B0604020202020204" pitchFamily="34" charset="0"/>
            </a:pPr>
            <a:endParaRPr lang="en-US" altLang="zh-CN" sz="2000" dirty="0">
              <a:uFillTx/>
              <a:latin typeface="+mj-ea"/>
              <a:ea typeface="+mj-ea"/>
              <a:cs typeface="+mj-ea"/>
              <a:sym typeface="+mn-ea"/>
            </a:endParaRPr>
          </a:p>
          <a:p>
            <a:pPr algn="l">
              <a:buFont typeface="Arial" panose="020B0604020202020204" pitchFamily="34" charset="0"/>
            </a:pPr>
            <a:endParaRPr lang="en-US" altLang="zh-CN" sz="2000" dirty="0">
              <a:uFillTx/>
              <a:latin typeface="+mj-ea"/>
              <a:ea typeface="+mj-ea"/>
              <a:cs typeface="+mj-ea"/>
              <a:sym typeface="+mn-ea"/>
            </a:endParaRPr>
          </a:p>
          <a:p>
            <a:pPr algn="l">
              <a:buFont typeface="Arial" panose="020B0604020202020204" pitchFamily="34" charset="0"/>
            </a:pPr>
            <a:r>
              <a:rPr lang="zh-CN" altLang="en-US" sz="2000" dirty="0">
                <a:uFillTx/>
                <a:latin typeface="+mj-ea"/>
                <a:ea typeface="+mj-ea"/>
                <a:cs typeface="+mj-ea"/>
                <a:sym typeface="+mn-ea"/>
              </a:rPr>
              <a:t>   </a:t>
            </a:r>
          </a:p>
          <a:p>
            <a:pPr algn="l">
              <a:buFont typeface="Arial" panose="020B0604020202020204" pitchFamily="34" charset="0"/>
            </a:pPr>
            <a:r>
              <a:rPr lang="zh-CN" altLang="en-US" sz="2000" dirty="0">
                <a:uFillTx/>
                <a:latin typeface="+mj-ea"/>
                <a:ea typeface="+mj-ea"/>
                <a:cs typeface="+mj-ea"/>
                <a:sym typeface="+mn-ea"/>
              </a:rPr>
              <a:t>       其中A,B,C,D,E,T是六个分块矩阵，T为下三角矩阵，图</a:t>
            </a:r>
            <a:r>
              <a:rPr lang="en-US" altLang="zh-CN" sz="2000" dirty="0">
                <a:uFillTx/>
                <a:latin typeface="+mj-ea"/>
                <a:ea typeface="+mj-ea"/>
                <a:cs typeface="+mj-ea"/>
                <a:sym typeface="+mn-ea"/>
              </a:rPr>
              <a:t>5</a:t>
            </a:r>
            <a:r>
              <a:rPr lang="zh-CN" altLang="en-US" sz="2000" dirty="0">
                <a:uFillTx/>
                <a:latin typeface="+mj-ea"/>
                <a:ea typeface="+mj-ea"/>
                <a:cs typeface="+mj-ea"/>
                <a:sym typeface="+mn-ea"/>
              </a:rPr>
              <a:t>给出了近</a:t>
            </a:r>
          </a:p>
          <a:p>
            <a:pPr algn="l">
              <a:buFont typeface="Arial" panose="020B0604020202020204" pitchFamily="34" charset="0"/>
            </a:pPr>
            <a:r>
              <a:rPr lang="zh-CN" altLang="en-US" sz="2000" dirty="0">
                <a:uFillTx/>
                <a:latin typeface="+mj-ea"/>
                <a:ea typeface="+mj-ea"/>
                <a:cs typeface="+mj-ea"/>
                <a:sym typeface="+mn-ea"/>
              </a:rPr>
              <a:t>   近似下三角矩阵的具体构造。</a:t>
            </a:r>
            <a:endParaRPr lang="en-US" altLang="zh-CN" sz="2000" dirty="0">
              <a:uFillTx/>
              <a:latin typeface="+mj-ea"/>
              <a:ea typeface="+mj-ea"/>
              <a:cs typeface="+mj-ea"/>
              <a:sym typeface="+mn-ea"/>
            </a:endParaRPr>
          </a:p>
        </p:txBody>
      </p:sp>
      <p:graphicFrame>
        <p:nvGraphicFramePr>
          <p:cNvPr id="4" name="对象 3">
            <a:hlinkClick r:id="" action="ppaction://ole?verb=0"/>
          </p:cNvPr>
          <p:cNvGraphicFramePr>
            <a:graphicFrameLocks noChangeAspect="1"/>
          </p:cNvGraphicFramePr>
          <p:nvPr/>
        </p:nvGraphicFramePr>
        <p:xfrm>
          <a:off x="4114800" y="3270250"/>
          <a:ext cx="914400" cy="316865"/>
        </p:xfrm>
        <a:graphic>
          <a:graphicData uri="http://schemas.openxmlformats.org/presentationml/2006/ole">
            <mc:AlternateContent xmlns:mc="http://schemas.openxmlformats.org/markup-compatibility/2006">
              <mc:Choice xmlns:v="urn:schemas-microsoft-com:vml" Requires="v">
                <p:oleObj r:id="rId2" imgW="914400" imgH="316865" progId="Equation.KSEE3">
                  <p:embed/>
                </p:oleObj>
              </mc:Choice>
              <mc:Fallback>
                <p:oleObj r:id="rId2" imgW="914400" imgH="316865" progId="Equation.KSEE3">
                  <p:embed/>
                  <p:pic>
                    <p:nvPicPr>
                      <p:cNvPr id="0" name="图片 1024"/>
                      <p:cNvPicPr/>
                      <p:nvPr/>
                    </p:nvPicPr>
                    <p:blipFill>
                      <a:blip r:embed="rId3"/>
                      <a:stretch>
                        <a:fillRect/>
                      </a:stretch>
                    </p:blipFill>
                    <p:spPr>
                      <a:xfrm>
                        <a:off x="4114800" y="3270250"/>
                        <a:ext cx="914400" cy="31686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2826385" y="4426585"/>
          <a:ext cx="2550795" cy="1042670"/>
        </p:xfrm>
        <a:graphic>
          <a:graphicData uri="http://schemas.openxmlformats.org/presentationml/2006/ole">
            <mc:AlternateContent xmlns:mc="http://schemas.openxmlformats.org/markup-compatibility/2006">
              <mc:Choice xmlns:v="urn:schemas-microsoft-com:vml" Requires="v">
                <p:oleObj r:id="rId4" imgW="1739900" imgH="711200" progId="Equation.KSEE3">
                  <p:embed/>
                </p:oleObj>
              </mc:Choice>
              <mc:Fallback>
                <p:oleObj r:id="rId4" imgW="1739900" imgH="711200" progId="Equation.KSEE3">
                  <p:embed/>
                  <p:pic>
                    <p:nvPicPr>
                      <p:cNvPr id="0" name="图片 1026"/>
                      <p:cNvPicPr/>
                      <p:nvPr/>
                    </p:nvPicPr>
                    <p:blipFill>
                      <a:blip r:embed="rId5"/>
                      <a:stretch>
                        <a:fillRect/>
                      </a:stretch>
                    </p:blipFill>
                    <p:spPr>
                      <a:xfrm>
                        <a:off x="2826385" y="4426585"/>
                        <a:ext cx="2550795" cy="1042670"/>
                      </a:xfrm>
                      <a:prstGeom prst="rect">
                        <a:avLst/>
                      </a:prstGeom>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0480" y="104775"/>
            <a:ext cx="5112385" cy="685800"/>
          </a:xfrm>
        </p:spPr>
        <p:txBody>
          <a:bodyPr/>
          <a:lstStyle/>
          <a:p>
            <a:r>
              <a:rPr lang="zh-CN" altLang="en-US" sz="2400">
                <a:sym typeface="+mn-ea"/>
              </a:rPr>
              <a:t>基于近似下三角矩阵的编码</a:t>
            </a:r>
            <a:endParaRPr sz="2400">
              <a:sym typeface="+mn-ea"/>
            </a:endParaRPr>
          </a:p>
        </p:txBody>
      </p:sp>
      <p:sp>
        <p:nvSpPr>
          <p:cNvPr id="5" name="文本框 2"/>
          <p:cNvSpPr txBox="1">
            <a:spLocks noChangeArrowheads="1"/>
          </p:cNvSpPr>
          <p:nvPr/>
        </p:nvSpPr>
        <p:spPr bwMode="auto">
          <a:xfrm>
            <a:off x="266065" y="815975"/>
            <a:ext cx="85883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en-US" sz="2000" dirty="0">
                <a:uFillTx/>
                <a:latin typeface="Times New Roman" panose="02020603050405020304" pitchFamily="18" charset="0"/>
                <a:ea typeface="黑体" panose="02010609060101010101" pitchFamily="49" charset="-122"/>
                <a:cs typeface="+mn-ea"/>
              </a:rPr>
              <a:t>2) .</a:t>
            </a:r>
            <a:r>
              <a:rPr sz="2000" dirty="0">
                <a:uFillTx/>
                <a:latin typeface="Times New Roman" panose="02020603050405020304" pitchFamily="18" charset="0"/>
                <a:ea typeface="黑体" panose="02010609060101010101" pitchFamily="49" charset="-122"/>
                <a:cs typeface="+mn-ea"/>
              </a:rPr>
              <a:t>将近似下三角矩阵H做线性变换得到以下矩阵</a:t>
            </a:r>
            <a:r>
              <a:rPr lang="zh-CN" sz="2000" dirty="0">
                <a:uFillTx/>
                <a:latin typeface="Times New Roman" panose="02020603050405020304" pitchFamily="18" charset="0"/>
                <a:ea typeface="黑体" panose="02010609060101010101" pitchFamily="49" charset="-122"/>
                <a:cs typeface="+mn-ea"/>
              </a:rPr>
              <a:t>：</a:t>
            </a:r>
          </a:p>
          <a:p>
            <a:pPr algn="l">
              <a:buClrTx/>
              <a:buSzTx/>
              <a:buFont typeface="Arial" panose="020B0604020202020204" pitchFamily="34" charset="0"/>
              <a:buNone/>
            </a:pPr>
            <a:endParaRPr lang="zh-CN" sz="2000" dirty="0">
              <a:uFillTx/>
              <a:latin typeface="Times New Roman" panose="02020603050405020304" pitchFamily="18" charset="0"/>
              <a:ea typeface="黑体" panose="02010609060101010101" pitchFamily="49" charset="-122"/>
              <a:cs typeface="+mn-ea"/>
            </a:endParaRPr>
          </a:p>
        </p:txBody>
      </p:sp>
      <p:pic>
        <p:nvPicPr>
          <p:cNvPr id="14" name="图片 13" descr="6~PLZWW2SB1}XISL~0C6N4P"/>
          <p:cNvPicPr>
            <a:picLocks noChangeAspect="1"/>
          </p:cNvPicPr>
          <p:nvPr/>
        </p:nvPicPr>
        <p:blipFill>
          <a:blip r:embed="rId2"/>
          <a:stretch>
            <a:fillRect/>
          </a:stretch>
        </p:blipFill>
        <p:spPr>
          <a:xfrm>
            <a:off x="1338580" y="2505710"/>
            <a:ext cx="6448425" cy="3581400"/>
          </a:xfrm>
          <a:prstGeom prst="rect">
            <a:avLst/>
          </a:prstGeom>
        </p:spPr>
      </p:pic>
      <p:sp>
        <p:nvSpPr>
          <p:cNvPr id="15" name="文本框 14"/>
          <p:cNvSpPr txBox="1"/>
          <p:nvPr/>
        </p:nvSpPr>
        <p:spPr>
          <a:xfrm>
            <a:off x="3332480" y="6087110"/>
            <a:ext cx="2925445" cy="337185"/>
          </a:xfrm>
          <a:prstGeom prst="rect">
            <a:avLst/>
          </a:prstGeom>
          <a:noFill/>
        </p:spPr>
        <p:txBody>
          <a:bodyPr wrap="square" rtlCol="0" anchor="t">
            <a:spAutoFit/>
          </a:bodyPr>
          <a:lstStyle/>
          <a:p>
            <a:r>
              <a:rPr lang="zh-CN" altLang="en-US" sz="1600" dirty="0">
                <a:solidFill>
                  <a:schemeClr val="tx1"/>
                </a:solidFill>
                <a:latin typeface="黑体" panose="02010609060101010101" pitchFamily="49" charset="-122"/>
                <a:ea typeface="黑体" panose="02010609060101010101" pitchFamily="49" charset="-122"/>
                <a:sym typeface="+mn-ea"/>
              </a:rPr>
              <a:t>图</a:t>
            </a:r>
            <a:r>
              <a:rPr lang="en-US" altLang="zh-CN" sz="1600" dirty="0">
                <a:solidFill>
                  <a:schemeClr val="tx1"/>
                </a:solidFill>
                <a:latin typeface="黑体" panose="02010609060101010101" pitchFamily="49" charset="-122"/>
                <a:ea typeface="黑体" panose="02010609060101010101" pitchFamily="49" charset="-122"/>
                <a:sym typeface="+mn-ea"/>
              </a:rPr>
              <a:t>5  </a:t>
            </a:r>
            <a:r>
              <a:rPr lang="zh-CN" altLang="en-US" sz="1600" dirty="0">
                <a:solidFill>
                  <a:schemeClr val="tx1"/>
                </a:solidFill>
                <a:latin typeface="黑体" panose="02010609060101010101" pitchFamily="49" charset="-122"/>
                <a:ea typeface="黑体" panose="02010609060101010101" pitchFamily="49" charset="-122"/>
                <a:sym typeface="+mn-ea"/>
              </a:rPr>
              <a:t>近似下三角矩阵</a:t>
            </a:r>
          </a:p>
        </p:txBody>
      </p:sp>
      <p:graphicFrame>
        <p:nvGraphicFramePr>
          <p:cNvPr id="3" name="对象 2">
            <a:hlinkClick r:id="" action="ppaction://ole?verb=0"/>
          </p:cNvPr>
          <p:cNvGraphicFramePr>
            <a:graphicFrameLocks noChangeAspect="1"/>
          </p:cNvGraphicFramePr>
          <p:nvPr/>
        </p:nvGraphicFramePr>
        <p:xfrm>
          <a:off x="554990" y="1414780"/>
          <a:ext cx="7886065" cy="942340"/>
        </p:xfrm>
        <a:graphic>
          <a:graphicData uri="http://schemas.openxmlformats.org/presentationml/2006/ole">
            <mc:AlternateContent xmlns:mc="http://schemas.openxmlformats.org/markup-compatibility/2006">
              <mc:Choice xmlns:v="urn:schemas-microsoft-com:vml" Requires="v">
                <p:oleObj r:id="rId3" imgW="6070600" imgH="711200" progId="Equation.KSEE3">
                  <p:embed/>
                </p:oleObj>
              </mc:Choice>
              <mc:Fallback>
                <p:oleObj r:id="rId3" imgW="6070600" imgH="711200" progId="Equation.KSEE3">
                  <p:embed/>
                  <p:pic>
                    <p:nvPicPr>
                      <p:cNvPr id="0" name="图片 2048"/>
                      <p:cNvPicPr/>
                      <p:nvPr/>
                    </p:nvPicPr>
                    <p:blipFill>
                      <a:blip r:embed="rId4"/>
                      <a:stretch>
                        <a:fillRect/>
                      </a:stretch>
                    </p:blipFill>
                    <p:spPr>
                      <a:xfrm>
                        <a:off x="554990" y="1414780"/>
                        <a:ext cx="7886065" cy="942340"/>
                      </a:xfrm>
                      <a:prstGeom prst="rect">
                        <a:avLst/>
                      </a:prstGeom>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89450" y="104775"/>
            <a:ext cx="4463415" cy="685800"/>
          </a:xfrm>
        </p:spPr>
        <p:txBody>
          <a:bodyPr/>
          <a:lstStyle/>
          <a:p>
            <a:r>
              <a:rPr lang="zh-CN" altLang="en-US" sz="2400">
                <a:sym typeface="+mn-ea"/>
              </a:rPr>
              <a:t>基于近似下三角矩阵的编码</a:t>
            </a:r>
            <a:endParaRPr sz="2400">
              <a:sym typeface="+mn-ea"/>
            </a:endParaRPr>
          </a:p>
        </p:txBody>
      </p:sp>
      <p:sp>
        <p:nvSpPr>
          <p:cNvPr id="5" name="文本框 2"/>
          <p:cNvSpPr txBox="1">
            <a:spLocks noChangeArrowheads="1"/>
          </p:cNvSpPr>
          <p:nvPr/>
        </p:nvSpPr>
        <p:spPr bwMode="auto">
          <a:xfrm>
            <a:off x="346710" y="1195070"/>
            <a:ext cx="8450580" cy="446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Char char="•"/>
            </a:pPr>
            <a:r>
              <a:rPr lang="en-US" altLang="zh-CN" sz="2000" dirty="0">
                <a:uFillTx/>
                <a:latin typeface="+mn-ea"/>
                <a:ea typeface="+mn-ea"/>
                <a:cs typeface="+mn-ea"/>
              </a:rPr>
              <a:t>  </a:t>
            </a:r>
            <a:r>
              <a:rPr lang="zh-CN" altLang="en-US" sz="2000" dirty="0">
                <a:solidFill>
                  <a:srgbClr val="FF0000"/>
                </a:solidFill>
                <a:uFillTx/>
                <a:latin typeface="+mn-ea"/>
                <a:ea typeface="+mn-ea"/>
                <a:cs typeface="+mn-ea"/>
              </a:rPr>
              <a:t>步骤</a:t>
            </a:r>
            <a:r>
              <a:rPr lang="zh-CN" altLang="en-US" sz="2000" dirty="0">
                <a:solidFill>
                  <a:srgbClr val="FF0000"/>
                </a:solidFill>
                <a:uFillTx/>
                <a:latin typeface="+mn-ea"/>
                <a:ea typeface="+mn-ea"/>
                <a:cs typeface="+mn-ea"/>
                <a:sym typeface="+mn-ea"/>
              </a:rPr>
              <a:t>②</a:t>
            </a:r>
            <a:r>
              <a:rPr lang="en-US" altLang="zh-CN" sz="2000" dirty="0">
                <a:solidFill>
                  <a:srgbClr val="FF0000"/>
                </a:solidFill>
                <a:uFillTx/>
                <a:latin typeface="+mn-ea"/>
                <a:ea typeface="+mn-ea"/>
                <a:cs typeface="+mn-ea"/>
              </a:rPr>
              <a:t>-</a:t>
            </a:r>
            <a:r>
              <a:rPr lang="zh-CN" altLang="en-US" sz="2000" dirty="0">
                <a:solidFill>
                  <a:srgbClr val="FF0000"/>
                </a:solidFill>
                <a:uFillTx/>
                <a:latin typeface="+mn-ea"/>
                <a:ea typeface="+mn-ea"/>
                <a:cs typeface="+mn-ea"/>
              </a:rPr>
              <a:t>编码</a:t>
            </a:r>
            <a:endParaRPr lang="zh-CN" altLang="en-US" sz="2000" dirty="0">
              <a:uFillTx/>
              <a:latin typeface="+mn-ea"/>
              <a:ea typeface="+mn-ea"/>
              <a:cs typeface="+mn-ea"/>
            </a:endParaRPr>
          </a:p>
          <a:p>
            <a:pPr algn="l">
              <a:buClrTx/>
              <a:buSzTx/>
              <a:buFont typeface="Arial" panose="020B0604020202020204" pitchFamily="34" charset="0"/>
              <a:buNone/>
            </a:pPr>
            <a:r>
              <a:rPr lang="zh-CN" altLang="en-US" sz="2000" dirty="0">
                <a:uFillTx/>
                <a:latin typeface="+mn-ea"/>
                <a:ea typeface="+mn-ea"/>
                <a:cs typeface="+mn-ea"/>
              </a:rPr>
              <a:t>                                            </a:t>
            </a:r>
          </a:p>
          <a:p>
            <a:pPr algn="l">
              <a:buClrTx/>
              <a:buSzTx/>
              <a:buFont typeface="Arial" panose="020B0604020202020204" pitchFamily="34" charset="0"/>
              <a:buNone/>
            </a:pPr>
            <a:r>
              <a:rPr lang="en-US" altLang="zh-CN" sz="2000" dirty="0">
                <a:uFillTx/>
                <a:latin typeface="+mn-ea"/>
                <a:ea typeface="+mn-ea"/>
                <a:cs typeface="+mn-ea"/>
              </a:rPr>
              <a:t>     1).</a:t>
            </a:r>
            <a:r>
              <a:rPr lang="zh-CN" altLang="en-US" sz="2000" dirty="0">
                <a:uFillTx/>
                <a:latin typeface="+mn-ea"/>
                <a:ea typeface="+mn-ea"/>
                <a:cs typeface="+mn-ea"/>
              </a:rPr>
              <a:t>假设码字为        ，</a:t>
            </a:r>
            <a:r>
              <a:rPr lang="zh-CN" altLang="en-US" sz="2000" dirty="0">
                <a:uFillTx/>
                <a:latin typeface="+mn-ea"/>
                <a:ea typeface="+mn-ea"/>
                <a:cs typeface="+mn-ea"/>
                <a:sym typeface="+mn-ea"/>
              </a:rPr>
              <a:t>其中 s表示信息符号</a:t>
            </a:r>
            <a:r>
              <a:rPr lang="en-US" altLang="zh-CN" sz="2000" dirty="0">
                <a:uFillTx/>
                <a:latin typeface="+mn-ea"/>
                <a:ea typeface="+mn-ea"/>
                <a:cs typeface="+mn-ea"/>
                <a:sym typeface="+mn-ea"/>
              </a:rPr>
              <a:t>(</a:t>
            </a:r>
            <a:r>
              <a:rPr lang="zh-CN" altLang="en-US" sz="2000" dirty="0">
                <a:uFillTx/>
                <a:latin typeface="+mn-ea"/>
                <a:ea typeface="+mn-ea"/>
                <a:cs typeface="+mn-ea"/>
                <a:sym typeface="+mn-ea"/>
              </a:rPr>
              <a:t>也称为系统比特</a:t>
            </a:r>
            <a:r>
              <a:rPr lang="en-US" altLang="zh-CN" sz="2000" dirty="0">
                <a:uFillTx/>
                <a:latin typeface="+mn-ea"/>
                <a:ea typeface="+mn-ea"/>
                <a:cs typeface="+mn-ea"/>
                <a:sym typeface="+mn-ea"/>
              </a:rPr>
              <a:t>)</a:t>
            </a:r>
            <a:r>
              <a:rPr lang="zh-CN" altLang="en-US" sz="2000" dirty="0">
                <a:uFillTx/>
                <a:latin typeface="+mn-ea"/>
                <a:ea typeface="+mn-ea"/>
                <a:cs typeface="+mn-ea"/>
                <a:sym typeface="+mn-ea"/>
              </a:rPr>
              <a:t>，</a:t>
            </a:r>
            <a:endParaRPr lang="zh-CN" altLang="en-US" sz="2000" dirty="0">
              <a:uFillTx/>
              <a:latin typeface="+mn-ea"/>
              <a:ea typeface="+mn-ea"/>
              <a:cs typeface="+mn-ea"/>
            </a:endParaRPr>
          </a:p>
          <a:p>
            <a:pPr algn="l">
              <a:buClrTx/>
              <a:buSzTx/>
              <a:buFont typeface="Arial" panose="020B0604020202020204" pitchFamily="34" charset="0"/>
              <a:buNone/>
            </a:pPr>
            <a:r>
              <a:rPr lang="zh-CN" altLang="en-US" sz="2000" dirty="0">
                <a:uFillTx/>
                <a:latin typeface="+mn-ea"/>
                <a:ea typeface="+mn-ea"/>
                <a:cs typeface="+mn-ea"/>
              </a:rPr>
              <a:t>                                          </a:t>
            </a:r>
          </a:p>
          <a:p>
            <a:pPr algn="l">
              <a:buClrTx/>
              <a:buSzTx/>
              <a:buFont typeface="Arial" panose="020B0604020202020204" pitchFamily="34" charset="0"/>
              <a:buNone/>
            </a:pPr>
            <a:r>
              <a:rPr lang="zh-CN" altLang="en-US" sz="2000" dirty="0">
                <a:uFillTx/>
                <a:latin typeface="+mn-ea"/>
                <a:ea typeface="+mn-ea"/>
                <a:cs typeface="+mn-ea"/>
              </a:rPr>
              <a:t>     </a:t>
            </a:r>
            <a:r>
              <a:rPr lang="en-US" altLang="zh-CN" sz="2000" dirty="0">
                <a:uFillTx/>
                <a:latin typeface="+mn-ea"/>
                <a:ea typeface="+mn-ea"/>
                <a:cs typeface="+mn-ea"/>
                <a:sym typeface="+mn-ea"/>
              </a:rPr>
              <a:t>p</a:t>
            </a:r>
            <a:r>
              <a:rPr lang="en-US" altLang="zh-CN" sz="2000" baseline="-25000" dirty="0">
                <a:uFillTx/>
                <a:latin typeface="+mn-ea"/>
                <a:ea typeface="+mn-ea"/>
                <a:cs typeface="+mn-ea"/>
                <a:sym typeface="+mn-ea"/>
              </a:rPr>
              <a:t>1</a:t>
            </a:r>
            <a:r>
              <a:rPr lang="zh-CN" altLang="en-US" sz="2000" dirty="0">
                <a:uFillTx/>
                <a:latin typeface="+mn-ea"/>
                <a:ea typeface="+mn-ea"/>
                <a:cs typeface="+mn-ea"/>
              </a:rPr>
              <a:t>和 </a:t>
            </a:r>
            <a:r>
              <a:rPr lang="en-US" altLang="zh-CN" sz="2000" dirty="0">
                <a:uFillTx/>
                <a:latin typeface="+mn-ea"/>
                <a:ea typeface="+mn-ea"/>
                <a:cs typeface="+mn-ea"/>
                <a:sym typeface="+mn-ea"/>
              </a:rPr>
              <a:t>p</a:t>
            </a:r>
            <a:r>
              <a:rPr lang="en-US" altLang="zh-CN" sz="2000" baseline="-25000" dirty="0">
                <a:uFillTx/>
                <a:latin typeface="+mn-ea"/>
                <a:ea typeface="+mn-ea"/>
                <a:cs typeface="+mn-ea"/>
                <a:sym typeface="+mn-ea"/>
              </a:rPr>
              <a:t>2</a:t>
            </a:r>
            <a:r>
              <a:rPr lang="zh-CN" altLang="en-US" sz="2000" dirty="0">
                <a:uFillTx/>
                <a:latin typeface="+mn-ea"/>
                <a:ea typeface="+mn-ea"/>
                <a:cs typeface="+mn-ea"/>
              </a:rPr>
              <a:t>表示校验符号</a:t>
            </a:r>
            <a:r>
              <a:rPr lang="en-US" altLang="zh-CN" sz="2000" dirty="0">
                <a:uFillTx/>
                <a:latin typeface="+mn-ea"/>
                <a:ea typeface="+mn-ea"/>
                <a:cs typeface="+mn-ea"/>
              </a:rPr>
              <a:t>(</a:t>
            </a:r>
            <a:r>
              <a:rPr lang="zh-CN" altLang="en-US" sz="2000" dirty="0">
                <a:uFillTx/>
                <a:latin typeface="+mn-ea"/>
                <a:ea typeface="+mn-ea"/>
                <a:cs typeface="+mn-ea"/>
              </a:rPr>
              <a:t>也称为校验比特</a:t>
            </a:r>
            <a:r>
              <a:rPr lang="en-US" altLang="zh-CN" sz="2000" dirty="0">
                <a:uFillTx/>
                <a:latin typeface="+mn-ea"/>
                <a:ea typeface="+mn-ea"/>
                <a:cs typeface="+mn-ea"/>
              </a:rPr>
              <a:t>)</a:t>
            </a:r>
            <a:r>
              <a:rPr lang="zh-CN" altLang="en-US" sz="2000" dirty="0">
                <a:uFillTx/>
                <a:latin typeface="+mn-ea"/>
                <a:ea typeface="+mn-ea"/>
                <a:cs typeface="+mn-ea"/>
              </a:rPr>
              <a:t>。</a:t>
            </a:r>
          </a:p>
          <a:p>
            <a:pPr algn="l">
              <a:buClrTx/>
              <a:buSzTx/>
              <a:buFont typeface="Arial" panose="020B0604020202020204" pitchFamily="34" charset="0"/>
              <a:buNone/>
            </a:pPr>
            <a:r>
              <a:rPr lang="zh-CN" altLang="en-US" sz="2000" dirty="0">
                <a:uFillTx/>
                <a:latin typeface="+mn-ea"/>
                <a:ea typeface="+mn-ea"/>
                <a:cs typeface="+mn-ea"/>
              </a:rPr>
              <a:t>     于是由 Hx=0 有：</a:t>
            </a:r>
          </a:p>
          <a:p>
            <a:pPr algn="l">
              <a:buClrTx/>
              <a:buSzTx/>
              <a:buFont typeface="Arial" panose="020B0604020202020204" pitchFamily="34" charset="0"/>
              <a:buNone/>
            </a:pPr>
            <a:r>
              <a:rPr lang="zh-CN" altLang="en-US" sz="2000" dirty="0">
                <a:uFillTx/>
                <a:latin typeface="+mn-ea"/>
                <a:ea typeface="+mn-ea"/>
                <a:cs typeface="+mn-ea"/>
              </a:rPr>
              <a:t>                      </a:t>
            </a:r>
            <a:r>
              <a:rPr lang="zh-CN" altLang="en-US" sz="2000" dirty="0">
                <a:uFillTx/>
                <a:latin typeface="+mj-lt"/>
                <a:ea typeface="+mn-ea"/>
                <a:cs typeface="+mj-lt"/>
              </a:rPr>
              <a:t>As + B</a:t>
            </a:r>
            <a:r>
              <a:rPr lang="en-US" altLang="zh-CN" sz="2000" dirty="0">
                <a:uFillTx/>
                <a:latin typeface="+mj-lt"/>
                <a:ea typeface="+mn-ea"/>
                <a:cs typeface="+mj-lt"/>
                <a:sym typeface="+mn-ea"/>
              </a:rPr>
              <a:t>p</a:t>
            </a:r>
            <a:r>
              <a:rPr lang="en-US" altLang="zh-CN" sz="2000" baseline="-25000" dirty="0">
                <a:uFillTx/>
                <a:latin typeface="+mj-lt"/>
                <a:ea typeface="+mn-ea"/>
                <a:cs typeface="+mj-lt"/>
                <a:sym typeface="+mn-ea"/>
              </a:rPr>
              <a:t>1</a:t>
            </a:r>
            <a:r>
              <a:rPr lang="zh-CN" altLang="en-US" sz="2000" dirty="0">
                <a:uFillTx/>
                <a:latin typeface="+mj-lt"/>
                <a:ea typeface="+mn-ea"/>
                <a:cs typeface="+mj-lt"/>
              </a:rPr>
              <a:t> + T</a:t>
            </a:r>
            <a:r>
              <a:rPr lang="en-US" altLang="zh-CN" sz="2000" dirty="0">
                <a:uFillTx/>
                <a:latin typeface="+mj-lt"/>
                <a:ea typeface="+mn-ea"/>
                <a:cs typeface="+mj-lt"/>
                <a:sym typeface="+mn-ea"/>
              </a:rPr>
              <a:t>p</a:t>
            </a:r>
            <a:r>
              <a:rPr lang="en-US" altLang="zh-CN" sz="2000" baseline="-25000" dirty="0">
                <a:uFillTx/>
                <a:latin typeface="+mj-lt"/>
                <a:ea typeface="+mn-ea"/>
                <a:cs typeface="+mj-lt"/>
                <a:sym typeface="+mn-ea"/>
              </a:rPr>
              <a:t>2</a:t>
            </a:r>
            <a:r>
              <a:rPr lang="zh-CN" altLang="en-US" sz="2000" dirty="0">
                <a:uFillTx/>
                <a:latin typeface="+mj-lt"/>
                <a:ea typeface="+mn-ea"/>
                <a:cs typeface="+mj-lt"/>
              </a:rPr>
              <a:t> = 0 </a:t>
            </a:r>
            <a:endParaRPr lang="zh-CN" altLang="en-US" sz="2000" dirty="0">
              <a:uFillTx/>
              <a:latin typeface="+mn-ea"/>
              <a:ea typeface="+mn-ea"/>
              <a:cs typeface="+mn-ea"/>
            </a:endParaRPr>
          </a:p>
          <a:p>
            <a:pPr algn="l">
              <a:buClrTx/>
              <a:buSzTx/>
              <a:buFont typeface="Arial" panose="020B0604020202020204" pitchFamily="34" charset="0"/>
              <a:buNone/>
            </a:pPr>
            <a:r>
              <a:rPr lang="zh-CN" altLang="en-US" sz="2000" dirty="0">
                <a:uFillTx/>
                <a:latin typeface="+mn-ea"/>
                <a:ea typeface="+mn-ea"/>
                <a:cs typeface="+mn-ea"/>
              </a:rPr>
              <a:t>                 </a:t>
            </a:r>
            <a:r>
              <a:rPr lang="zh-CN" altLang="en-US" sz="2000" dirty="0">
                <a:uFillTx/>
                <a:latin typeface="+mn-lt"/>
                <a:ea typeface="+mn-ea"/>
                <a:cs typeface="+mn-lt"/>
              </a:rPr>
              <a:t>(-ET</a:t>
            </a:r>
            <a:r>
              <a:rPr lang="en-US" altLang="zh-CN" sz="2000" baseline="30000" dirty="0">
                <a:solidFill>
                  <a:schemeClr val="tx1"/>
                </a:solidFill>
                <a:uFillTx/>
                <a:latin typeface="+mn-lt"/>
                <a:ea typeface="+mn-ea"/>
                <a:cs typeface="+mn-lt"/>
              </a:rPr>
              <a:t>-1</a:t>
            </a:r>
            <a:r>
              <a:rPr lang="zh-CN" altLang="en-US" sz="2000" dirty="0">
                <a:uFillTx/>
                <a:latin typeface="+mn-lt"/>
                <a:ea typeface="+mn-ea"/>
                <a:cs typeface="+mn-lt"/>
              </a:rPr>
              <a:t> A + C)s + (-ET</a:t>
            </a:r>
            <a:r>
              <a:rPr lang="en-US" altLang="zh-CN" sz="2000" baseline="30000" dirty="0">
                <a:solidFill>
                  <a:schemeClr val="tx1"/>
                </a:solidFill>
                <a:uFillTx/>
                <a:latin typeface="+mn-lt"/>
                <a:ea typeface="+mn-ea"/>
                <a:cs typeface="+mn-lt"/>
              </a:rPr>
              <a:t>-1</a:t>
            </a:r>
            <a:r>
              <a:rPr lang="zh-CN" altLang="en-US" sz="2000" dirty="0">
                <a:uFillTx/>
                <a:latin typeface="+mn-lt"/>
                <a:ea typeface="+mn-ea"/>
                <a:cs typeface="+mn-lt"/>
              </a:rPr>
              <a:t> B + D)p</a:t>
            </a:r>
            <a:r>
              <a:rPr lang="en-US" altLang="zh-CN" sz="2000" baseline="-25000" dirty="0">
                <a:solidFill>
                  <a:schemeClr val="tx1"/>
                </a:solidFill>
                <a:uFillTx/>
                <a:latin typeface="+mn-lt"/>
                <a:ea typeface="+mn-ea"/>
                <a:cs typeface="+mn-lt"/>
              </a:rPr>
              <a:t>1</a:t>
            </a:r>
            <a:r>
              <a:rPr lang="zh-CN" altLang="en-US" sz="2000" dirty="0">
                <a:uFillTx/>
                <a:latin typeface="+mn-lt"/>
                <a:ea typeface="+mn-ea"/>
                <a:cs typeface="+mn-lt"/>
              </a:rPr>
              <a:t> = 0</a:t>
            </a:r>
            <a:endParaRPr lang="zh-CN" altLang="en-US" sz="2000" dirty="0">
              <a:uFillTx/>
              <a:latin typeface="+mn-ea"/>
              <a:ea typeface="+mn-ea"/>
              <a:cs typeface="+mn-ea"/>
            </a:endParaRPr>
          </a:p>
          <a:p>
            <a:pPr algn="l">
              <a:buClrTx/>
              <a:buSzTx/>
              <a:buFont typeface="Arial" panose="020B0604020202020204" pitchFamily="34" charset="0"/>
              <a:buNone/>
            </a:pPr>
            <a:r>
              <a:rPr lang="en-US" altLang="zh-CN" sz="2000" dirty="0">
                <a:uFillTx/>
                <a:latin typeface="+mn-ea"/>
                <a:ea typeface="+mn-ea"/>
                <a:cs typeface="+mn-ea"/>
              </a:rPr>
              <a:t>     2).定义：</a:t>
            </a:r>
            <a:r>
              <a:rPr lang="en-US" altLang="zh-CN" sz="2000" dirty="0">
                <a:uFillTx/>
                <a:latin typeface="+mj-lt"/>
                <a:ea typeface="+mn-ea"/>
                <a:cs typeface="+mj-lt"/>
              </a:rPr>
              <a:t>φ = (-ET</a:t>
            </a:r>
            <a:r>
              <a:rPr lang="en-US" altLang="zh-CN" sz="2000" baseline="30000" dirty="0">
                <a:solidFill>
                  <a:schemeClr val="tx1"/>
                </a:solidFill>
                <a:uFillTx/>
                <a:latin typeface="+mj-lt"/>
                <a:ea typeface="+mn-ea"/>
                <a:cs typeface="+mj-lt"/>
              </a:rPr>
              <a:t>-1</a:t>
            </a:r>
            <a:r>
              <a:rPr lang="en-US" altLang="zh-CN" sz="2000" dirty="0">
                <a:uFillTx/>
                <a:latin typeface="+mj-lt"/>
                <a:ea typeface="+mn-ea"/>
                <a:cs typeface="+mj-lt"/>
              </a:rPr>
              <a:t> B + D)</a:t>
            </a:r>
            <a:r>
              <a:rPr lang="en-US" altLang="zh-CN" sz="2000" dirty="0">
                <a:uFillTx/>
                <a:latin typeface="+mn-ea"/>
                <a:ea typeface="+mn-ea"/>
                <a:cs typeface="+mn-ea"/>
              </a:rPr>
              <a:t> ， 并且</a:t>
            </a:r>
            <a:r>
              <a:rPr lang="en-US" altLang="zh-CN" sz="2000" dirty="0">
                <a:solidFill>
                  <a:srgbClr val="00CC99"/>
                </a:solidFill>
                <a:uFillTx/>
                <a:latin typeface="+mn-ea"/>
                <a:ea typeface="+mn-ea"/>
                <a:cs typeface="+mn-ea"/>
              </a:rPr>
              <a:t>假设</a:t>
            </a:r>
            <a:r>
              <a:rPr lang="en-US" altLang="zh-CN" sz="2000" dirty="0">
                <a:solidFill>
                  <a:srgbClr val="00CC99"/>
                </a:solidFill>
                <a:uFillTx/>
                <a:latin typeface="+mj-lt"/>
                <a:ea typeface="+mn-ea"/>
                <a:cs typeface="+mj-lt"/>
              </a:rPr>
              <a:t>φ</a:t>
            </a:r>
            <a:r>
              <a:rPr lang="en-US" altLang="zh-CN" sz="2000" dirty="0">
                <a:solidFill>
                  <a:srgbClr val="00CC99"/>
                </a:solidFill>
                <a:uFillTx/>
                <a:latin typeface="+mn-ea"/>
                <a:ea typeface="+mn-ea"/>
                <a:cs typeface="+mn-ea"/>
              </a:rPr>
              <a:t>非奇异</a:t>
            </a:r>
            <a:r>
              <a:rPr lang="en-US" altLang="zh-CN" sz="2000" dirty="0">
                <a:uFillTx/>
                <a:latin typeface="+mn-ea"/>
                <a:ea typeface="+mn-ea"/>
                <a:cs typeface="+mn-ea"/>
              </a:rPr>
              <a:t>，</a:t>
            </a:r>
          </a:p>
          <a:p>
            <a:pPr algn="l">
              <a:buClrTx/>
              <a:buSzTx/>
              <a:buFont typeface="Arial" panose="020B0604020202020204" pitchFamily="34" charset="0"/>
              <a:buNone/>
            </a:pPr>
            <a:r>
              <a:rPr lang="en-US" altLang="zh-CN" sz="2000" dirty="0">
                <a:uFillTx/>
                <a:latin typeface="+mn-ea"/>
                <a:ea typeface="+mn-ea"/>
                <a:cs typeface="+mn-ea"/>
              </a:rPr>
              <a:t>     于是有：</a:t>
            </a:r>
          </a:p>
          <a:p>
            <a:pPr algn="l">
              <a:buClrTx/>
              <a:buSzTx/>
              <a:buFont typeface="Arial" panose="020B0604020202020204" pitchFamily="34" charset="0"/>
              <a:buNone/>
            </a:pPr>
            <a:r>
              <a:rPr lang="zh-CN" altLang="en-US" sz="2000" dirty="0">
                <a:uFillTx/>
                <a:latin typeface="+mn-ea"/>
                <a:ea typeface="+mn-ea"/>
                <a:cs typeface="+mn-ea"/>
              </a:rPr>
              <a:t>            </a:t>
            </a:r>
            <a:r>
              <a:rPr lang="zh-CN" altLang="en-US" sz="2000" dirty="0">
                <a:uFillTx/>
                <a:latin typeface="+mj-lt"/>
                <a:ea typeface="+mn-ea"/>
                <a:cs typeface="+mj-lt"/>
              </a:rPr>
              <a:t>p</a:t>
            </a:r>
            <a:r>
              <a:rPr lang="en-US" altLang="zh-CN" sz="2000" baseline="-25000" dirty="0">
                <a:solidFill>
                  <a:schemeClr val="tx1"/>
                </a:solidFill>
                <a:uFillTx/>
                <a:latin typeface="+mj-lt"/>
                <a:ea typeface="+mn-ea"/>
                <a:cs typeface="+mj-lt"/>
              </a:rPr>
              <a:t>1</a:t>
            </a:r>
            <a:r>
              <a:rPr lang="zh-CN" altLang="en-US" sz="2000" dirty="0">
                <a:uFillTx/>
                <a:latin typeface="+mj-lt"/>
                <a:ea typeface="+mn-ea"/>
                <a:cs typeface="+mj-lt"/>
              </a:rPr>
              <a:t> = </a:t>
            </a:r>
            <a:r>
              <a:rPr lang="en-US" altLang="zh-CN" sz="2000" dirty="0">
                <a:uFillTx/>
                <a:latin typeface="+mj-lt"/>
                <a:ea typeface="+mn-ea"/>
                <a:cs typeface="+mj-lt"/>
              </a:rPr>
              <a:t>-</a:t>
            </a:r>
            <a:r>
              <a:rPr lang="zh-CN" altLang="en-US" sz="2000" dirty="0">
                <a:uFillTx/>
                <a:latin typeface="+mj-lt"/>
                <a:ea typeface="+mn-ea"/>
                <a:cs typeface="+mj-lt"/>
              </a:rPr>
              <a:t>φ</a:t>
            </a:r>
            <a:r>
              <a:rPr lang="en-US" altLang="zh-CN" sz="2000" baseline="30000" dirty="0">
                <a:solidFill>
                  <a:schemeClr val="tx1"/>
                </a:solidFill>
                <a:uFillTx/>
                <a:latin typeface="+mj-lt"/>
                <a:ea typeface="+mn-ea"/>
                <a:cs typeface="+mj-lt"/>
              </a:rPr>
              <a:t>-1</a:t>
            </a:r>
            <a:r>
              <a:rPr lang="zh-CN" altLang="en-US" sz="2000" dirty="0">
                <a:uFillTx/>
                <a:latin typeface="+mj-lt"/>
                <a:ea typeface="+mn-ea"/>
                <a:cs typeface="+mj-lt"/>
              </a:rPr>
              <a:t>(-ET</a:t>
            </a:r>
            <a:r>
              <a:rPr lang="en-US" altLang="zh-CN" sz="2000" baseline="30000" dirty="0">
                <a:uFillTx/>
                <a:latin typeface="+mj-lt"/>
                <a:ea typeface="+mn-ea"/>
                <a:cs typeface="+mj-lt"/>
                <a:sym typeface="+mn-ea"/>
              </a:rPr>
              <a:t>-1</a:t>
            </a:r>
            <a:r>
              <a:rPr lang="zh-CN" altLang="en-US" sz="2000" dirty="0">
                <a:uFillTx/>
                <a:latin typeface="+mj-lt"/>
                <a:ea typeface="+mn-ea"/>
                <a:cs typeface="+mj-lt"/>
              </a:rPr>
              <a:t> As + Cs) ， p</a:t>
            </a:r>
            <a:r>
              <a:rPr lang="en-US" altLang="zh-CN" sz="2000" baseline="-25000" dirty="0">
                <a:solidFill>
                  <a:schemeClr val="tx1"/>
                </a:solidFill>
                <a:uFillTx/>
                <a:latin typeface="+mj-lt"/>
                <a:ea typeface="+mn-ea"/>
                <a:cs typeface="+mj-lt"/>
              </a:rPr>
              <a:t>2</a:t>
            </a:r>
            <a:r>
              <a:rPr lang="zh-CN" altLang="en-US" sz="2000" dirty="0">
                <a:uFillTx/>
                <a:latin typeface="+mj-lt"/>
                <a:ea typeface="+mn-ea"/>
                <a:cs typeface="+mj-lt"/>
              </a:rPr>
              <a:t> = -T</a:t>
            </a:r>
            <a:r>
              <a:rPr lang="en-US" altLang="zh-CN" sz="2000" baseline="30000" dirty="0">
                <a:solidFill>
                  <a:schemeClr val="tx1"/>
                </a:solidFill>
                <a:uFillTx/>
                <a:latin typeface="+mj-lt"/>
                <a:ea typeface="+mn-ea"/>
                <a:cs typeface="+mj-lt"/>
              </a:rPr>
              <a:t>-1</a:t>
            </a:r>
            <a:r>
              <a:rPr lang="zh-CN" altLang="en-US" sz="2000" dirty="0">
                <a:uFillTx/>
                <a:latin typeface="+mj-lt"/>
                <a:ea typeface="+mn-ea"/>
                <a:cs typeface="+mj-lt"/>
              </a:rPr>
              <a:t> (As + Bp</a:t>
            </a:r>
            <a:r>
              <a:rPr lang="en-US" altLang="zh-CN" sz="2000" baseline="-25000" dirty="0">
                <a:solidFill>
                  <a:schemeClr val="tx1"/>
                </a:solidFill>
                <a:uFillTx/>
                <a:latin typeface="+mj-lt"/>
                <a:ea typeface="+mn-ea"/>
                <a:cs typeface="+mj-lt"/>
              </a:rPr>
              <a:t>1</a:t>
            </a:r>
            <a:r>
              <a:rPr lang="zh-CN" altLang="en-US" sz="2000" dirty="0">
                <a:uFillTx/>
                <a:latin typeface="+mj-lt"/>
                <a:ea typeface="+mn-ea"/>
                <a:cs typeface="+mj-lt"/>
              </a:rPr>
              <a:t>)</a:t>
            </a:r>
            <a:endParaRPr lang="zh-CN" altLang="en-US" sz="2000" dirty="0">
              <a:uFillTx/>
              <a:latin typeface="+mn-ea"/>
              <a:ea typeface="+mn-ea"/>
              <a:cs typeface="+mn-ea"/>
            </a:endParaRPr>
          </a:p>
          <a:p>
            <a:pPr algn="l">
              <a:buClrTx/>
              <a:buSzTx/>
              <a:buFont typeface="Arial" panose="020B0604020202020204" pitchFamily="34" charset="0"/>
              <a:buNone/>
            </a:pPr>
            <a:endParaRPr lang="zh-CN" altLang="en-US" sz="2000" dirty="0">
              <a:uFillTx/>
              <a:latin typeface="+mn-ea"/>
              <a:ea typeface="+mn-ea"/>
              <a:cs typeface="+mn-ea"/>
            </a:endParaRPr>
          </a:p>
        </p:txBody>
      </p:sp>
      <p:graphicFrame>
        <p:nvGraphicFramePr>
          <p:cNvPr id="6" name="对象 5">
            <a:hlinkClick r:id="" action="ppaction://ole?verb=0"/>
          </p:cNvPr>
          <p:cNvGraphicFramePr>
            <a:graphicFrameLocks noChangeAspect="1"/>
          </p:cNvGraphicFramePr>
          <p:nvPr/>
        </p:nvGraphicFramePr>
        <p:xfrm>
          <a:off x="2751455" y="1463675"/>
          <a:ext cx="998220" cy="1259840"/>
        </p:xfrm>
        <a:graphic>
          <a:graphicData uri="http://schemas.openxmlformats.org/presentationml/2006/ole">
            <mc:AlternateContent xmlns:mc="http://schemas.openxmlformats.org/markup-compatibility/2006">
              <mc:Choice xmlns:v="urn:schemas-microsoft-com:vml" Requires="v">
                <p:oleObj r:id="rId2" imgW="927100" imgH="1117600" progId="Equation.KSEE3">
                  <p:embed/>
                </p:oleObj>
              </mc:Choice>
              <mc:Fallback>
                <p:oleObj r:id="rId2" imgW="927100" imgH="1117600" progId="Equation.KSEE3">
                  <p:embed/>
                  <p:pic>
                    <p:nvPicPr>
                      <p:cNvPr id="0" name="图片 3073"/>
                      <p:cNvPicPr/>
                      <p:nvPr/>
                    </p:nvPicPr>
                    <p:blipFill>
                      <a:blip r:embed="rId3"/>
                      <a:stretch>
                        <a:fillRect/>
                      </a:stretch>
                    </p:blipFill>
                    <p:spPr>
                      <a:xfrm>
                        <a:off x="2751455" y="1463675"/>
                        <a:ext cx="998220" cy="1259840"/>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03065" y="104775"/>
            <a:ext cx="4749800" cy="685800"/>
          </a:xfrm>
        </p:spPr>
        <p:txBody>
          <a:bodyPr/>
          <a:lstStyle/>
          <a:p>
            <a:r>
              <a:rPr lang="zh-CN" altLang="en-US" sz="2400">
                <a:sym typeface="+mn-ea"/>
              </a:rPr>
              <a:t>基于近似下三角矩阵的编码</a:t>
            </a:r>
            <a:endParaRPr lang="zh-CN" sz="2400">
              <a:sym typeface="+mn-ea"/>
            </a:endParaRPr>
          </a:p>
        </p:txBody>
      </p:sp>
      <p:sp>
        <p:nvSpPr>
          <p:cNvPr id="10" name="文本框 2"/>
          <p:cNvSpPr txBox="1">
            <a:spLocks noChangeArrowheads="1"/>
          </p:cNvSpPr>
          <p:nvPr/>
        </p:nvSpPr>
        <p:spPr bwMode="auto">
          <a:xfrm>
            <a:off x="614680" y="967105"/>
            <a:ext cx="790829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800" dirty="0">
                <a:uFillTx/>
                <a:latin typeface="Times New Roman" panose="02020603050405020304" pitchFamily="18" charset="0"/>
                <a:ea typeface="黑体" panose="02010609060101010101" pitchFamily="49" charset="-122"/>
                <a:cs typeface="+mn-ea"/>
              </a:rPr>
              <a:t>复杂度分析</a:t>
            </a:r>
          </a:p>
          <a:p>
            <a:pPr algn="l">
              <a:buClrTx/>
              <a:buSzTx/>
              <a:buFont typeface="Arial" panose="020B0604020202020204" pitchFamily="34" charset="0"/>
              <a:buNone/>
            </a:pPr>
            <a:endParaRPr lang="en-US" altLang="zh-CN" sz="1600" dirty="0">
              <a:uFillTx/>
              <a:latin typeface="Times New Roman" panose="02020603050405020304" pitchFamily="18" charset="0"/>
              <a:ea typeface="黑体" panose="02010609060101010101" pitchFamily="49" charset="-122"/>
              <a:cs typeface="+mn-ea"/>
            </a:endParaRPr>
          </a:p>
          <a:p>
            <a:pPr algn="l">
              <a:buClrTx/>
              <a:buSzTx/>
              <a:buFont typeface="Arial" panose="020B0604020202020204" pitchFamily="34" charset="0"/>
              <a:buNone/>
            </a:pPr>
            <a:r>
              <a:rPr lang="en-US" altLang="zh-CN" sz="1600" dirty="0">
                <a:uFillTx/>
                <a:latin typeface="Times New Roman" panose="02020603050405020304" pitchFamily="18" charset="0"/>
                <a:ea typeface="黑体" panose="02010609060101010101" pitchFamily="49" charset="-122"/>
                <a:cs typeface="+mn-ea"/>
              </a:rPr>
              <a:t>                                      </a:t>
            </a:r>
            <a:r>
              <a:rPr lang="zh-CN" altLang="en-US" sz="1800" dirty="0">
                <a:uFillTx/>
                <a:latin typeface="Times New Roman" panose="02020603050405020304" pitchFamily="18" charset="0"/>
                <a:ea typeface="黑体" panose="02010609060101010101" pitchFamily="49" charset="-122"/>
                <a:cs typeface="+mn-ea"/>
              </a:rPr>
              <a:t>表</a:t>
            </a:r>
            <a:r>
              <a:rPr lang="en-US" altLang="zh-CN" sz="1800" dirty="0">
                <a:uFillTx/>
                <a:latin typeface="Times New Roman" panose="02020603050405020304" pitchFamily="18" charset="0"/>
                <a:ea typeface="黑体" panose="02010609060101010101" pitchFamily="49" charset="-122"/>
                <a:cs typeface="+mn-ea"/>
              </a:rPr>
              <a:t>1   </a:t>
            </a:r>
            <a:r>
              <a:rPr lang="zh-CN" altLang="en-US" sz="1800" dirty="0">
                <a:uFillTx/>
                <a:latin typeface="+mj-lt"/>
                <a:cs typeface="+mj-lt"/>
                <a:sym typeface="+mn-ea"/>
              </a:rPr>
              <a:t>p</a:t>
            </a:r>
            <a:r>
              <a:rPr lang="en-US" altLang="zh-CN" sz="1800" baseline="-25000" dirty="0">
                <a:uFillTx/>
                <a:latin typeface="+mj-lt"/>
                <a:cs typeface="+mj-lt"/>
                <a:sym typeface="+mn-ea"/>
              </a:rPr>
              <a:t>1</a:t>
            </a:r>
            <a:r>
              <a:rPr lang="zh-CN" altLang="en-US" sz="1800" dirty="0">
                <a:uFillTx/>
                <a:latin typeface="+mj-lt"/>
                <a:cs typeface="+mj-lt"/>
                <a:sym typeface="+mn-ea"/>
              </a:rPr>
              <a:t> = </a:t>
            </a:r>
            <a:r>
              <a:rPr lang="en-US" altLang="zh-CN" sz="1800" dirty="0">
                <a:uFillTx/>
                <a:latin typeface="+mj-lt"/>
                <a:cs typeface="+mj-lt"/>
                <a:sym typeface="+mn-ea"/>
              </a:rPr>
              <a:t>-</a:t>
            </a:r>
            <a:r>
              <a:rPr lang="zh-CN" altLang="en-US" sz="1800" dirty="0">
                <a:uFillTx/>
                <a:latin typeface="+mj-lt"/>
                <a:cs typeface="+mj-lt"/>
                <a:sym typeface="+mn-ea"/>
              </a:rPr>
              <a:t>φ</a:t>
            </a:r>
            <a:r>
              <a:rPr lang="en-US" altLang="zh-CN" sz="1800" baseline="30000" dirty="0">
                <a:uFillTx/>
                <a:latin typeface="+mj-lt"/>
                <a:cs typeface="+mj-lt"/>
                <a:sym typeface="+mn-ea"/>
              </a:rPr>
              <a:t>-1</a:t>
            </a:r>
            <a:r>
              <a:rPr lang="zh-CN" altLang="en-US" sz="1800" dirty="0">
                <a:uFillTx/>
                <a:latin typeface="+mj-lt"/>
                <a:cs typeface="+mj-lt"/>
                <a:sym typeface="+mn-ea"/>
              </a:rPr>
              <a:t>(-ET</a:t>
            </a:r>
            <a:r>
              <a:rPr lang="en-US" altLang="zh-CN" sz="1800" baseline="30000" dirty="0">
                <a:uFillTx/>
                <a:latin typeface="+mj-lt"/>
                <a:cs typeface="+mj-lt"/>
                <a:sym typeface="+mn-ea"/>
              </a:rPr>
              <a:t>-1</a:t>
            </a:r>
            <a:r>
              <a:rPr lang="zh-CN" altLang="en-US" sz="1800" dirty="0">
                <a:uFillTx/>
                <a:latin typeface="+mj-lt"/>
                <a:cs typeface="+mj-lt"/>
                <a:sym typeface="+mn-ea"/>
              </a:rPr>
              <a:t> As + Cs)</a:t>
            </a:r>
            <a:r>
              <a:rPr lang="en-US" altLang="zh-CN" sz="1800" dirty="0">
                <a:uFillTx/>
                <a:latin typeface="Times New Roman" panose="02020603050405020304" pitchFamily="18" charset="0"/>
                <a:ea typeface="黑体" panose="02010609060101010101" pitchFamily="49" charset="-122"/>
                <a:cs typeface="+mn-ea"/>
              </a:rPr>
              <a:t>  </a:t>
            </a:r>
            <a:r>
              <a:rPr lang="zh-CN" altLang="en-US" sz="1800" dirty="0">
                <a:uFillTx/>
                <a:latin typeface="Times New Roman" panose="02020603050405020304" pitchFamily="18" charset="0"/>
                <a:ea typeface="黑体" panose="02010609060101010101" pitchFamily="49" charset="-122"/>
                <a:cs typeface="+mn-ea"/>
              </a:rPr>
              <a:t>的复杂度计算</a:t>
            </a:r>
            <a:r>
              <a:rPr lang="en-US" altLang="zh-CN" sz="1600" dirty="0">
                <a:uFillTx/>
                <a:latin typeface="Times New Roman" panose="02020603050405020304" pitchFamily="18" charset="0"/>
                <a:ea typeface="黑体" panose="02010609060101010101" pitchFamily="49" charset="-122"/>
                <a:cs typeface="+mn-ea"/>
              </a:rPr>
              <a:t>                     </a:t>
            </a:r>
          </a:p>
        </p:txBody>
      </p:sp>
      <p:graphicFrame>
        <p:nvGraphicFramePr>
          <p:cNvPr id="4" name="表格 3"/>
          <p:cNvGraphicFramePr/>
          <p:nvPr>
            <p:custDataLst>
              <p:tags r:id="rId1"/>
            </p:custDataLst>
          </p:nvPr>
        </p:nvGraphicFramePr>
        <p:xfrm>
          <a:off x="871220" y="2078990"/>
          <a:ext cx="7401560" cy="3339465"/>
        </p:xfrm>
        <a:graphic>
          <a:graphicData uri="http://schemas.openxmlformats.org/drawingml/2006/table">
            <a:tbl>
              <a:tblPr firstRow="1" bandRow="1">
                <a:tableStyleId>{5C22544A-7EE6-4342-B048-85BDC9FD1C3A}</a:tableStyleId>
              </a:tblPr>
              <a:tblGrid>
                <a:gridCol w="3068955">
                  <a:extLst>
                    <a:ext uri="{9D8B030D-6E8A-4147-A177-3AD203B41FA5}">
                      <a16:colId xmlns:a16="http://schemas.microsoft.com/office/drawing/2014/main" val="20000"/>
                    </a:ext>
                  </a:extLst>
                </a:gridCol>
                <a:gridCol w="3131820">
                  <a:extLst>
                    <a:ext uri="{9D8B030D-6E8A-4147-A177-3AD203B41FA5}">
                      <a16:colId xmlns:a16="http://schemas.microsoft.com/office/drawing/2014/main" val="20001"/>
                    </a:ext>
                  </a:extLst>
                </a:gridCol>
                <a:gridCol w="1200785">
                  <a:extLst>
                    <a:ext uri="{9D8B030D-6E8A-4147-A177-3AD203B41FA5}">
                      <a16:colId xmlns:a16="http://schemas.microsoft.com/office/drawing/2014/main" val="20002"/>
                    </a:ext>
                  </a:extLst>
                </a:gridCol>
              </a:tblGrid>
              <a:tr h="500380">
                <a:tc>
                  <a:txBody>
                    <a:bodyPr/>
                    <a:lstStyle/>
                    <a:p>
                      <a:pPr algn="ctr">
                        <a:buNone/>
                      </a:pPr>
                      <a:r>
                        <a:rPr lang="zh-CN" altLang="en-US" sz="2400" b="0">
                          <a:latin typeface="+mn-ea"/>
                        </a:rPr>
                        <a:t>操作</a:t>
                      </a:r>
                    </a:p>
                  </a:txBody>
                  <a:tcPr/>
                </a:tc>
                <a:tc>
                  <a:txBody>
                    <a:bodyPr/>
                    <a:lstStyle/>
                    <a:p>
                      <a:pPr algn="ctr">
                        <a:buNone/>
                      </a:pPr>
                      <a:r>
                        <a:rPr lang="zh-CN" altLang="en-US" sz="2400" b="0">
                          <a:latin typeface="+mn-ea"/>
                        </a:rPr>
                        <a:t>注释</a:t>
                      </a:r>
                    </a:p>
                  </a:txBody>
                  <a:tcPr/>
                </a:tc>
                <a:tc>
                  <a:txBody>
                    <a:bodyPr/>
                    <a:lstStyle/>
                    <a:p>
                      <a:pPr algn="ctr">
                        <a:buNone/>
                      </a:pPr>
                      <a:r>
                        <a:rPr lang="zh-CN" altLang="en-US" sz="2400" b="0">
                          <a:latin typeface="+mn-ea"/>
                        </a:rPr>
                        <a:t>复杂度</a:t>
                      </a:r>
                    </a:p>
                  </a:txBody>
                  <a:tcPr/>
                </a:tc>
                <a:extLst>
                  <a:ext uri="{0D108BD9-81ED-4DB2-BD59-A6C34878D82A}">
                    <a16:rowId xmlns:a16="http://schemas.microsoft.com/office/drawing/2014/main" val="10000"/>
                  </a:ext>
                </a:extLst>
              </a:tr>
              <a:tr h="467360">
                <a:tc>
                  <a:txBody>
                    <a:bodyPr/>
                    <a:lstStyle/>
                    <a:p>
                      <a:pPr algn="ctr">
                        <a:buNone/>
                      </a:pPr>
                      <a:r>
                        <a:rPr lang="en-US" altLang="zh-CN" sz="2400" b="0">
                          <a:latin typeface="+mj-lt"/>
                          <a:cs typeface="+mj-lt"/>
                        </a:rPr>
                        <a:t>As</a:t>
                      </a:r>
                    </a:p>
                  </a:txBody>
                  <a:tcPr/>
                </a:tc>
                <a:tc>
                  <a:txBody>
                    <a:bodyPr/>
                    <a:lstStyle/>
                    <a:p>
                      <a:pPr algn="ctr">
                        <a:buNone/>
                      </a:pPr>
                      <a:r>
                        <a:rPr lang="zh-CN" altLang="en-US" sz="2400" b="0">
                          <a:latin typeface="+mn-ea"/>
                        </a:rPr>
                        <a:t>稀疏矩阵乘以向量</a:t>
                      </a:r>
                    </a:p>
                  </a:txBody>
                  <a:tcPr/>
                </a:tc>
                <a:tc>
                  <a:txBody>
                    <a:bodyPr/>
                    <a:lstStyle/>
                    <a:p>
                      <a:pPr algn="ctr">
                        <a:buNone/>
                      </a:pPr>
                      <a:r>
                        <a:rPr lang="en-US" altLang="zh-CN" sz="2400" b="0" i="1">
                          <a:cs typeface="+mn-lt"/>
                        </a:rPr>
                        <a:t>O(n)</a:t>
                      </a:r>
                    </a:p>
                  </a:txBody>
                  <a:tcPr/>
                </a:tc>
                <a:extLst>
                  <a:ext uri="{0D108BD9-81ED-4DB2-BD59-A6C34878D82A}">
                    <a16:rowId xmlns:a16="http://schemas.microsoft.com/office/drawing/2014/main" val="10001"/>
                  </a:ext>
                </a:extLst>
              </a:tr>
              <a:tr h="455295">
                <a:tc>
                  <a:txBody>
                    <a:bodyPr/>
                    <a:lstStyle/>
                    <a:p>
                      <a:pPr algn="ctr">
                        <a:buNone/>
                      </a:pPr>
                      <a:r>
                        <a:rPr lang="en-US" altLang="zh-CN" sz="2400" b="0">
                          <a:latin typeface="+mj-lt"/>
                          <a:cs typeface="+mj-lt"/>
                        </a:rPr>
                        <a:t>T</a:t>
                      </a:r>
                      <a:r>
                        <a:rPr lang="en-US" altLang="zh-CN" sz="2400" b="0" baseline="30000">
                          <a:latin typeface="+mj-lt"/>
                          <a:cs typeface="+mj-lt"/>
                        </a:rPr>
                        <a:t>-1</a:t>
                      </a:r>
                      <a:r>
                        <a:rPr lang="en-US" altLang="zh-CN" sz="2400" b="0">
                          <a:latin typeface="+mj-lt"/>
                          <a:cs typeface="+mj-lt"/>
                        </a:rPr>
                        <a:t>As</a:t>
                      </a:r>
                    </a:p>
                  </a:txBody>
                  <a:tcPr/>
                </a:tc>
                <a:tc>
                  <a:txBody>
                    <a:bodyPr/>
                    <a:lstStyle/>
                    <a:p>
                      <a:pPr algn="ctr">
                        <a:buNone/>
                      </a:pPr>
                      <a:r>
                        <a:rPr lang="en-US" altLang="zh-CN" sz="2400" b="0">
                          <a:cs typeface="+mn-lt"/>
                        </a:rPr>
                        <a:t>T</a:t>
                      </a:r>
                      <a:r>
                        <a:rPr lang="en-US" altLang="zh-CN" sz="2400" b="0" baseline="30000">
                          <a:cs typeface="+mn-lt"/>
                        </a:rPr>
                        <a:t>-1</a:t>
                      </a:r>
                      <a:r>
                        <a:rPr lang="en-US" altLang="zh-CN" sz="2400" b="0">
                          <a:cs typeface="+mn-lt"/>
                        </a:rPr>
                        <a:t>As=y&lt;=&gt;As=Ty</a:t>
                      </a: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2"/>
                  </a:ext>
                </a:extLst>
              </a:tr>
              <a:tr h="459105">
                <a:tc>
                  <a:txBody>
                    <a:bodyPr/>
                    <a:lstStyle/>
                    <a:p>
                      <a:pPr algn="ctr">
                        <a:buNone/>
                      </a:pPr>
                      <a:r>
                        <a:rPr lang="en-US" altLang="zh-CN" sz="2400" b="0">
                          <a:latin typeface="+mj-lt"/>
                          <a:cs typeface="+mj-lt"/>
                        </a:rPr>
                        <a:t>-ET</a:t>
                      </a:r>
                      <a:r>
                        <a:rPr lang="en-US" altLang="zh-CN" sz="2400" b="0" baseline="30000">
                          <a:latin typeface="+mj-lt"/>
                          <a:cs typeface="+mj-lt"/>
                        </a:rPr>
                        <a:t>-1</a:t>
                      </a:r>
                      <a:r>
                        <a:rPr lang="en-US" altLang="zh-CN" sz="2400" b="0">
                          <a:latin typeface="+mj-lt"/>
                          <a:cs typeface="+mj-lt"/>
                        </a:rPr>
                        <a:t>As</a:t>
                      </a:r>
                    </a:p>
                  </a:txBody>
                  <a:tcPr/>
                </a:tc>
                <a:tc>
                  <a:txBody>
                    <a:bodyPr/>
                    <a:lstStyle/>
                    <a:p>
                      <a:pPr algn="ctr">
                        <a:buNone/>
                      </a:pPr>
                      <a:r>
                        <a:rPr lang="zh-CN" altLang="en-US" sz="2400">
                          <a:latin typeface="+mn-ea"/>
                          <a:sym typeface="+mn-ea"/>
                        </a:rPr>
                        <a:t>稀疏矩阵乘以向量</a:t>
                      </a:r>
                      <a:endParaRPr lang="zh-CN" altLang="en-US" sz="2400" b="0">
                        <a:latin typeface="+mn-ea"/>
                      </a:endParaRP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3"/>
                  </a:ext>
                </a:extLst>
              </a:tr>
              <a:tr h="476885">
                <a:tc>
                  <a:txBody>
                    <a:bodyPr/>
                    <a:lstStyle/>
                    <a:p>
                      <a:pPr algn="ctr">
                        <a:buNone/>
                      </a:pPr>
                      <a:r>
                        <a:rPr lang="en-US" altLang="zh-CN" sz="2400" b="0">
                          <a:latin typeface="+mj-lt"/>
                          <a:cs typeface="+mj-lt"/>
                        </a:rPr>
                        <a:t>Cs</a:t>
                      </a:r>
                    </a:p>
                  </a:txBody>
                  <a:tcPr/>
                </a:tc>
                <a:tc>
                  <a:txBody>
                    <a:bodyPr/>
                    <a:lstStyle/>
                    <a:p>
                      <a:pPr algn="ctr">
                        <a:buNone/>
                      </a:pPr>
                      <a:r>
                        <a:rPr lang="zh-CN" altLang="en-US" sz="2400">
                          <a:latin typeface="+mn-ea"/>
                          <a:sym typeface="+mn-ea"/>
                        </a:rPr>
                        <a:t>稀疏矩阵乘以向量</a:t>
                      </a:r>
                      <a:endParaRPr lang="zh-CN" altLang="en-US" sz="2400" b="0">
                        <a:latin typeface="+mn-ea"/>
                      </a:endParaRP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4"/>
                  </a:ext>
                </a:extLst>
              </a:tr>
              <a:tr h="448945">
                <a:tc>
                  <a:txBody>
                    <a:bodyPr/>
                    <a:lstStyle/>
                    <a:p>
                      <a:pPr algn="ctr">
                        <a:buNone/>
                      </a:pPr>
                      <a:r>
                        <a:rPr lang="en-US" altLang="zh-CN" sz="2400" b="0">
                          <a:latin typeface="+mj-lt"/>
                          <a:cs typeface="+mj-lt"/>
                        </a:rPr>
                        <a:t>-ET</a:t>
                      </a:r>
                      <a:r>
                        <a:rPr lang="en-US" altLang="zh-CN" sz="2400" b="0" baseline="30000">
                          <a:latin typeface="+mj-lt"/>
                          <a:cs typeface="+mj-lt"/>
                        </a:rPr>
                        <a:t>-1</a:t>
                      </a:r>
                      <a:r>
                        <a:rPr lang="en-US" altLang="zh-CN" sz="2400" b="0">
                          <a:latin typeface="+mj-lt"/>
                          <a:cs typeface="+mj-lt"/>
                        </a:rPr>
                        <a:t>As+Cs</a:t>
                      </a:r>
                    </a:p>
                  </a:txBody>
                  <a:tcPr/>
                </a:tc>
                <a:tc>
                  <a:txBody>
                    <a:bodyPr/>
                    <a:lstStyle/>
                    <a:p>
                      <a:pPr algn="ctr">
                        <a:buNone/>
                      </a:pPr>
                      <a:r>
                        <a:rPr lang="zh-CN" altLang="en-US" sz="2400" b="0">
                          <a:latin typeface="+mn-ea"/>
                        </a:rPr>
                        <a:t>向量相加</a:t>
                      </a: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5"/>
                  </a:ext>
                </a:extLst>
              </a:tr>
              <a:tr h="521335">
                <a:tc>
                  <a:txBody>
                    <a:bodyPr/>
                    <a:lstStyle/>
                    <a:p>
                      <a:pPr algn="ctr">
                        <a:buNone/>
                      </a:pPr>
                      <a:r>
                        <a:rPr lang="zh-CN" altLang="en-US" sz="2400" dirty="0">
                          <a:uFillTx/>
                          <a:ea typeface="华文中宋" panose="02010600040101010101" pitchFamily="2" charset="-122"/>
                          <a:cs typeface="+mn-lt"/>
                          <a:sym typeface="+mn-ea"/>
                        </a:rPr>
                        <a:t>p</a:t>
                      </a:r>
                      <a:r>
                        <a:rPr lang="en-US" altLang="zh-CN" sz="2400" baseline="-25000" dirty="0">
                          <a:solidFill>
                            <a:schemeClr val="tx1"/>
                          </a:solidFill>
                          <a:uFillTx/>
                          <a:ea typeface="华文中宋" panose="02010600040101010101" pitchFamily="2" charset="-122"/>
                          <a:cs typeface="+mn-lt"/>
                          <a:sym typeface="+mn-ea"/>
                        </a:rPr>
                        <a:t>1</a:t>
                      </a:r>
                      <a:r>
                        <a:rPr lang="zh-CN" altLang="en-US" sz="2400" dirty="0">
                          <a:uFillTx/>
                          <a:ea typeface="华文中宋" panose="02010600040101010101" pitchFamily="2" charset="-122"/>
                          <a:cs typeface="+mn-lt"/>
                          <a:sym typeface="+mn-ea"/>
                        </a:rPr>
                        <a:t> = </a:t>
                      </a:r>
                      <a:r>
                        <a:rPr lang="en-US" altLang="zh-CN" sz="2400" dirty="0">
                          <a:uFillTx/>
                          <a:ea typeface="华文中宋" panose="02010600040101010101" pitchFamily="2" charset="-122"/>
                          <a:cs typeface="+mn-lt"/>
                          <a:sym typeface="+mn-ea"/>
                        </a:rPr>
                        <a:t>-</a:t>
                      </a:r>
                      <a:r>
                        <a:rPr lang="zh-CN" altLang="en-US" sz="2400" dirty="0">
                          <a:uFillTx/>
                          <a:ea typeface="华文中宋" panose="02010600040101010101" pitchFamily="2" charset="-122"/>
                          <a:cs typeface="+mn-lt"/>
                          <a:sym typeface="+mn-ea"/>
                        </a:rPr>
                        <a:t>φ</a:t>
                      </a:r>
                      <a:r>
                        <a:rPr lang="en-US" altLang="zh-CN" sz="2400" baseline="30000" dirty="0">
                          <a:solidFill>
                            <a:schemeClr val="tx1"/>
                          </a:solidFill>
                          <a:uFillTx/>
                          <a:ea typeface="华文中宋" panose="02010600040101010101" pitchFamily="2" charset="-122"/>
                          <a:cs typeface="+mn-lt"/>
                          <a:sym typeface="+mn-ea"/>
                        </a:rPr>
                        <a:t>-1</a:t>
                      </a:r>
                      <a:r>
                        <a:rPr lang="zh-CN" altLang="en-US" sz="2400" dirty="0">
                          <a:uFillTx/>
                          <a:ea typeface="华文中宋" panose="02010600040101010101" pitchFamily="2" charset="-122"/>
                          <a:cs typeface="+mn-lt"/>
                          <a:sym typeface="+mn-ea"/>
                        </a:rPr>
                        <a:t>(-ET</a:t>
                      </a:r>
                      <a:r>
                        <a:rPr lang="en-US" altLang="zh-CN" sz="2400" baseline="30000" dirty="0">
                          <a:uFillTx/>
                          <a:ea typeface="华文中宋" panose="02010600040101010101" pitchFamily="2" charset="-122"/>
                          <a:cs typeface="+mn-lt"/>
                          <a:sym typeface="+mn-ea"/>
                        </a:rPr>
                        <a:t>-1</a:t>
                      </a:r>
                      <a:r>
                        <a:rPr lang="zh-CN" altLang="en-US" sz="2400" dirty="0">
                          <a:uFillTx/>
                          <a:ea typeface="华文中宋" panose="02010600040101010101" pitchFamily="2" charset="-122"/>
                          <a:cs typeface="+mn-lt"/>
                          <a:sym typeface="+mn-ea"/>
                        </a:rPr>
                        <a:t> As + Cs)</a:t>
                      </a:r>
                      <a:endParaRPr lang="zh-CN" altLang="en-US" sz="2400" b="0">
                        <a:ea typeface="华文中宋" panose="02010600040101010101" pitchFamily="2" charset="-122"/>
                        <a:cs typeface="+mn-lt"/>
                      </a:endParaRPr>
                    </a:p>
                  </a:txBody>
                  <a:tcPr/>
                </a:tc>
                <a:tc>
                  <a:txBody>
                    <a:bodyPr/>
                    <a:lstStyle/>
                    <a:p>
                      <a:pPr algn="ctr">
                        <a:buNone/>
                      </a:pPr>
                      <a:r>
                        <a:rPr lang="zh-CN" altLang="en-US" sz="2400">
                          <a:latin typeface="+mn-ea"/>
                          <a:sym typeface="+mn-ea"/>
                        </a:rPr>
                        <a:t>密集矩阵乘以向量</a:t>
                      </a:r>
                      <a:endParaRPr lang="zh-CN" altLang="en-US" sz="2400" b="0">
                        <a:latin typeface="+mn-ea"/>
                      </a:endParaRP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03065" y="104775"/>
            <a:ext cx="4749800" cy="685800"/>
          </a:xfrm>
        </p:spPr>
        <p:txBody>
          <a:bodyPr/>
          <a:lstStyle/>
          <a:p>
            <a:r>
              <a:rPr lang="zh-CN" altLang="en-US" sz="2400">
                <a:sym typeface="+mn-ea"/>
              </a:rPr>
              <a:t>基于近似下三角矩阵的编码</a:t>
            </a:r>
            <a:endParaRPr lang="zh-CN" sz="2400">
              <a:sym typeface="+mn-ea"/>
            </a:endParaRPr>
          </a:p>
        </p:txBody>
      </p:sp>
      <p:sp>
        <p:nvSpPr>
          <p:cNvPr id="10" name="文本框 2"/>
          <p:cNvSpPr txBox="1">
            <a:spLocks noChangeArrowheads="1"/>
          </p:cNvSpPr>
          <p:nvPr/>
        </p:nvSpPr>
        <p:spPr bwMode="auto">
          <a:xfrm>
            <a:off x="614680" y="967105"/>
            <a:ext cx="790829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800" dirty="0">
                <a:uFillTx/>
                <a:latin typeface="Times New Roman" panose="02020603050405020304" pitchFamily="18" charset="0"/>
                <a:ea typeface="黑体" panose="02010609060101010101" pitchFamily="49" charset="-122"/>
                <a:cs typeface="+mn-ea"/>
              </a:rPr>
              <a:t>复杂度分析</a:t>
            </a:r>
          </a:p>
          <a:p>
            <a:pPr algn="l">
              <a:buClrTx/>
              <a:buSzTx/>
              <a:buFont typeface="Arial" panose="020B0604020202020204" pitchFamily="34" charset="0"/>
              <a:buNone/>
            </a:pPr>
            <a:endParaRPr lang="en-US" altLang="zh-CN" sz="1600" dirty="0">
              <a:uFillTx/>
              <a:latin typeface="Times New Roman" panose="02020603050405020304" pitchFamily="18" charset="0"/>
              <a:ea typeface="黑体" panose="02010609060101010101" pitchFamily="49" charset="-122"/>
              <a:cs typeface="+mn-ea"/>
            </a:endParaRPr>
          </a:p>
          <a:p>
            <a:pPr algn="l">
              <a:buClrTx/>
              <a:buSzTx/>
              <a:buFont typeface="Arial" panose="020B0604020202020204" pitchFamily="34" charset="0"/>
              <a:buNone/>
            </a:pPr>
            <a:r>
              <a:rPr lang="en-US" altLang="zh-CN" sz="1600" dirty="0">
                <a:uFillTx/>
                <a:latin typeface="Times New Roman" panose="02020603050405020304" pitchFamily="18" charset="0"/>
                <a:ea typeface="黑体" panose="02010609060101010101" pitchFamily="49" charset="-122"/>
                <a:cs typeface="+mn-ea"/>
              </a:rPr>
              <a:t>                                      </a:t>
            </a:r>
            <a:r>
              <a:rPr lang="zh-CN" altLang="en-US" sz="1800" dirty="0">
                <a:uFillTx/>
                <a:latin typeface="Times New Roman" panose="02020603050405020304" pitchFamily="18" charset="0"/>
                <a:ea typeface="黑体" panose="02010609060101010101" pitchFamily="49" charset="-122"/>
                <a:cs typeface="+mn-ea"/>
              </a:rPr>
              <a:t>表</a:t>
            </a:r>
            <a:r>
              <a:rPr lang="en-US" altLang="zh-CN" sz="1800" dirty="0">
                <a:uFillTx/>
                <a:latin typeface="Times New Roman" panose="02020603050405020304" pitchFamily="18" charset="0"/>
                <a:ea typeface="黑体" panose="02010609060101010101" pitchFamily="49" charset="-122"/>
                <a:cs typeface="+mn-ea"/>
              </a:rPr>
              <a:t>2   </a:t>
            </a:r>
            <a:r>
              <a:rPr lang="zh-CN" altLang="en-US" sz="1800" dirty="0">
                <a:uFillTx/>
                <a:latin typeface="+mj-lt"/>
                <a:ea typeface="+mn-ea"/>
                <a:cs typeface="+mj-lt"/>
                <a:sym typeface="+mn-ea"/>
              </a:rPr>
              <a:t> p</a:t>
            </a:r>
            <a:r>
              <a:rPr lang="en-US" altLang="zh-CN" sz="1800" baseline="-25000" dirty="0">
                <a:uFillTx/>
                <a:latin typeface="+mj-lt"/>
                <a:ea typeface="+mn-ea"/>
                <a:cs typeface="+mj-lt"/>
                <a:sym typeface="+mn-ea"/>
              </a:rPr>
              <a:t>2</a:t>
            </a:r>
            <a:r>
              <a:rPr lang="zh-CN" altLang="en-US" sz="1800" dirty="0">
                <a:uFillTx/>
                <a:latin typeface="+mj-lt"/>
                <a:ea typeface="+mn-ea"/>
                <a:cs typeface="+mj-lt"/>
                <a:sym typeface="+mn-ea"/>
              </a:rPr>
              <a:t> = -T</a:t>
            </a:r>
            <a:r>
              <a:rPr lang="en-US" altLang="zh-CN" sz="1800" baseline="30000" dirty="0">
                <a:uFillTx/>
                <a:latin typeface="+mj-lt"/>
                <a:ea typeface="+mn-ea"/>
                <a:cs typeface="+mj-lt"/>
                <a:sym typeface="+mn-ea"/>
              </a:rPr>
              <a:t>-1</a:t>
            </a:r>
            <a:r>
              <a:rPr lang="zh-CN" altLang="en-US" sz="1800" dirty="0">
                <a:uFillTx/>
                <a:latin typeface="+mj-lt"/>
                <a:ea typeface="+mn-ea"/>
                <a:cs typeface="+mj-lt"/>
                <a:sym typeface="+mn-ea"/>
              </a:rPr>
              <a:t> (As + Bp</a:t>
            </a:r>
            <a:r>
              <a:rPr lang="en-US" altLang="zh-CN" sz="1800" baseline="-25000" dirty="0">
                <a:uFillTx/>
                <a:latin typeface="+mj-lt"/>
                <a:ea typeface="+mn-ea"/>
                <a:cs typeface="+mj-lt"/>
                <a:sym typeface="+mn-ea"/>
              </a:rPr>
              <a:t>1</a:t>
            </a:r>
            <a:r>
              <a:rPr lang="zh-CN" altLang="en-US" sz="1800" dirty="0">
                <a:uFillTx/>
                <a:latin typeface="+mj-lt"/>
                <a:ea typeface="+mn-ea"/>
                <a:cs typeface="+mj-lt"/>
                <a:sym typeface="+mn-ea"/>
              </a:rPr>
              <a:t>)</a:t>
            </a:r>
            <a:r>
              <a:rPr lang="en-US" altLang="zh-CN" sz="1800" dirty="0">
                <a:uFillTx/>
                <a:latin typeface="Times New Roman" panose="02020603050405020304" pitchFamily="18" charset="0"/>
                <a:ea typeface="黑体" panose="02010609060101010101" pitchFamily="49" charset="-122"/>
                <a:cs typeface="+mn-ea"/>
              </a:rPr>
              <a:t>  </a:t>
            </a:r>
            <a:r>
              <a:rPr lang="zh-CN" altLang="en-US" sz="1800" dirty="0">
                <a:uFillTx/>
                <a:latin typeface="Times New Roman" panose="02020603050405020304" pitchFamily="18" charset="0"/>
                <a:ea typeface="黑体" panose="02010609060101010101" pitchFamily="49" charset="-122"/>
                <a:cs typeface="+mn-ea"/>
              </a:rPr>
              <a:t>的复杂度计算</a:t>
            </a:r>
            <a:r>
              <a:rPr lang="en-US" altLang="zh-CN" sz="1600" dirty="0">
                <a:uFillTx/>
                <a:latin typeface="Times New Roman" panose="02020603050405020304" pitchFamily="18" charset="0"/>
                <a:ea typeface="黑体" panose="02010609060101010101" pitchFamily="49" charset="-122"/>
                <a:cs typeface="+mn-ea"/>
              </a:rPr>
              <a:t>                     </a:t>
            </a:r>
          </a:p>
        </p:txBody>
      </p:sp>
      <p:graphicFrame>
        <p:nvGraphicFramePr>
          <p:cNvPr id="4" name="表格 3"/>
          <p:cNvGraphicFramePr/>
          <p:nvPr>
            <p:custDataLst>
              <p:tags r:id="rId1"/>
            </p:custDataLst>
          </p:nvPr>
        </p:nvGraphicFramePr>
        <p:xfrm>
          <a:off x="723265" y="2230755"/>
          <a:ext cx="7697470" cy="2396490"/>
        </p:xfrm>
        <a:graphic>
          <a:graphicData uri="http://schemas.openxmlformats.org/drawingml/2006/table">
            <a:tbl>
              <a:tblPr firstRow="1" bandRow="1">
                <a:tableStyleId>{5C22544A-7EE6-4342-B048-85BDC9FD1C3A}</a:tableStyleId>
              </a:tblPr>
              <a:tblGrid>
                <a:gridCol w="2217420">
                  <a:extLst>
                    <a:ext uri="{9D8B030D-6E8A-4147-A177-3AD203B41FA5}">
                      <a16:colId xmlns:a16="http://schemas.microsoft.com/office/drawing/2014/main" val="20000"/>
                    </a:ext>
                  </a:extLst>
                </a:gridCol>
                <a:gridCol w="4351020">
                  <a:extLst>
                    <a:ext uri="{9D8B030D-6E8A-4147-A177-3AD203B41FA5}">
                      <a16:colId xmlns:a16="http://schemas.microsoft.com/office/drawing/2014/main" val="20001"/>
                    </a:ext>
                  </a:extLst>
                </a:gridCol>
                <a:gridCol w="1129030">
                  <a:extLst>
                    <a:ext uri="{9D8B030D-6E8A-4147-A177-3AD203B41FA5}">
                      <a16:colId xmlns:a16="http://schemas.microsoft.com/office/drawing/2014/main" val="20002"/>
                    </a:ext>
                  </a:extLst>
                </a:gridCol>
              </a:tblGrid>
              <a:tr h="491490">
                <a:tc>
                  <a:txBody>
                    <a:bodyPr/>
                    <a:lstStyle/>
                    <a:p>
                      <a:pPr algn="ctr">
                        <a:buNone/>
                      </a:pPr>
                      <a:r>
                        <a:rPr lang="zh-CN" altLang="en-US" sz="2400" b="0">
                          <a:latin typeface="+mn-ea"/>
                        </a:rPr>
                        <a:t>操作</a:t>
                      </a:r>
                    </a:p>
                  </a:txBody>
                  <a:tcPr/>
                </a:tc>
                <a:tc>
                  <a:txBody>
                    <a:bodyPr/>
                    <a:lstStyle/>
                    <a:p>
                      <a:pPr algn="ctr">
                        <a:buNone/>
                      </a:pPr>
                      <a:r>
                        <a:rPr lang="zh-CN" altLang="en-US" sz="2400" b="0">
                          <a:latin typeface="+mn-ea"/>
                        </a:rPr>
                        <a:t>注释</a:t>
                      </a:r>
                    </a:p>
                  </a:txBody>
                  <a:tcPr/>
                </a:tc>
                <a:tc>
                  <a:txBody>
                    <a:bodyPr/>
                    <a:lstStyle/>
                    <a:p>
                      <a:pPr algn="ctr">
                        <a:buNone/>
                      </a:pPr>
                      <a:r>
                        <a:rPr lang="zh-CN" altLang="en-US" sz="2400" b="0">
                          <a:latin typeface="+mn-ea"/>
                        </a:rPr>
                        <a:t>复杂度</a:t>
                      </a:r>
                    </a:p>
                  </a:txBody>
                  <a:tcPr/>
                </a:tc>
                <a:extLst>
                  <a:ext uri="{0D108BD9-81ED-4DB2-BD59-A6C34878D82A}">
                    <a16:rowId xmlns:a16="http://schemas.microsoft.com/office/drawing/2014/main" val="10000"/>
                  </a:ext>
                </a:extLst>
              </a:tr>
              <a:tr h="467360">
                <a:tc>
                  <a:txBody>
                    <a:bodyPr/>
                    <a:lstStyle/>
                    <a:p>
                      <a:pPr algn="ctr">
                        <a:buNone/>
                      </a:pPr>
                      <a:r>
                        <a:rPr lang="en-US" altLang="zh-CN" sz="2400" b="0">
                          <a:latin typeface="+mj-lt"/>
                          <a:cs typeface="+mj-lt"/>
                        </a:rPr>
                        <a:t>As</a:t>
                      </a:r>
                    </a:p>
                  </a:txBody>
                  <a:tcPr/>
                </a:tc>
                <a:tc>
                  <a:txBody>
                    <a:bodyPr/>
                    <a:lstStyle/>
                    <a:p>
                      <a:pPr algn="ctr">
                        <a:buNone/>
                      </a:pPr>
                      <a:r>
                        <a:rPr lang="zh-CN" altLang="en-US" sz="2400" b="0">
                          <a:latin typeface="+mn-ea"/>
                        </a:rPr>
                        <a:t>稀疏矩阵乘以向量</a:t>
                      </a:r>
                    </a:p>
                  </a:txBody>
                  <a:tcPr/>
                </a:tc>
                <a:tc>
                  <a:txBody>
                    <a:bodyPr/>
                    <a:lstStyle/>
                    <a:p>
                      <a:pPr algn="ctr">
                        <a:buNone/>
                      </a:pPr>
                      <a:r>
                        <a:rPr lang="en-US" altLang="zh-CN" sz="2400" b="0" i="1">
                          <a:cs typeface="+mn-lt"/>
                        </a:rPr>
                        <a:t>O(n)</a:t>
                      </a:r>
                    </a:p>
                  </a:txBody>
                  <a:tcPr/>
                </a:tc>
                <a:extLst>
                  <a:ext uri="{0D108BD9-81ED-4DB2-BD59-A6C34878D82A}">
                    <a16:rowId xmlns:a16="http://schemas.microsoft.com/office/drawing/2014/main" val="10001"/>
                  </a:ext>
                </a:extLst>
              </a:tr>
              <a:tr h="455295">
                <a:tc>
                  <a:txBody>
                    <a:bodyPr/>
                    <a:lstStyle/>
                    <a:p>
                      <a:pPr algn="ctr">
                        <a:buNone/>
                      </a:pPr>
                      <a:r>
                        <a:rPr lang="en-US" altLang="zh-CN" sz="2400" b="0">
                          <a:latin typeface="+mj-lt"/>
                          <a:cs typeface="+mj-lt"/>
                        </a:rPr>
                        <a:t>Bp</a:t>
                      </a:r>
                      <a:r>
                        <a:rPr lang="en-US" altLang="zh-CN" sz="2400" b="0" baseline="-25000">
                          <a:latin typeface="+mj-lt"/>
                          <a:cs typeface="+mj-lt"/>
                        </a:rPr>
                        <a:t>1</a:t>
                      </a:r>
                    </a:p>
                  </a:txBody>
                  <a:tcPr/>
                </a:tc>
                <a:tc>
                  <a:txBody>
                    <a:bodyPr/>
                    <a:lstStyle/>
                    <a:p>
                      <a:pPr algn="ctr">
                        <a:buNone/>
                      </a:pPr>
                      <a:r>
                        <a:rPr lang="zh-CN" altLang="en-US" sz="2400">
                          <a:latin typeface="+mn-ea"/>
                          <a:sym typeface="+mn-ea"/>
                        </a:rPr>
                        <a:t>稀疏矩阵乘以向量</a:t>
                      </a:r>
                      <a:endParaRPr lang="en-US" altLang="zh-CN" sz="2400" b="0">
                        <a:cs typeface="+mn-lt"/>
                      </a:endParaRP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2"/>
                  </a:ext>
                </a:extLst>
              </a:tr>
              <a:tr h="459105">
                <a:tc>
                  <a:txBody>
                    <a:bodyPr/>
                    <a:lstStyle/>
                    <a:p>
                      <a:pPr algn="ctr">
                        <a:buNone/>
                      </a:pPr>
                      <a:r>
                        <a:rPr lang="en-US" altLang="zh-CN" sz="2400" b="0">
                          <a:latin typeface="+mj-lt"/>
                          <a:cs typeface="+mj-lt"/>
                        </a:rPr>
                        <a:t>As+Bp</a:t>
                      </a:r>
                      <a:r>
                        <a:rPr lang="en-US" altLang="zh-CN" sz="2400" b="0" baseline="-25000">
                          <a:latin typeface="+mj-lt"/>
                          <a:cs typeface="+mj-lt"/>
                        </a:rPr>
                        <a:t>1</a:t>
                      </a:r>
                    </a:p>
                  </a:txBody>
                  <a:tcPr/>
                </a:tc>
                <a:tc>
                  <a:txBody>
                    <a:bodyPr/>
                    <a:lstStyle/>
                    <a:p>
                      <a:pPr algn="ctr">
                        <a:buNone/>
                      </a:pPr>
                      <a:r>
                        <a:rPr lang="zh-CN" altLang="en-US" sz="2400" b="0">
                          <a:latin typeface="+mn-ea"/>
                        </a:rPr>
                        <a:t>向量相加</a:t>
                      </a: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3"/>
                  </a:ext>
                </a:extLst>
              </a:tr>
              <a:tr h="521335">
                <a:tc>
                  <a:txBody>
                    <a:bodyPr/>
                    <a:lstStyle/>
                    <a:p>
                      <a:pPr algn="ctr">
                        <a:buNone/>
                      </a:pPr>
                      <a:r>
                        <a:rPr lang="zh-CN" altLang="en-US" sz="2400" dirty="0">
                          <a:uFillTx/>
                          <a:latin typeface="+mj-lt"/>
                          <a:cs typeface="+mj-lt"/>
                          <a:sym typeface="+mn-ea"/>
                        </a:rPr>
                        <a:t>-T</a:t>
                      </a:r>
                      <a:r>
                        <a:rPr lang="en-US" altLang="zh-CN" sz="2400" baseline="30000" dirty="0">
                          <a:solidFill>
                            <a:schemeClr val="tx1"/>
                          </a:solidFill>
                          <a:uFillTx/>
                          <a:latin typeface="+mj-lt"/>
                          <a:cs typeface="+mj-lt"/>
                          <a:sym typeface="+mn-ea"/>
                        </a:rPr>
                        <a:t>-1</a:t>
                      </a:r>
                      <a:r>
                        <a:rPr lang="zh-CN" altLang="en-US" sz="2400" dirty="0">
                          <a:uFillTx/>
                          <a:latin typeface="+mj-lt"/>
                          <a:cs typeface="+mj-lt"/>
                          <a:sym typeface="+mn-ea"/>
                        </a:rPr>
                        <a:t> (As + Bp</a:t>
                      </a:r>
                      <a:r>
                        <a:rPr lang="en-US" altLang="zh-CN" sz="2400" baseline="-25000" dirty="0">
                          <a:solidFill>
                            <a:schemeClr val="tx1"/>
                          </a:solidFill>
                          <a:uFillTx/>
                          <a:latin typeface="+mj-lt"/>
                          <a:cs typeface="+mj-lt"/>
                          <a:sym typeface="+mn-ea"/>
                        </a:rPr>
                        <a:t>1</a:t>
                      </a:r>
                      <a:r>
                        <a:rPr lang="zh-CN" altLang="en-US" sz="2400" dirty="0">
                          <a:uFillTx/>
                          <a:latin typeface="+mj-lt"/>
                          <a:cs typeface="+mj-lt"/>
                          <a:sym typeface="+mn-ea"/>
                        </a:rPr>
                        <a:t>)</a:t>
                      </a:r>
                      <a:endParaRPr lang="zh-CN" altLang="en-US" sz="2400" b="0">
                        <a:ea typeface="华文中宋" panose="02010600040101010101" pitchFamily="2" charset="-122"/>
                        <a:cs typeface="+mn-lt"/>
                      </a:endParaRPr>
                    </a:p>
                  </a:txBody>
                  <a:tcPr/>
                </a:tc>
                <a:tc>
                  <a:txBody>
                    <a:bodyPr/>
                    <a:lstStyle/>
                    <a:p>
                      <a:pPr algn="ctr">
                        <a:buNone/>
                      </a:pPr>
                      <a:r>
                        <a:rPr lang="zh-CN" altLang="en-US" sz="2400" dirty="0">
                          <a:uFillTx/>
                          <a:cs typeface="+mn-lt"/>
                          <a:sym typeface="+mn-ea"/>
                        </a:rPr>
                        <a:t>-T</a:t>
                      </a:r>
                      <a:r>
                        <a:rPr lang="en-US" altLang="zh-CN" sz="2400" baseline="30000" dirty="0">
                          <a:solidFill>
                            <a:schemeClr val="tx1"/>
                          </a:solidFill>
                          <a:uFillTx/>
                          <a:cs typeface="+mn-lt"/>
                          <a:sym typeface="+mn-ea"/>
                        </a:rPr>
                        <a:t>-1</a:t>
                      </a:r>
                      <a:r>
                        <a:rPr lang="zh-CN" altLang="en-US" sz="2400" dirty="0">
                          <a:uFillTx/>
                          <a:cs typeface="+mn-lt"/>
                          <a:sym typeface="+mn-ea"/>
                        </a:rPr>
                        <a:t>(As+Bp</a:t>
                      </a:r>
                      <a:r>
                        <a:rPr lang="en-US" altLang="zh-CN" sz="2400" baseline="-25000" dirty="0">
                          <a:solidFill>
                            <a:schemeClr val="tx1"/>
                          </a:solidFill>
                          <a:uFillTx/>
                          <a:cs typeface="+mn-lt"/>
                          <a:sym typeface="+mn-ea"/>
                        </a:rPr>
                        <a:t>1</a:t>
                      </a:r>
                      <a:r>
                        <a:rPr lang="zh-CN" altLang="en-US" sz="2400" dirty="0">
                          <a:uFillTx/>
                          <a:cs typeface="+mn-lt"/>
                          <a:sym typeface="+mn-ea"/>
                        </a:rPr>
                        <a:t>)</a:t>
                      </a:r>
                      <a:r>
                        <a:rPr lang="en-US" altLang="zh-CN" sz="2400" dirty="0">
                          <a:uFillTx/>
                          <a:cs typeface="+mn-lt"/>
                          <a:sym typeface="+mn-ea"/>
                        </a:rPr>
                        <a:t>=y&lt;=&gt;(As+Bp</a:t>
                      </a:r>
                      <a:r>
                        <a:rPr lang="en-US" altLang="zh-CN" sz="2400" baseline="-25000" dirty="0">
                          <a:uFillTx/>
                          <a:cs typeface="+mn-lt"/>
                          <a:sym typeface="+mn-ea"/>
                        </a:rPr>
                        <a:t>1</a:t>
                      </a:r>
                      <a:r>
                        <a:rPr lang="en-US" altLang="zh-CN" sz="2400" dirty="0">
                          <a:uFillTx/>
                          <a:cs typeface="+mn-lt"/>
                          <a:sym typeface="+mn-ea"/>
                        </a:rPr>
                        <a:t>)=Ty</a:t>
                      </a:r>
                      <a:endParaRPr lang="zh-CN" altLang="en-US" sz="2400" b="0">
                        <a:cs typeface="+mn-lt"/>
                      </a:endParaRPr>
                    </a:p>
                  </a:txBody>
                  <a:tcPr/>
                </a:tc>
                <a:tc>
                  <a:txBody>
                    <a:bodyPr/>
                    <a:lstStyle/>
                    <a:p>
                      <a:pPr algn="ctr">
                        <a:buNone/>
                      </a:pPr>
                      <a:r>
                        <a:rPr lang="en-US" altLang="zh-CN" sz="2400" i="1">
                          <a:cs typeface="+mn-lt"/>
                          <a:sym typeface="+mn-ea"/>
                        </a:rPr>
                        <a:t>O(n)</a:t>
                      </a:r>
                      <a:endParaRPr lang="zh-CN" altLang="en-US" sz="2400" b="0">
                        <a:latin typeface="+mn-ea"/>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4325" y="104775"/>
            <a:ext cx="4828540" cy="685800"/>
          </a:xfrm>
        </p:spPr>
        <p:txBody>
          <a:bodyPr/>
          <a:lstStyle/>
          <a:p>
            <a:r>
              <a:rPr lang="zh-CN" altLang="en-US" sz="2400">
                <a:sym typeface="+mn-ea"/>
              </a:rPr>
              <a:t>基于近似下三角矩阵的编码</a:t>
            </a:r>
            <a:endParaRPr sz="2400">
              <a:sym typeface="+mn-ea"/>
            </a:endParaRPr>
          </a:p>
        </p:txBody>
      </p:sp>
      <p:sp>
        <p:nvSpPr>
          <p:cNvPr id="10" name="Text Box 12"/>
          <p:cNvSpPr txBox="1">
            <a:spLocks noChangeArrowheads="1"/>
          </p:cNvSpPr>
          <p:nvPr/>
        </p:nvSpPr>
        <p:spPr bwMode="auto">
          <a:xfrm>
            <a:off x="439705" y="4828382"/>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chemeClr val="bg1"/>
                </a:solidFill>
              </a:rPr>
              <a:t>基础层</a:t>
            </a:r>
            <a:endParaRPr lang="zh-CN" altLang="zh-CN" sz="2000" b="1">
              <a:solidFill>
                <a:schemeClr val="bg1"/>
              </a:solidFill>
            </a:endParaRPr>
          </a:p>
        </p:txBody>
      </p:sp>
      <p:sp>
        <p:nvSpPr>
          <p:cNvPr id="29" name="Text Box 12"/>
          <p:cNvSpPr txBox="1">
            <a:spLocks noChangeArrowheads="1"/>
          </p:cNvSpPr>
          <p:nvPr/>
        </p:nvSpPr>
        <p:spPr bwMode="auto">
          <a:xfrm>
            <a:off x="1824038" y="466311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dirty="0">
                <a:solidFill>
                  <a:schemeClr val="bg1"/>
                </a:solidFill>
              </a:rPr>
              <a:t>数据层</a:t>
            </a:r>
            <a:endParaRPr lang="zh-CN" altLang="zh-CN" sz="1400" b="1" dirty="0">
              <a:solidFill>
                <a:schemeClr val="bg1"/>
              </a:solidFill>
            </a:endParaRPr>
          </a:p>
        </p:txBody>
      </p:sp>
      <p:sp>
        <p:nvSpPr>
          <p:cNvPr id="4" name="文本框 2"/>
          <p:cNvSpPr txBox="1">
            <a:spLocks noChangeArrowheads="1"/>
          </p:cNvSpPr>
          <p:nvPr/>
        </p:nvSpPr>
        <p:spPr bwMode="auto">
          <a:xfrm>
            <a:off x="555625" y="845185"/>
            <a:ext cx="80498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800" dirty="0">
                <a:uFillTx/>
                <a:latin typeface="Times New Roman" panose="02020603050405020304" pitchFamily="18" charset="0"/>
                <a:ea typeface="黑体" panose="02010609060101010101" pitchFamily="49" charset="-122"/>
                <a:cs typeface="+mn-ea"/>
              </a:rPr>
              <a:t>编码过程总结</a:t>
            </a:r>
          </a:p>
        </p:txBody>
      </p:sp>
      <p:graphicFrame>
        <p:nvGraphicFramePr>
          <p:cNvPr id="5" name="表格 4"/>
          <p:cNvGraphicFramePr/>
          <p:nvPr/>
        </p:nvGraphicFramePr>
        <p:xfrm>
          <a:off x="927735" y="1788795"/>
          <a:ext cx="7305675" cy="3870960"/>
        </p:xfrm>
        <a:graphic>
          <a:graphicData uri="http://schemas.openxmlformats.org/drawingml/2006/table">
            <a:tbl>
              <a:tblPr firstRow="1" bandRow="1">
                <a:tableStyleId>{5C22544A-7EE6-4342-B048-85BDC9FD1C3A}</a:tableStyleId>
              </a:tblPr>
              <a:tblGrid>
                <a:gridCol w="7305675">
                  <a:extLst>
                    <a:ext uri="{9D8B030D-6E8A-4147-A177-3AD203B41FA5}">
                      <a16:colId xmlns:a16="http://schemas.microsoft.com/office/drawing/2014/main" val="20000"/>
                    </a:ext>
                  </a:extLst>
                </a:gridCol>
              </a:tblGrid>
              <a:tr h="662940">
                <a:tc>
                  <a:txBody>
                    <a:bodyPr/>
                    <a:lstStyle/>
                    <a:p>
                      <a:pPr>
                        <a:buNone/>
                      </a:pPr>
                      <a:endParaRPr lang="zh-CN" altLang="en-US" sz="1800" b="0">
                        <a:sym typeface="+mn-ea"/>
                      </a:endParaRPr>
                    </a:p>
                    <a:p>
                      <a:pPr>
                        <a:buNone/>
                      </a:pPr>
                      <a:r>
                        <a:rPr lang="zh-CN" altLang="en-US" sz="2000" b="0">
                          <a:solidFill>
                            <a:schemeClr val="tx1"/>
                          </a:solidFill>
                          <a:latin typeface="+mj-ea"/>
                          <a:ea typeface="+mj-ea"/>
                          <a:cs typeface="+mj-ea"/>
                          <a:sym typeface="+mn-ea"/>
                        </a:rPr>
                        <a:t>预处理，输入：非奇异矩阵 </a:t>
                      </a:r>
                      <a:r>
                        <a:rPr lang="en-US" altLang="zh-CN" sz="2000" b="0">
                          <a:solidFill>
                            <a:schemeClr val="tx1"/>
                          </a:solidFill>
                          <a:latin typeface="+mj-ea"/>
                          <a:ea typeface="+mj-ea"/>
                          <a:cs typeface="+mj-ea"/>
                          <a:sym typeface="+mn-ea"/>
                        </a:rPr>
                        <a:t>H</a:t>
                      </a:r>
                      <a:r>
                        <a:rPr lang="zh-CN" altLang="en-US" sz="2000" b="0">
                          <a:solidFill>
                            <a:schemeClr val="tx1"/>
                          </a:solidFill>
                          <a:latin typeface="+mj-ea"/>
                          <a:ea typeface="+mj-ea"/>
                          <a:cs typeface="+mj-ea"/>
                          <a:sym typeface="+mn-ea"/>
                        </a:rPr>
                        <a:t>；输出：形如            的等价矩阵，使得</a:t>
                      </a:r>
                      <a:r>
                        <a:rPr lang="zh-CN" altLang="en-US" sz="2000" b="0" dirty="0">
                          <a:solidFill>
                            <a:schemeClr val="tx1"/>
                          </a:solidFill>
                          <a:uFillTx/>
                          <a:latin typeface="+mj-lt"/>
                          <a:ea typeface="+mj-ea"/>
                          <a:cs typeface="+mj-lt"/>
                          <a:sym typeface="+mn-ea"/>
                        </a:rPr>
                        <a:t>-ET</a:t>
                      </a:r>
                      <a:r>
                        <a:rPr lang="en-US" altLang="zh-CN" sz="2000" b="0" baseline="30000" dirty="0">
                          <a:solidFill>
                            <a:schemeClr val="tx1"/>
                          </a:solidFill>
                          <a:uFillTx/>
                          <a:latin typeface="+mj-lt"/>
                          <a:ea typeface="+mj-ea"/>
                          <a:cs typeface="+mj-lt"/>
                          <a:sym typeface="+mn-ea"/>
                        </a:rPr>
                        <a:t>-1</a:t>
                      </a:r>
                      <a:r>
                        <a:rPr lang="zh-CN" altLang="en-US" sz="2000" b="0" dirty="0">
                          <a:solidFill>
                            <a:schemeClr val="tx1"/>
                          </a:solidFill>
                          <a:uFillTx/>
                          <a:latin typeface="+mj-lt"/>
                          <a:ea typeface="+mj-ea"/>
                          <a:cs typeface="+mj-lt"/>
                          <a:sym typeface="+mn-ea"/>
                        </a:rPr>
                        <a:t> B + D</a:t>
                      </a:r>
                      <a:r>
                        <a:rPr lang="zh-CN" altLang="en-US" sz="2000" b="0" dirty="0">
                          <a:solidFill>
                            <a:schemeClr val="tx1"/>
                          </a:solidFill>
                          <a:uFillTx/>
                          <a:latin typeface="+mj-ea"/>
                          <a:ea typeface="+mj-ea"/>
                          <a:cs typeface="+mj-ea"/>
                          <a:sym typeface="+mn-ea"/>
                        </a:rPr>
                        <a:t>非奇异。</a:t>
                      </a:r>
                    </a:p>
                  </a:txBody>
                  <a:tcPr>
                    <a:solidFill>
                      <a:srgbClr val="CBECDE"/>
                    </a:solidFill>
                  </a:tcPr>
                </a:tc>
                <a:extLst>
                  <a:ext uri="{0D108BD9-81ED-4DB2-BD59-A6C34878D82A}">
                    <a16:rowId xmlns:a16="http://schemas.microsoft.com/office/drawing/2014/main" val="10000"/>
                  </a:ext>
                </a:extLst>
              </a:tr>
              <a:tr h="381000">
                <a:tc>
                  <a:txBody>
                    <a:bodyPr/>
                    <a:lstStyle/>
                    <a:p>
                      <a:pPr>
                        <a:buNone/>
                      </a:pPr>
                      <a:endParaRPr lang="en-US" altLang="zh-CN" sz="1800" b="0"/>
                    </a:p>
                    <a:p>
                      <a:pPr>
                        <a:buNone/>
                      </a:pPr>
                      <a:r>
                        <a:rPr lang="en-US" altLang="zh-CN" sz="2000" b="0"/>
                        <a:t>1</a:t>
                      </a:r>
                      <a:r>
                        <a:rPr lang="zh-CN" altLang="en-US" sz="2000" b="0"/>
                        <a:t>：</a:t>
                      </a:r>
                      <a:r>
                        <a:rPr lang="en-US" altLang="zh-CN" sz="2000" b="0"/>
                        <a:t>[</a:t>
                      </a:r>
                      <a:r>
                        <a:rPr lang="zh-CN" altLang="en-US" sz="2000" b="0"/>
                        <a:t>近似下三角化</a:t>
                      </a:r>
                      <a:r>
                        <a:rPr lang="en-US" altLang="zh-CN" sz="2000" b="0"/>
                        <a:t>]  </a:t>
                      </a:r>
                      <a:r>
                        <a:rPr lang="zh-CN" altLang="en-US" sz="2000" b="0"/>
                        <a:t>通过行列置换将矩阵</a:t>
                      </a:r>
                      <a:r>
                        <a:rPr lang="en-US" altLang="zh-CN" sz="2000" b="0"/>
                        <a:t>H</a:t>
                      </a:r>
                      <a:r>
                        <a:rPr lang="zh-CN" altLang="en-US" sz="2000" b="0"/>
                        <a:t>变形如                      的近似下三角矩阵，并使</a:t>
                      </a:r>
                      <a:r>
                        <a:rPr lang="en-US" altLang="zh-CN" sz="2000" b="0">
                          <a:cs typeface="+mn-lt"/>
                        </a:rPr>
                        <a:t>g</a:t>
                      </a:r>
                      <a:r>
                        <a:rPr lang="zh-CN" altLang="en-US" sz="2000" b="0"/>
                        <a:t>尽可能的小。</a:t>
                      </a:r>
                    </a:p>
                  </a:txBody>
                  <a:tcPr>
                    <a:solidFill>
                      <a:srgbClr val="E7F6EF"/>
                    </a:solidFill>
                  </a:tcPr>
                </a:tc>
                <a:extLst>
                  <a:ext uri="{0D108BD9-81ED-4DB2-BD59-A6C34878D82A}">
                    <a16:rowId xmlns:a16="http://schemas.microsoft.com/office/drawing/2014/main" val="10001"/>
                  </a:ext>
                </a:extLst>
              </a:tr>
              <a:tr h="381000">
                <a:tc>
                  <a:txBody>
                    <a:bodyPr/>
                    <a:lstStyle/>
                    <a:p>
                      <a:pPr>
                        <a:buNone/>
                      </a:pPr>
                      <a:r>
                        <a:rPr lang="en-US" altLang="zh-CN" sz="2000" b="0"/>
                        <a:t>2</a:t>
                      </a:r>
                      <a:r>
                        <a:rPr lang="zh-CN" altLang="en-US" sz="2000" b="0"/>
                        <a:t>：</a:t>
                      </a:r>
                      <a:r>
                        <a:rPr lang="en-US" altLang="zh-CN" sz="2000" b="0"/>
                        <a:t>[</a:t>
                      </a:r>
                      <a:r>
                        <a:rPr lang="zh-CN" altLang="en-US" sz="2000" b="0"/>
                        <a:t>秩校验</a:t>
                      </a:r>
                      <a:r>
                        <a:rPr lang="en-US" altLang="zh-CN" sz="2000" b="0"/>
                        <a:t>] </a:t>
                      </a:r>
                      <a:r>
                        <a:rPr lang="zh-CN" altLang="en-US" sz="2000" b="0"/>
                        <a:t>利用高斯消元法完成矩阵运算</a:t>
                      </a:r>
                    </a:p>
                    <a:p>
                      <a:pPr>
                        <a:buNone/>
                      </a:pPr>
                      <a:endParaRPr lang="zh-CN" altLang="en-US" sz="2000" b="0"/>
                    </a:p>
                    <a:p>
                      <a:pPr>
                        <a:buNone/>
                      </a:pPr>
                      <a:endParaRPr lang="zh-CN" altLang="en-US" sz="2000" b="0"/>
                    </a:p>
                    <a:p>
                      <a:pPr>
                        <a:buNone/>
                      </a:pPr>
                      <a:endParaRPr lang="zh-CN" altLang="en-US" sz="2000" b="0"/>
                    </a:p>
                    <a:p>
                      <a:pPr>
                        <a:buNone/>
                      </a:pPr>
                      <a:r>
                        <a:rPr lang="zh-CN" altLang="en-US" sz="2000" b="0"/>
                        <a:t>校验矩阵</a:t>
                      </a:r>
                      <a:r>
                        <a:rPr lang="zh-CN" altLang="en-US" sz="2000" dirty="0">
                          <a:solidFill>
                            <a:schemeClr val="tx1"/>
                          </a:solidFill>
                          <a:uFillTx/>
                          <a:latin typeface="+mj-lt"/>
                          <a:ea typeface="+mj-ea"/>
                          <a:cs typeface="+mj-lt"/>
                          <a:sym typeface="+mn-ea"/>
                        </a:rPr>
                        <a:t>-ET</a:t>
                      </a:r>
                      <a:r>
                        <a:rPr lang="en-US" altLang="zh-CN" sz="2000" baseline="30000" dirty="0">
                          <a:solidFill>
                            <a:schemeClr val="tx1"/>
                          </a:solidFill>
                          <a:uFillTx/>
                          <a:latin typeface="+mj-lt"/>
                          <a:ea typeface="+mj-ea"/>
                          <a:cs typeface="+mj-lt"/>
                          <a:sym typeface="+mn-ea"/>
                        </a:rPr>
                        <a:t>-1</a:t>
                      </a:r>
                      <a:r>
                        <a:rPr lang="zh-CN" altLang="en-US" sz="2000" dirty="0">
                          <a:solidFill>
                            <a:schemeClr val="tx1"/>
                          </a:solidFill>
                          <a:uFillTx/>
                          <a:latin typeface="+mj-lt"/>
                          <a:ea typeface="+mj-ea"/>
                          <a:cs typeface="+mj-lt"/>
                          <a:sym typeface="+mn-ea"/>
                        </a:rPr>
                        <a:t> B + D是否非奇异，如果奇异，则进一步进行行列置换使之非奇异。</a:t>
                      </a:r>
                      <a:endParaRPr lang="zh-CN" altLang="en-US" sz="2000" b="0"/>
                    </a:p>
                  </a:txBody>
                  <a:tcPr>
                    <a:solidFill>
                      <a:srgbClr val="CBECDE"/>
                    </a:solidFill>
                  </a:tcPr>
                </a:tc>
                <a:extLst>
                  <a:ext uri="{0D108BD9-81ED-4DB2-BD59-A6C34878D82A}">
                    <a16:rowId xmlns:a16="http://schemas.microsoft.com/office/drawing/2014/main" val="10002"/>
                  </a:ext>
                </a:extLst>
              </a:tr>
            </a:tbl>
          </a:graphicData>
        </a:graphic>
      </p:graphicFrame>
      <p:graphicFrame>
        <p:nvGraphicFramePr>
          <p:cNvPr id="7" name="对象 6">
            <a:hlinkClick r:id="" action="ppaction://ole?verb=0"/>
          </p:cNvPr>
          <p:cNvGraphicFramePr>
            <a:graphicFrameLocks noChangeAspect="1"/>
          </p:cNvGraphicFramePr>
          <p:nvPr/>
        </p:nvGraphicFramePr>
        <p:xfrm>
          <a:off x="5962650" y="1949768"/>
          <a:ext cx="1295400" cy="711200"/>
        </p:xfrm>
        <a:graphic>
          <a:graphicData uri="http://schemas.openxmlformats.org/presentationml/2006/ole">
            <mc:AlternateContent xmlns:mc="http://schemas.openxmlformats.org/markup-compatibility/2006">
              <mc:Choice xmlns:v="urn:schemas-microsoft-com:vml" Requires="v">
                <p:oleObj r:id="rId2" imgW="1295400" imgH="711200" progId="Equation.KSEE3">
                  <p:embed/>
                </p:oleObj>
              </mc:Choice>
              <mc:Fallback>
                <p:oleObj r:id="rId2" imgW="1295400" imgH="711200" progId="Equation.KSEE3">
                  <p:embed/>
                  <p:pic>
                    <p:nvPicPr>
                      <p:cNvPr id="0" name="图片 4096"/>
                      <p:cNvPicPr/>
                      <p:nvPr/>
                    </p:nvPicPr>
                    <p:blipFill>
                      <a:blip r:embed="rId3"/>
                      <a:stretch>
                        <a:fillRect/>
                      </a:stretch>
                    </p:blipFill>
                    <p:spPr>
                      <a:xfrm>
                        <a:off x="5962650" y="1949768"/>
                        <a:ext cx="1295400" cy="7112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6497955" y="2885758"/>
          <a:ext cx="1295400" cy="711200"/>
        </p:xfrm>
        <a:graphic>
          <a:graphicData uri="http://schemas.openxmlformats.org/presentationml/2006/ole">
            <mc:AlternateContent xmlns:mc="http://schemas.openxmlformats.org/markup-compatibility/2006">
              <mc:Choice xmlns:v="urn:schemas-microsoft-com:vml" Requires="v">
                <p:oleObj r:id="rId2" imgW="1295400" imgH="711200" progId="Equation.KSEE3">
                  <p:embed/>
                </p:oleObj>
              </mc:Choice>
              <mc:Fallback>
                <p:oleObj r:id="rId2" imgW="1295400" imgH="711200" progId="Equation.KSEE3">
                  <p:embed/>
                  <p:pic>
                    <p:nvPicPr>
                      <p:cNvPr id="0" name="图片 4096"/>
                      <p:cNvPicPr/>
                      <p:nvPr/>
                    </p:nvPicPr>
                    <p:blipFill>
                      <a:blip r:embed="rId3"/>
                      <a:stretch>
                        <a:fillRect/>
                      </a:stretch>
                    </p:blipFill>
                    <p:spPr>
                      <a:xfrm>
                        <a:off x="6497955" y="2885758"/>
                        <a:ext cx="1295400" cy="71120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1132205" y="4206240"/>
          <a:ext cx="6879590" cy="764540"/>
        </p:xfrm>
        <a:graphic>
          <a:graphicData uri="http://schemas.openxmlformats.org/presentationml/2006/ole">
            <mc:AlternateContent xmlns:mc="http://schemas.openxmlformats.org/markup-compatibility/2006">
              <mc:Choice xmlns:v="urn:schemas-microsoft-com:vml" Requires="v">
                <p:oleObj r:id="rId4" imgW="6070600" imgH="711200" progId="Equation.KSEE3">
                  <p:embed/>
                </p:oleObj>
              </mc:Choice>
              <mc:Fallback>
                <p:oleObj r:id="rId4" imgW="6070600" imgH="711200" progId="Equation.KSEE3">
                  <p:embed/>
                  <p:pic>
                    <p:nvPicPr>
                      <p:cNvPr id="0" name="图片 2048"/>
                      <p:cNvPicPr/>
                      <p:nvPr/>
                    </p:nvPicPr>
                    <p:blipFill>
                      <a:blip r:embed="rId5"/>
                      <a:stretch>
                        <a:fillRect/>
                      </a:stretch>
                    </p:blipFill>
                    <p:spPr>
                      <a:xfrm>
                        <a:off x="1132205" y="4206240"/>
                        <a:ext cx="6879590" cy="76454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zh-CN" altLang="en-US" sz="2400">
                <a:sym typeface="+mn-ea"/>
              </a:rPr>
              <a:t>基于近似下三角矩阵的编码</a:t>
            </a:r>
            <a:endParaRPr lang="zh-CN" sz="2400">
              <a:sym typeface="+mn-ea"/>
            </a:endParaRPr>
          </a:p>
        </p:txBody>
      </p:sp>
      <p:sp>
        <p:nvSpPr>
          <p:cNvPr id="6" name="文本框 2"/>
          <p:cNvSpPr txBox="1">
            <a:spLocks noChangeArrowheads="1"/>
          </p:cNvSpPr>
          <p:nvPr/>
        </p:nvSpPr>
        <p:spPr bwMode="auto">
          <a:xfrm>
            <a:off x="664210" y="851535"/>
            <a:ext cx="75222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800" dirty="0">
                <a:uFillTx/>
                <a:latin typeface="Times New Roman" panose="02020603050405020304" pitchFamily="18" charset="0"/>
                <a:ea typeface="黑体" panose="02010609060101010101" pitchFamily="49" charset="-122"/>
                <a:cs typeface="+mn-ea"/>
              </a:rPr>
              <a:t>编码过程总结</a:t>
            </a:r>
          </a:p>
        </p:txBody>
      </p:sp>
      <p:graphicFrame>
        <p:nvGraphicFramePr>
          <p:cNvPr id="3" name="表格 2"/>
          <p:cNvGraphicFramePr/>
          <p:nvPr/>
        </p:nvGraphicFramePr>
        <p:xfrm>
          <a:off x="947420" y="1565910"/>
          <a:ext cx="7296150" cy="3322320"/>
        </p:xfrm>
        <a:graphic>
          <a:graphicData uri="http://schemas.openxmlformats.org/drawingml/2006/table">
            <a:tbl>
              <a:tblPr firstRow="1" bandRow="1">
                <a:tableStyleId>{5C22544A-7EE6-4342-B048-85BDC9FD1C3A}</a:tableStyleId>
              </a:tblPr>
              <a:tblGrid>
                <a:gridCol w="7296150">
                  <a:extLst>
                    <a:ext uri="{9D8B030D-6E8A-4147-A177-3AD203B41FA5}">
                      <a16:colId xmlns:a16="http://schemas.microsoft.com/office/drawing/2014/main" val="20000"/>
                    </a:ext>
                  </a:extLst>
                </a:gridCol>
              </a:tblGrid>
              <a:tr h="1508760">
                <a:tc>
                  <a:txBody>
                    <a:bodyPr/>
                    <a:lstStyle/>
                    <a:p>
                      <a:pPr>
                        <a:buNone/>
                      </a:pPr>
                      <a:endParaRPr lang="zh-CN" altLang="en-US" sz="2000" b="0">
                        <a:solidFill>
                          <a:schemeClr val="tx1"/>
                        </a:solidFill>
                      </a:endParaRPr>
                    </a:p>
                    <a:p>
                      <a:pPr>
                        <a:buNone/>
                      </a:pPr>
                      <a:r>
                        <a:rPr lang="zh-CN" altLang="en-US" sz="2000" b="0">
                          <a:solidFill>
                            <a:schemeClr val="tx1"/>
                          </a:solidFill>
                        </a:rPr>
                        <a:t>编码：输入：形如                      的非奇异矩阵，并且</a:t>
                      </a:r>
                      <a:r>
                        <a:rPr lang="zh-CN" altLang="en-US" sz="2000" b="0" dirty="0">
                          <a:solidFill>
                            <a:schemeClr val="tx1"/>
                          </a:solidFill>
                          <a:uFillTx/>
                          <a:latin typeface="+mj-lt"/>
                          <a:ea typeface="+mj-ea"/>
                          <a:cs typeface="+mj-lt"/>
                          <a:sym typeface="+mn-ea"/>
                        </a:rPr>
                        <a:t>-ET</a:t>
                      </a:r>
                      <a:r>
                        <a:rPr lang="en-US" altLang="zh-CN" sz="2000" b="0" baseline="30000" dirty="0">
                          <a:solidFill>
                            <a:schemeClr val="tx1"/>
                          </a:solidFill>
                          <a:uFillTx/>
                          <a:latin typeface="+mj-lt"/>
                          <a:ea typeface="+mj-ea"/>
                          <a:cs typeface="+mj-lt"/>
                          <a:sym typeface="+mn-ea"/>
                        </a:rPr>
                        <a:t>-1</a:t>
                      </a:r>
                      <a:r>
                        <a:rPr lang="zh-CN" altLang="en-US" sz="2000" b="0" dirty="0">
                          <a:solidFill>
                            <a:schemeClr val="tx1"/>
                          </a:solidFill>
                          <a:uFillTx/>
                          <a:latin typeface="+mj-lt"/>
                          <a:ea typeface="+mj-ea"/>
                          <a:cs typeface="+mj-lt"/>
                          <a:sym typeface="+mn-ea"/>
                        </a:rPr>
                        <a:t>B + D</a:t>
                      </a:r>
                    </a:p>
                    <a:p>
                      <a:pPr>
                        <a:buNone/>
                      </a:pPr>
                      <a:endParaRPr lang="zh-CN" altLang="en-US" sz="2000" b="0" dirty="0">
                        <a:solidFill>
                          <a:schemeClr val="tx1"/>
                        </a:solidFill>
                        <a:uFillTx/>
                        <a:latin typeface="+mj-lt"/>
                        <a:ea typeface="+mj-ea"/>
                        <a:cs typeface="+mj-lt"/>
                        <a:sym typeface="+mn-ea"/>
                      </a:endParaRPr>
                    </a:p>
                    <a:p>
                      <a:pPr>
                        <a:buNone/>
                      </a:pPr>
                      <a:endParaRPr lang="zh-CN" altLang="en-US" sz="2000" b="0" dirty="0">
                        <a:solidFill>
                          <a:schemeClr val="tx1"/>
                        </a:solidFill>
                        <a:uFillTx/>
                        <a:latin typeface="+mj-lt"/>
                        <a:ea typeface="+mj-ea"/>
                        <a:cs typeface="+mj-lt"/>
                        <a:sym typeface="+mn-ea"/>
                      </a:endParaRPr>
                    </a:p>
                    <a:p>
                      <a:pPr>
                        <a:buNone/>
                      </a:pPr>
                      <a:r>
                        <a:rPr lang="zh-CN" altLang="en-US" sz="2000" b="0" dirty="0">
                          <a:solidFill>
                            <a:schemeClr val="tx1"/>
                          </a:solidFill>
                          <a:uFillTx/>
                          <a:latin typeface="+mj-lt"/>
                          <a:ea typeface="+mj-ea"/>
                          <a:cs typeface="+mj-lt"/>
                          <a:sym typeface="+mn-ea"/>
                        </a:rPr>
                        <a:t>非奇异，向量</a:t>
                      </a:r>
                      <a:r>
                        <a:rPr lang="en-US" altLang="zh-CN" sz="2000" b="0" dirty="0">
                          <a:solidFill>
                            <a:schemeClr val="tx1"/>
                          </a:solidFill>
                          <a:uFillTx/>
                          <a:latin typeface="+mj-lt"/>
                          <a:ea typeface="+mj-ea"/>
                          <a:cs typeface="+mj-lt"/>
                          <a:sym typeface="+mn-ea"/>
                        </a:rPr>
                        <a:t>s</a:t>
                      </a:r>
                      <a:r>
                        <a:rPr lang="zh-CN" altLang="en-US" sz="2000" b="0" dirty="0">
                          <a:solidFill>
                            <a:schemeClr val="tx1"/>
                          </a:solidFill>
                          <a:uFillTx/>
                          <a:latin typeface="+mj-lt"/>
                          <a:ea typeface="+mj-ea"/>
                          <a:cs typeface="+mj-lt"/>
                          <a:sym typeface="+mn-ea"/>
                        </a:rPr>
                        <a:t>；输出：向量                 ，使得</a:t>
                      </a:r>
                      <a:r>
                        <a:rPr lang="en-US" altLang="zh-CN" sz="2000" b="0" dirty="0">
                          <a:solidFill>
                            <a:schemeClr val="tx1"/>
                          </a:solidFill>
                          <a:uFillTx/>
                          <a:latin typeface="+mj-lt"/>
                          <a:ea typeface="+mj-ea"/>
                          <a:cs typeface="+mj-lt"/>
                          <a:sym typeface="+mn-ea"/>
                        </a:rPr>
                        <a:t>Hx=0</a:t>
                      </a:r>
                      <a:r>
                        <a:rPr lang="zh-CN" altLang="en-US" sz="2000" b="0" dirty="0">
                          <a:solidFill>
                            <a:schemeClr val="tx1"/>
                          </a:solidFill>
                          <a:uFillTx/>
                          <a:latin typeface="+mj-lt"/>
                          <a:ea typeface="+mj-ea"/>
                          <a:cs typeface="+mj-lt"/>
                          <a:sym typeface="+mn-ea"/>
                        </a:rPr>
                        <a:t>。</a:t>
                      </a:r>
                    </a:p>
                    <a:p>
                      <a:pPr>
                        <a:buNone/>
                      </a:pPr>
                      <a:endParaRPr lang="zh-CN" altLang="en-US" sz="2000" b="0" dirty="0">
                        <a:solidFill>
                          <a:schemeClr val="tx1"/>
                        </a:solidFill>
                        <a:uFillTx/>
                        <a:latin typeface="+mj-lt"/>
                        <a:ea typeface="+mj-ea"/>
                        <a:cs typeface="+mj-lt"/>
                        <a:sym typeface="+mn-ea"/>
                      </a:endParaRPr>
                    </a:p>
                    <a:p>
                      <a:pPr>
                        <a:buNone/>
                      </a:pPr>
                      <a:r>
                        <a:rPr lang="zh-CN" altLang="en-US" sz="2000" b="0" dirty="0">
                          <a:solidFill>
                            <a:schemeClr val="tx1"/>
                          </a:solidFill>
                          <a:uFillTx/>
                          <a:latin typeface="+mj-lt"/>
                          <a:ea typeface="+mj-ea"/>
                          <a:cs typeface="+mj-lt"/>
                          <a:sym typeface="+mn-ea"/>
                        </a:rPr>
                        <a:t>                                   </a:t>
                      </a:r>
                    </a:p>
                    <a:p>
                      <a:pPr>
                        <a:buNone/>
                      </a:pPr>
                      <a:endParaRPr lang="zh-CN" altLang="en-US" sz="2000" b="0" dirty="0">
                        <a:solidFill>
                          <a:schemeClr val="tx1"/>
                        </a:solidFill>
                        <a:uFillTx/>
                        <a:latin typeface="+mj-lt"/>
                        <a:ea typeface="+mj-ea"/>
                        <a:cs typeface="+mj-lt"/>
                        <a:sym typeface="+mn-ea"/>
                      </a:endParaRPr>
                    </a:p>
                  </a:txBody>
                  <a:tcPr>
                    <a:solidFill>
                      <a:srgbClr val="CBECDE"/>
                    </a:solidFill>
                  </a:tcPr>
                </a:tc>
                <a:extLst>
                  <a:ext uri="{0D108BD9-81ED-4DB2-BD59-A6C34878D82A}">
                    <a16:rowId xmlns:a16="http://schemas.microsoft.com/office/drawing/2014/main" val="10000"/>
                  </a:ext>
                </a:extLst>
              </a:tr>
              <a:tr h="381000">
                <a:tc>
                  <a:txBody>
                    <a:bodyPr/>
                    <a:lstStyle/>
                    <a:p>
                      <a:pPr>
                        <a:buNone/>
                      </a:pPr>
                      <a:r>
                        <a:rPr lang="en-US" altLang="zh-CN" sz="2000" b="0"/>
                        <a:t>1</a:t>
                      </a:r>
                      <a:r>
                        <a:rPr lang="zh-CN" altLang="en-US" sz="2000" b="0"/>
                        <a:t>：通过表</a:t>
                      </a:r>
                      <a:r>
                        <a:rPr lang="en-US" altLang="zh-CN" sz="2000" b="0"/>
                        <a:t>1</a:t>
                      </a:r>
                      <a:r>
                        <a:rPr lang="zh-CN" altLang="en-US" sz="2000" b="0"/>
                        <a:t>计算</a:t>
                      </a:r>
                      <a:r>
                        <a:rPr lang="en-US" altLang="zh-CN" sz="2000" b="0"/>
                        <a:t>p</a:t>
                      </a:r>
                      <a:r>
                        <a:rPr lang="en-US" altLang="zh-CN" sz="2000" b="0" baseline="-25000"/>
                        <a:t>1</a:t>
                      </a:r>
                    </a:p>
                  </a:txBody>
                  <a:tcPr>
                    <a:solidFill>
                      <a:srgbClr val="E7F6EF"/>
                    </a:solidFill>
                  </a:tcPr>
                </a:tc>
                <a:extLst>
                  <a:ext uri="{0D108BD9-81ED-4DB2-BD59-A6C34878D82A}">
                    <a16:rowId xmlns:a16="http://schemas.microsoft.com/office/drawing/2014/main" val="10001"/>
                  </a:ext>
                </a:extLst>
              </a:tr>
              <a:tr h="381000">
                <a:tc>
                  <a:txBody>
                    <a:bodyPr/>
                    <a:lstStyle/>
                    <a:p>
                      <a:pPr>
                        <a:buNone/>
                      </a:pPr>
                      <a:r>
                        <a:rPr lang="en-US" altLang="zh-CN" sz="2000" b="0"/>
                        <a:t>2</a:t>
                      </a:r>
                      <a:r>
                        <a:rPr lang="zh-CN" altLang="en-US" sz="2000" b="0"/>
                        <a:t>：通过表</a:t>
                      </a:r>
                      <a:r>
                        <a:rPr lang="en-US" altLang="zh-CN" sz="2000" b="0"/>
                        <a:t>2</a:t>
                      </a:r>
                      <a:r>
                        <a:rPr lang="zh-CN" altLang="en-US" sz="2000" b="0"/>
                        <a:t>计算</a:t>
                      </a:r>
                      <a:r>
                        <a:rPr lang="en-US" altLang="zh-CN" sz="2000" b="0"/>
                        <a:t>p</a:t>
                      </a:r>
                      <a:r>
                        <a:rPr lang="en-US" altLang="zh-CN" sz="2000" b="0" baseline="-25000"/>
                        <a:t>2</a:t>
                      </a:r>
                    </a:p>
                  </a:txBody>
                  <a:tcPr>
                    <a:solidFill>
                      <a:srgbClr val="CBECDE"/>
                    </a:solidFill>
                  </a:tcPr>
                </a:tc>
                <a:extLst>
                  <a:ext uri="{0D108BD9-81ED-4DB2-BD59-A6C34878D82A}">
                    <a16:rowId xmlns:a16="http://schemas.microsoft.com/office/drawing/2014/main" val="10002"/>
                  </a:ext>
                </a:extLst>
              </a:tr>
            </a:tbl>
          </a:graphicData>
        </a:graphic>
      </p:graphicFrame>
      <p:graphicFrame>
        <p:nvGraphicFramePr>
          <p:cNvPr id="7" name="对象 6">
            <a:hlinkClick r:id="" action="ppaction://ole?verb=0"/>
          </p:cNvPr>
          <p:cNvGraphicFramePr>
            <a:graphicFrameLocks noChangeAspect="1"/>
          </p:cNvGraphicFramePr>
          <p:nvPr/>
        </p:nvGraphicFramePr>
        <p:xfrm>
          <a:off x="3129915" y="1683068"/>
          <a:ext cx="1295400" cy="711200"/>
        </p:xfrm>
        <a:graphic>
          <a:graphicData uri="http://schemas.openxmlformats.org/presentationml/2006/ole">
            <mc:AlternateContent xmlns:mc="http://schemas.openxmlformats.org/markup-compatibility/2006">
              <mc:Choice xmlns:v="urn:schemas-microsoft-com:vml" Requires="v">
                <p:oleObj r:id="rId2" imgW="1295400" imgH="711200" progId="Equation.KSEE3">
                  <p:embed/>
                </p:oleObj>
              </mc:Choice>
              <mc:Fallback>
                <p:oleObj r:id="rId2" imgW="1295400" imgH="711200" progId="Equation.KSEE3">
                  <p:embed/>
                  <p:pic>
                    <p:nvPicPr>
                      <p:cNvPr id="0" name="图片 4096"/>
                      <p:cNvPicPr/>
                      <p:nvPr/>
                    </p:nvPicPr>
                    <p:blipFill>
                      <a:blip r:embed="rId3"/>
                      <a:stretch>
                        <a:fillRect/>
                      </a:stretch>
                    </p:blipFill>
                    <p:spPr>
                      <a:xfrm>
                        <a:off x="3129915" y="1683068"/>
                        <a:ext cx="1295400" cy="7112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4185285" y="2337435"/>
          <a:ext cx="998220" cy="1259840"/>
        </p:xfrm>
        <a:graphic>
          <a:graphicData uri="http://schemas.openxmlformats.org/presentationml/2006/ole">
            <mc:AlternateContent xmlns:mc="http://schemas.openxmlformats.org/markup-compatibility/2006">
              <mc:Choice xmlns:v="urn:schemas-microsoft-com:vml" Requires="v">
                <p:oleObj r:id="rId4" imgW="927100" imgH="1117600" progId="Equation.KSEE3">
                  <p:embed/>
                </p:oleObj>
              </mc:Choice>
              <mc:Fallback>
                <p:oleObj r:id="rId4" imgW="927100" imgH="1117600" progId="Equation.KSEE3">
                  <p:embed/>
                  <p:pic>
                    <p:nvPicPr>
                      <p:cNvPr id="0" name="图片 3073"/>
                      <p:cNvPicPr/>
                      <p:nvPr/>
                    </p:nvPicPr>
                    <p:blipFill>
                      <a:blip r:embed="rId5"/>
                      <a:stretch>
                        <a:fillRect/>
                      </a:stretch>
                    </p:blipFill>
                    <p:spPr>
                      <a:xfrm>
                        <a:off x="4185285" y="2337435"/>
                        <a:ext cx="998220" cy="1259840"/>
                      </a:xfrm>
                      <a:prstGeom prst="rect">
                        <a:avLst/>
                      </a:prstGeom>
                    </p:spPr>
                  </p:pic>
                </p:oleObj>
              </mc:Fallback>
            </mc:AlternateContent>
          </a:graphicData>
        </a:graphic>
      </p:graphicFrame>
      <p:sp>
        <p:nvSpPr>
          <p:cNvPr id="9" name="文本框 8"/>
          <p:cNvSpPr txBox="1"/>
          <p:nvPr/>
        </p:nvSpPr>
        <p:spPr>
          <a:xfrm>
            <a:off x="947420" y="5114290"/>
            <a:ext cx="7141210" cy="706755"/>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此方法的复杂度为</a:t>
            </a:r>
            <a:r>
              <a:rPr lang="en-US" altLang="zh-CN" sz="2000" i="1" dirty="0">
                <a:solidFill>
                  <a:schemeClr val="tx1"/>
                </a:solidFill>
                <a:latin typeface="+mj-lt"/>
                <a:ea typeface="黑体" panose="02010609060101010101" pitchFamily="49" charset="-122"/>
                <a:cs typeface="+mj-lt"/>
                <a:sym typeface="+mn-ea"/>
              </a:rPr>
              <a:t>O(n+g</a:t>
            </a:r>
            <a:r>
              <a:rPr lang="en-US" altLang="zh-CN" sz="2000" i="1" baseline="30000" dirty="0">
                <a:solidFill>
                  <a:schemeClr val="tx1"/>
                </a:solidFill>
                <a:latin typeface="+mj-lt"/>
                <a:ea typeface="黑体" panose="02010609060101010101" pitchFamily="49" charset="-122"/>
                <a:cs typeface="+mj-lt"/>
                <a:sym typeface="+mn-ea"/>
              </a:rPr>
              <a:t>2</a:t>
            </a:r>
            <a:r>
              <a:rPr lang="en-US" altLang="zh-CN" sz="2000" i="1" dirty="0">
                <a:solidFill>
                  <a:schemeClr val="tx1"/>
                </a:solidFill>
                <a:latin typeface="+mj-lt"/>
                <a:ea typeface="黑体" panose="02010609060101010101" pitchFamily="49" charset="-122"/>
                <a:cs typeface="+mj-lt"/>
                <a:sym typeface="+mn-ea"/>
              </a:rPr>
              <a:t>)</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为了降低编码复杂度，应当使</a:t>
            </a:r>
            <a:r>
              <a:rPr lang="en-US" altLang="zh-CN" sz="2000" dirty="0">
                <a:solidFill>
                  <a:schemeClr val="tx1"/>
                </a:solidFill>
                <a:latin typeface="黑体" panose="02010609060101010101" pitchFamily="49" charset="-122"/>
                <a:ea typeface="黑体" panose="02010609060101010101" pitchFamily="49" charset="-122"/>
                <a:sym typeface="+mn-ea"/>
              </a:rPr>
              <a:t>g</a:t>
            </a:r>
            <a:r>
              <a:rPr lang="zh-CN" altLang="en-US" sz="2000" dirty="0">
                <a:solidFill>
                  <a:schemeClr val="tx1"/>
                </a:solidFill>
                <a:latin typeface="黑体" panose="02010609060101010101" pitchFamily="49" charset="-122"/>
                <a:ea typeface="黑体" panose="02010609060101010101" pitchFamily="49" charset="-122"/>
                <a:sym typeface="+mn-ea"/>
              </a:rPr>
              <a:t>尽量小。</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29055" y="1217930"/>
            <a:ext cx="6485890" cy="3569335"/>
          </a:xfrm>
          <a:prstGeom prst="rect">
            <a:avLst/>
          </a:prstGeom>
          <a:noFill/>
        </p:spPr>
        <p:txBody>
          <a:bodyPr wrap="square" rtlCol="0" anchor="t">
            <a:spAutoFit/>
          </a:bodyPr>
          <a:lstStyle/>
          <a:p>
            <a:pPr algn="l"/>
            <a:r>
              <a:rPr lang="zh-CN" altLang="en-US" sz="2800" dirty="0">
                <a:solidFill>
                  <a:schemeClr val="tx1"/>
                </a:solidFill>
                <a:latin typeface="+mn-lt"/>
                <a:ea typeface="黑体" panose="02010609060101010101" pitchFamily="49" charset="-122"/>
                <a:cs typeface="+mn-lt"/>
                <a:sym typeface="+mn-ea"/>
              </a:rPr>
              <a:t>原理</a:t>
            </a:r>
            <a:r>
              <a:rPr lang="en-US" altLang="zh-CN" dirty="0">
                <a:solidFill>
                  <a:schemeClr val="tx1"/>
                </a:solidFill>
                <a:latin typeface="+mn-lt"/>
                <a:ea typeface="黑体" panose="02010609060101010101" pitchFamily="49" charset="-122"/>
                <a:cs typeface="+mn-lt"/>
                <a:sym typeface="+mn-ea"/>
              </a:rPr>
              <a:t>  </a:t>
            </a:r>
          </a:p>
          <a:p>
            <a:pPr algn="l"/>
            <a:r>
              <a:rPr lang="en-US" altLang="zh-CN" dirty="0">
                <a:solidFill>
                  <a:schemeClr val="tx1"/>
                </a:solidFill>
                <a:latin typeface="+mn-lt"/>
                <a:ea typeface="黑体" panose="02010609060101010101" pitchFamily="49" charset="-122"/>
                <a:cs typeface="+mn-lt"/>
                <a:sym typeface="+mn-ea"/>
              </a:rPr>
              <a:t>   </a:t>
            </a:r>
          </a:p>
          <a:p>
            <a:pPr algn="l"/>
            <a:r>
              <a:rPr lang="en-US" altLang="zh-CN" dirty="0">
                <a:solidFill>
                  <a:schemeClr val="tx1"/>
                </a:solidFill>
                <a:latin typeface="+mn-lt"/>
                <a:ea typeface="黑体" panose="02010609060101010101" pitchFamily="49" charset="-122"/>
                <a:cs typeface="+mn-lt"/>
                <a:sym typeface="+mn-ea"/>
              </a:rPr>
              <a:t>        </a:t>
            </a:r>
            <a:r>
              <a:rPr lang="zh-CN" altLang="en-US" sz="2000" dirty="0">
                <a:solidFill>
                  <a:schemeClr val="tx1"/>
                </a:solidFill>
                <a:latin typeface="+mn-lt"/>
                <a:ea typeface="黑体" panose="02010609060101010101" pitchFamily="49" charset="-122"/>
                <a:cs typeface="+mn-lt"/>
                <a:sym typeface="+mn-ea"/>
              </a:rPr>
              <a:t>在利用 LDPC 码 H 矩阵编码的时候，一般都需要先得到 G 矩阵，随后生成所需要的码字。在 H 矩阵转化为 G 矩阵的过程中所需要的计算量是相当大的。</a:t>
            </a:r>
          </a:p>
          <a:p>
            <a:pPr algn="l"/>
            <a:endParaRPr lang="zh-CN" altLang="en-US" sz="2000" dirty="0">
              <a:solidFill>
                <a:schemeClr val="tx1"/>
              </a:solidFill>
              <a:latin typeface="+mn-lt"/>
              <a:ea typeface="黑体" panose="02010609060101010101" pitchFamily="49" charset="-122"/>
              <a:cs typeface="+mn-lt"/>
              <a:sym typeface="+mn-ea"/>
            </a:endParaRPr>
          </a:p>
          <a:p>
            <a:pPr algn="l"/>
            <a:r>
              <a:rPr lang="zh-CN" altLang="en-US" sz="2000" dirty="0">
                <a:solidFill>
                  <a:schemeClr val="tx1"/>
                </a:solidFill>
                <a:latin typeface="+mn-lt"/>
                <a:ea typeface="黑体" panose="02010609060101010101" pitchFamily="49" charset="-122"/>
                <a:cs typeface="+mn-lt"/>
                <a:sym typeface="+mn-ea"/>
              </a:rPr>
              <a:t>        而且在硬件存储方面，H 矩阵为稀疏矩阵，需要存储每个 1 的位置，但是 G 矩阵是一个密集矩阵加上一个单位阵的形式，这就需要开辟</a:t>
            </a:r>
            <a:r>
              <a:rPr lang="zh-CN" altLang="en-US" sz="2000" dirty="0">
                <a:solidFill>
                  <a:srgbClr val="3333CC"/>
                </a:solidFill>
                <a:latin typeface="+mn-lt"/>
                <a:ea typeface="黑体" panose="02010609060101010101" pitchFamily="49" charset="-122"/>
                <a:cs typeface="+mn-lt"/>
                <a:sym typeface="+mn-ea"/>
              </a:rPr>
              <a:t>很大的存储空间</a:t>
            </a:r>
            <a:r>
              <a:rPr lang="zh-CN" altLang="en-US" sz="2000" dirty="0">
                <a:solidFill>
                  <a:schemeClr val="tx1"/>
                </a:solidFill>
                <a:latin typeface="+mn-lt"/>
                <a:ea typeface="黑体" panose="02010609060101010101" pitchFamily="49" charset="-122"/>
                <a:cs typeface="+mn-lt"/>
                <a:sym typeface="+mn-ea"/>
              </a:rPr>
              <a:t>。所以如果编码时不需要生成G矩阵，而</a:t>
            </a:r>
            <a:r>
              <a:rPr lang="zh-CN" altLang="en-US" sz="2000" dirty="0">
                <a:solidFill>
                  <a:srgbClr val="FF0000"/>
                </a:solidFill>
                <a:latin typeface="+mn-lt"/>
                <a:ea typeface="黑体" panose="02010609060101010101" pitchFamily="49" charset="-122"/>
                <a:cs typeface="+mn-lt"/>
                <a:sym typeface="+mn-ea"/>
              </a:rPr>
              <a:t>直接通过 H 矩阵编码</a:t>
            </a:r>
            <a:r>
              <a:rPr lang="zh-CN" altLang="en-US" sz="2000" dirty="0">
                <a:solidFill>
                  <a:schemeClr val="tx1"/>
                </a:solidFill>
                <a:latin typeface="+mn-lt"/>
                <a:ea typeface="黑体" panose="02010609060101010101" pitchFamily="49" charset="-122"/>
                <a:cs typeface="+mn-lt"/>
                <a:sym typeface="+mn-ea"/>
              </a:rPr>
              <a:t>，这样就将编码复杂度大大简化。</a:t>
            </a:r>
            <a:endParaRPr lang="en-US" altLang="zh-CN" sz="2000" dirty="0">
              <a:solidFill>
                <a:schemeClr val="tx1"/>
              </a:solidFill>
              <a:latin typeface="+mn-lt"/>
              <a:ea typeface="黑体" panose="02010609060101010101" pitchFamily="49" charset="-122"/>
              <a:cs typeface="+mn-lt"/>
              <a:sym typeface="+mn-ea"/>
            </a:endParaRPr>
          </a:p>
        </p:txBody>
      </p:sp>
      <p:sp>
        <p:nvSpPr>
          <p:cNvPr id="7" name="标题 6"/>
          <p:cNvSpPr>
            <a:spLocks noGrp="1"/>
          </p:cNvSpPr>
          <p:nvPr>
            <p:ph type="title"/>
          </p:nvPr>
        </p:nvSpPr>
        <p:spPr>
          <a:xfrm>
            <a:off x="3401695" y="104775"/>
            <a:ext cx="5475605" cy="685800"/>
          </a:xfrm>
        </p:spPr>
        <p:txBody>
          <a:bodyPr/>
          <a:lstStyle/>
          <a:p>
            <a:r>
              <a:rPr lang="zh-CN" altLang="en-US" sz="2400"/>
              <a:t>通过</a:t>
            </a:r>
            <a:r>
              <a:rPr lang="en-US" altLang="zh-CN" sz="2400"/>
              <a:t>H</a:t>
            </a:r>
            <a:r>
              <a:rPr lang="zh-CN" altLang="en-US" sz="2400"/>
              <a:t>矩阵的设计简化编码复杂度</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849630"/>
            <a:ext cx="7957820" cy="308102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发展历史</a:t>
            </a:r>
          </a:p>
        </p:txBody>
      </p:sp>
      <p:pic>
        <p:nvPicPr>
          <p:cNvPr id="3" name="图片 2" descr="O9I7QBEY@@VD4[5UH4JGKHM"/>
          <p:cNvPicPr>
            <a:picLocks noChangeAspect="1"/>
          </p:cNvPicPr>
          <p:nvPr/>
        </p:nvPicPr>
        <p:blipFill>
          <a:blip r:embed="rId2"/>
          <a:stretch>
            <a:fillRect/>
          </a:stretch>
        </p:blipFill>
        <p:spPr>
          <a:xfrm>
            <a:off x="678815" y="901700"/>
            <a:ext cx="7783830" cy="2969260"/>
          </a:xfrm>
          <a:prstGeom prst="rect">
            <a:avLst/>
          </a:prstGeom>
        </p:spPr>
      </p:pic>
      <p:sp>
        <p:nvSpPr>
          <p:cNvPr id="4" name="文本框 3"/>
          <p:cNvSpPr txBox="1"/>
          <p:nvPr/>
        </p:nvSpPr>
        <p:spPr>
          <a:xfrm>
            <a:off x="615315" y="4046220"/>
            <a:ext cx="7914005" cy="2306955"/>
          </a:xfrm>
          <a:prstGeom prst="rect">
            <a:avLst/>
          </a:prstGeom>
          <a:noFill/>
        </p:spPr>
        <p:txBody>
          <a:bodyPr wrap="square" rtlCol="0" anchor="t">
            <a:spAutoFit/>
          </a:bodyPr>
          <a:lstStyle/>
          <a:p>
            <a:r>
              <a:rPr lang="en-US" altLang="zh-CN" dirty="0">
                <a:solidFill>
                  <a:schemeClr val="tx1"/>
                </a:solidFill>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LDPC码自身的</a:t>
            </a:r>
            <a:r>
              <a:rPr lang="zh-CN" altLang="en-US" dirty="0">
                <a:solidFill>
                  <a:srgbClr val="FF0000"/>
                </a:solidFill>
                <a:latin typeface="黑体" panose="02010609060101010101" pitchFamily="49" charset="-122"/>
                <a:ea typeface="黑体" panose="02010609060101010101" pitchFamily="49" charset="-122"/>
                <a:sym typeface="+mn-ea"/>
              </a:rPr>
              <a:t>矩阵结构引入了交织特性</a:t>
            </a:r>
            <a:r>
              <a:rPr lang="zh-CN" altLang="en-US" dirty="0">
                <a:latin typeface="黑体" panose="02010609060101010101" pitchFamily="49" charset="-122"/>
                <a:ea typeface="黑体" panose="02010609060101010101" pitchFamily="49" charset="-122"/>
                <a:sym typeface="+mn-ea"/>
              </a:rPr>
              <a:t>，而且其</a:t>
            </a:r>
            <a:r>
              <a:rPr lang="zh-CN" altLang="en-US" dirty="0">
                <a:solidFill>
                  <a:srgbClr val="FF0000"/>
                </a:solidFill>
                <a:latin typeface="黑体" panose="02010609060101010101" pitchFamily="49" charset="-122"/>
                <a:ea typeface="黑体" panose="02010609060101010101" pitchFamily="49" charset="-122"/>
                <a:sym typeface="+mn-ea"/>
              </a:rPr>
              <a:t>采用迭代译码</a:t>
            </a:r>
            <a:r>
              <a:rPr lang="zh-CN" altLang="en-US" dirty="0">
                <a:latin typeface="黑体" panose="02010609060101010101" pitchFamily="49" charset="-122"/>
                <a:ea typeface="黑体" panose="02010609060101010101" pitchFamily="49" charset="-122"/>
                <a:sym typeface="+mn-ea"/>
              </a:rPr>
              <a:t>的方法，使其性能比以往的线性分组码有很大程度的提高。由于其基本原理是基于最原始的线性分组码，因此它有强大的数学工具作为其理论依据，几乎融</a:t>
            </a:r>
            <a:r>
              <a:rPr lang="zh-CN" altLang="en-US" dirty="0">
                <a:solidFill>
                  <a:srgbClr val="3333CC"/>
                </a:solidFill>
                <a:latin typeface="黑体" panose="02010609060101010101" pitchFamily="49" charset="-122"/>
                <a:ea typeface="黑体" panose="02010609060101010101" pitchFamily="49" charset="-122"/>
                <a:sym typeface="+mn-ea"/>
              </a:rPr>
              <a:t>图论、组合数学、概率论、矩阵论、代数、几何、代数数论、黎曼几何</a:t>
            </a:r>
            <a:r>
              <a:rPr lang="zh-CN" altLang="en-US" dirty="0">
                <a:latin typeface="黑体" panose="02010609060101010101" pitchFamily="49" charset="-122"/>
                <a:ea typeface="黑体" panose="02010609060101010101" pitchFamily="49" charset="-122"/>
                <a:sym typeface="+mn-ea"/>
              </a:rPr>
              <a:t>于一炉。在通信的其它领域，我们很难再找到某个方向可以有如此深厚的理论基础与之媲美。但理论上的完备性并不能使其直接应用于实际，因此从码字构造的方向来说，如何将</a:t>
            </a:r>
            <a:r>
              <a:rPr lang="zh-CN" altLang="en-US" dirty="0">
                <a:latin typeface="+mj-lt"/>
                <a:ea typeface="黑体" panose="02010609060101010101" pitchFamily="49" charset="-122"/>
                <a:cs typeface="+mj-lt"/>
                <a:sym typeface="+mn-ea"/>
              </a:rPr>
              <a:t>LDPC</a:t>
            </a:r>
            <a:r>
              <a:rPr lang="zh-CN" altLang="en-US" dirty="0">
                <a:latin typeface="黑体" panose="02010609060101010101" pitchFamily="49" charset="-122"/>
                <a:ea typeface="黑体" panose="02010609060101010101" pitchFamily="49" charset="-122"/>
                <a:sym typeface="+mn-ea"/>
              </a:rPr>
              <a:t>码应用于实际工作才是值得深入研究的。为了保证其实现性，性能上就要有所妥协。</a:t>
            </a:r>
            <a:endParaRPr lang="zh-CN" altLang="en-US"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zh-CN" altLang="en-US" sz="2400">
                <a:sym typeface="+mn-ea"/>
              </a:rPr>
              <a:t>通过</a:t>
            </a:r>
            <a:r>
              <a:rPr lang="en-US" altLang="zh-CN" sz="2400">
                <a:sym typeface="+mn-ea"/>
              </a:rPr>
              <a:t>H</a:t>
            </a:r>
            <a:r>
              <a:rPr lang="zh-CN" altLang="en-US" sz="2400">
                <a:sym typeface="+mn-ea"/>
              </a:rPr>
              <a:t>矩阵的设计简化编码复杂度</a:t>
            </a:r>
          </a:p>
        </p:txBody>
      </p:sp>
      <p:pic>
        <p:nvPicPr>
          <p:cNvPr id="3" name="图片 2" descr="DVP4}WJP7SGUSRW94UEX0DH"/>
          <p:cNvPicPr>
            <a:picLocks noChangeAspect="1"/>
          </p:cNvPicPr>
          <p:nvPr/>
        </p:nvPicPr>
        <p:blipFill>
          <a:blip r:embed="rId2"/>
          <a:stretch>
            <a:fillRect/>
          </a:stretch>
        </p:blipFill>
        <p:spPr>
          <a:xfrm>
            <a:off x="1217295" y="2122170"/>
            <a:ext cx="6708140" cy="3218180"/>
          </a:xfrm>
          <a:prstGeom prst="rect">
            <a:avLst/>
          </a:prstGeom>
        </p:spPr>
      </p:pic>
      <p:sp>
        <p:nvSpPr>
          <p:cNvPr id="4" name="文本框 3"/>
          <p:cNvSpPr txBox="1"/>
          <p:nvPr/>
        </p:nvSpPr>
        <p:spPr>
          <a:xfrm>
            <a:off x="1072515" y="5340350"/>
            <a:ext cx="6998335" cy="922020"/>
          </a:xfrm>
          <a:prstGeom prst="rect">
            <a:avLst/>
          </a:prstGeom>
          <a:noFill/>
        </p:spPr>
        <p:txBody>
          <a:bodyPr wrap="square" rtlCol="0" anchor="t">
            <a:spAutoFit/>
          </a:bodyPr>
          <a:lstStyle/>
          <a:p>
            <a:pPr algn="ctr"/>
            <a:r>
              <a:rPr lang="zh-CN" altLang="en-US" dirty="0">
                <a:solidFill>
                  <a:schemeClr val="tx1"/>
                </a:solidFill>
                <a:latin typeface="+mn-lt"/>
                <a:ea typeface="黑体" panose="02010609060101010101" pitchFamily="49" charset="-122"/>
                <a:cs typeface="+mn-lt"/>
                <a:sym typeface="+mn-ea"/>
              </a:rPr>
              <a:t>图</a:t>
            </a:r>
            <a:r>
              <a:rPr lang="en-US" altLang="zh-CN" dirty="0">
                <a:solidFill>
                  <a:schemeClr val="tx1"/>
                </a:solidFill>
                <a:latin typeface="+mn-lt"/>
                <a:ea typeface="黑体" panose="02010609060101010101" pitchFamily="49" charset="-122"/>
                <a:cs typeface="+mn-lt"/>
                <a:sym typeface="+mn-ea"/>
              </a:rPr>
              <a:t>7</a:t>
            </a:r>
          </a:p>
          <a:p>
            <a:pPr algn="ctr"/>
            <a:endParaRPr lang="en-US" altLang="zh-CN" dirty="0">
              <a:solidFill>
                <a:schemeClr val="tx1"/>
              </a:solidFill>
              <a:latin typeface="+mn-lt"/>
              <a:ea typeface="黑体" panose="02010609060101010101" pitchFamily="49" charset="-122"/>
              <a:cs typeface="+mn-lt"/>
              <a:sym typeface="+mn-ea"/>
            </a:endParaRPr>
          </a:p>
          <a:p>
            <a:pPr algn="l"/>
            <a:r>
              <a:rPr lang="en-US" altLang="zh-CN" dirty="0">
                <a:solidFill>
                  <a:schemeClr val="tx1"/>
                </a:solidFill>
                <a:latin typeface="+mn-lt"/>
                <a:ea typeface="黑体" panose="02010609060101010101" pitchFamily="49" charset="-122"/>
                <a:cs typeface="+mn-lt"/>
                <a:sym typeface="+mn-ea"/>
              </a:rPr>
              <a:t>利用这种 H 矩阵</a:t>
            </a:r>
            <a:r>
              <a:rPr lang="en-US" altLang="zh-CN" dirty="0">
                <a:solidFill>
                  <a:srgbClr val="00CC99"/>
                </a:solidFill>
                <a:latin typeface="+mn-lt"/>
                <a:ea typeface="黑体" panose="02010609060101010101" pitchFamily="49" charset="-122"/>
                <a:cs typeface="+mn-lt"/>
                <a:sym typeface="+mn-ea"/>
              </a:rPr>
              <a:t>可以实现线性时间编码</a:t>
            </a:r>
            <a:r>
              <a:rPr lang="en-US" altLang="zh-CN" dirty="0">
                <a:solidFill>
                  <a:schemeClr val="tx1"/>
                </a:solidFill>
                <a:latin typeface="+mn-lt"/>
                <a:ea typeface="黑体" panose="02010609060101010101" pitchFamily="49" charset="-122"/>
                <a:cs typeface="+mn-lt"/>
                <a:sym typeface="+mn-ea"/>
              </a:rPr>
              <a:t>。</a:t>
            </a:r>
          </a:p>
        </p:txBody>
      </p:sp>
      <p:sp>
        <p:nvSpPr>
          <p:cNvPr id="5" name="文本框 4"/>
          <p:cNvSpPr txBox="1"/>
          <p:nvPr/>
        </p:nvSpPr>
        <p:spPr>
          <a:xfrm>
            <a:off x="765175" y="871855"/>
            <a:ext cx="7766050" cy="1137285"/>
          </a:xfrm>
          <a:prstGeom prst="rect">
            <a:avLst/>
          </a:prstGeom>
          <a:noFill/>
        </p:spPr>
        <p:txBody>
          <a:bodyPr wrap="square" rtlCol="0" anchor="t">
            <a:spAutoFit/>
          </a:bodyPr>
          <a:lstStyle/>
          <a:p>
            <a:pPr algn="l"/>
            <a:r>
              <a:rPr lang="zh-CN" altLang="en-US" sz="2800" dirty="0">
                <a:latin typeface="+mj-ea"/>
                <a:ea typeface="+mj-ea"/>
                <a:cs typeface="+mj-ea"/>
                <a:sym typeface="+mn-ea"/>
              </a:rPr>
              <a:t>①最简单的方法</a:t>
            </a:r>
            <a:endParaRPr lang="zh-CN" altLang="en-US" sz="2800" dirty="0">
              <a:solidFill>
                <a:schemeClr val="tx1"/>
              </a:solidFill>
              <a:latin typeface="+mj-ea"/>
              <a:ea typeface="+mj-ea"/>
              <a:cs typeface="+mj-ea"/>
              <a:sym typeface="+mn-ea"/>
            </a:endParaRPr>
          </a:p>
          <a:p>
            <a:pPr algn="l"/>
            <a:r>
              <a:rPr lang="en-US" altLang="zh-CN" sz="2000" dirty="0">
                <a:latin typeface="+mj-ea"/>
                <a:ea typeface="+mj-ea"/>
                <a:cs typeface="+mj-ea"/>
                <a:sym typeface="+mn-ea"/>
              </a:rPr>
              <a:t>这种方法是构造</a:t>
            </a:r>
            <a:r>
              <a:rPr lang="en-US" altLang="zh-CN" sz="2000" dirty="0">
                <a:solidFill>
                  <a:srgbClr val="3333CC"/>
                </a:solidFill>
                <a:latin typeface="+mn-lt"/>
                <a:ea typeface="+mj-ea"/>
                <a:cs typeface="+mn-lt"/>
                <a:sym typeface="+mn-ea"/>
              </a:rPr>
              <a:t>Hsys</a:t>
            </a:r>
            <a:r>
              <a:rPr lang="en-US" altLang="zh-CN" sz="2000" dirty="0">
                <a:solidFill>
                  <a:srgbClr val="3333CC"/>
                </a:solidFill>
                <a:latin typeface="+mj-ea"/>
                <a:ea typeface="+mj-ea"/>
                <a:cs typeface="+mj-ea"/>
                <a:sym typeface="+mn-ea"/>
              </a:rPr>
              <a:t>形式的</a:t>
            </a:r>
            <a:r>
              <a:rPr lang="en-US" altLang="zh-CN" sz="2000" dirty="0">
                <a:solidFill>
                  <a:srgbClr val="3333CC"/>
                </a:solidFill>
                <a:latin typeface="+mn-lt"/>
                <a:ea typeface="+mj-ea"/>
                <a:cs typeface="+mn-lt"/>
                <a:sym typeface="+mn-ea"/>
              </a:rPr>
              <a:t>H</a:t>
            </a:r>
            <a:r>
              <a:rPr lang="en-US" altLang="zh-CN" sz="2000" dirty="0">
                <a:solidFill>
                  <a:srgbClr val="3333CC"/>
                </a:solidFill>
                <a:latin typeface="+mj-ea"/>
                <a:ea typeface="+mj-ea"/>
                <a:cs typeface="+mj-ea"/>
                <a:sym typeface="+mn-ea"/>
              </a:rPr>
              <a:t>矩阵</a:t>
            </a:r>
            <a:r>
              <a:rPr lang="en-US" altLang="zh-CN" sz="2000" dirty="0">
                <a:latin typeface="+mj-ea"/>
                <a:ea typeface="+mj-ea"/>
                <a:cs typeface="+mj-ea"/>
                <a:sym typeface="+mn-ea"/>
              </a:rPr>
              <a:t>。即先构造一个矩阵</a:t>
            </a:r>
            <a:r>
              <a:rPr lang="en-US" altLang="zh-CN" sz="2000" dirty="0">
                <a:latin typeface="+mn-lt"/>
                <a:ea typeface="+mj-ea"/>
                <a:cs typeface="+mn-lt"/>
                <a:sym typeface="+mn-ea"/>
              </a:rPr>
              <a:t>H1</a:t>
            </a:r>
            <a:r>
              <a:rPr lang="en-US" altLang="zh-CN" sz="2000" dirty="0">
                <a:latin typeface="+mj-ea"/>
                <a:ea typeface="+mj-ea"/>
                <a:cs typeface="+mj-ea"/>
                <a:sym typeface="+mn-ea"/>
              </a:rPr>
              <a:t>，随后</a:t>
            </a:r>
            <a:endParaRPr lang="en-US" altLang="zh-CN" sz="2000" dirty="0">
              <a:solidFill>
                <a:schemeClr val="tx1"/>
              </a:solidFill>
              <a:latin typeface="+mj-ea"/>
              <a:ea typeface="+mj-ea"/>
              <a:cs typeface="+mj-ea"/>
              <a:sym typeface="+mn-ea"/>
            </a:endParaRPr>
          </a:p>
          <a:p>
            <a:pPr algn="l"/>
            <a:r>
              <a:rPr lang="en-US" altLang="zh-CN" sz="2000" dirty="0">
                <a:latin typeface="+mj-ea"/>
                <a:ea typeface="+mj-ea"/>
                <a:cs typeface="+mj-ea"/>
                <a:sym typeface="+mn-ea"/>
              </a:rPr>
              <a:t>在</a:t>
            </a:r>
            <a:r>
              <a:rPr lang="en-US" altLang="zh-CN" sz="2000" dirty="0">
                <a:latin typeface="+mn-lt"/>
                <a:ea typeface="+mj-ea"/>
                <a:cs typeface="+mn-lt"/>
                <a:sym typeface="+mn-ea"/>
              </a:rPr>
              <a:t>H1</a:t>
            </a:r>
            <a:r>
              <a:rPr lang="en-US" altLang="zh-CN" sz="2000" dirty="0">
                <a:latin typeface="+mj-ea"/>
                <a:ea typeface="+mj-ea"/>
                <a:cs typeface="+mj-ea"/>
                <a:sym typeface="+mn-ea"/>
              </a:rPr>
              <a:t>的后面添加一个单位阵构造出</a:t>
            </a:r>
            <a:r>
              <a:rPr lang="en-US" altLang="zh-CN" sz="2000" dirty="0">
                <a:latin typeface="+mn-lt"/>
                <a:ea typeface="+mj-ea"/>
                <a:cs typeface="+mn-lt"/>
                <a:sym typeface="+mn-ea"/>
              </a:rPr>
              <a:t>H</a:t>
            </a:r>
            <a:r>
              <a:rPr lang="en-US" altLang="zh-CN" sz="2000" dirty="0">
                <a:latin typeface="+mj-ea"/>
                <a:ea typeface="+mj-ea"/>
                <a:cs typeface="+mj-ea"/>
                <a:sym typeface="+mn-ea"/>
              </a:rPr>
              <a:t>矩阵。即</a:t>
            </a:r>
            <a:r>
              <a:rPr lang="zh-CN" altLang="en-US" sz="2000" dirty="0">
                <a:latin typeface="+mj-ea"/>
                <a:ea typeface="+mj-ea"/>
                <a:cs typeface="+mj-ea"/>
                <a:sym typeface="+mn-ea"/>
              </a:rPr>
              <a:t>如图</a:t>
            </a:r>
            <a:r>
              <a:rPr lang="en-US" altLang="zh-CN" sz="2000" dirty="0">
                <a:latin typeface="+mj-ea"/>
                <a:ea typeface="+mj-ea"/>
                <a:cs typeface="+mj-ea"/>
                <a:sym typeface="+mn-ea"/>
              </a:rPr>
              <a:t>7</a:t>
            </a:r>
            <a:r>
              <a:rPr lang="zh-CN" altLang="en-US" sz="2000" dirty="0">
                <a:latin typeface="+mj-ea"/>
                <a:ea typeface="+mj-ea"/>
                <a:cs typeface="+mj-ea"/>
                <a:sym typeface="+mn-ea"/>
              </a:rPr>
              <a:t>所示</a:t>
            </a:r>
            <a:r>
              <a:rPr lang="en-US" altLang="zh-CN" sz="2000" dirty="0">
                <a:latin typeface="+mj-ea"/>
                <a:ea typeface="+mj-ea"/>
                <a:cs typeface="+mj-ea"/>
                <a:sym typeface="+mn-ea"/>
              </a:rPr>
              <a:t>：</a:t>
            </a:r>
            <a:endParaRPr lang="zh-CN" altLang="en-US" sz="2000" b="1" dirty="0">
              <a:solidFill>
                <a:schemeClr val="accent2"/>
              </a:solidFill>
              <a:latin typeface="+mj-ea"/>
              <a:ea typeface="+mj-ea"/>
              <a:cs typeface="+mj-ea"/>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zh-CN" altLang="en-US" sz="2400">
                <a:sym typeface="+mn-ea"/>
              </a:rPr>
              <a:t>通过</a:t>
            </a:r>
            <a:r>
              <a:rPr lang="en-US" altLang="zh-CN" sz="2400">
                <a:sym typeface="+mn-ea"/>
              </a:rPr>
              <a:t>H</a:t>
            </a:r>
            <a:r>
              <a:rPr lang="zh-CN" altLang="en-US" sz="2400">
                <a:sym typeface="+mn-ea"/>
              </a:rPr>
              <a:t>矩阵的设计简化编码复杂度</a:t>
            </a:r>
          </a:p>
        </p:txBody>
      </p:sp>
      <p:sp>
        <p:nvSpPr>
          <p:cNvPr id="3" name="文本框 2"/>
          <p:cNvSpPr txBox="1"/>
          <p:nvPr/>
        </p:nvSpPr>
        <p:spPr>
          <a:xfrm>
            <a:off x="280670" y="904240"/>
            <a:ext cx="8329930" cy="1753235"/>
          </a:xfrm>
          <a:prstGeom prst="rect">
            <a:avLst/>
          </a:prstGeom>
          <a:noFill/>
        </p:spPr>
        <p:txBody>
          <a:bodyPr wrap="square" rtlCol="0" anchor="t">
            <a:spAutoFit/>
          </a:bodyPr>
          <a:lstStyle/>
          <a:p>
            <a:r>
              <a:rPr lang="zh-CN" altLang="en-US" sz="2800" dirty="0">
                <a:solidFill>
                  <a:schemeClr val="tx1"/>
                </a:solidFill>
                <a:latin typeface="+mn-lt"/>
                <a:ea typeface="黑体" panose="02010609060101010101" pitchFamily="49" charset="-122"/>
                <a:sym typeface="+mn-ea"/>
              </a:rPr>
              <a:t>②递推编码的方法</a:t>
            </a:r>
          </a:p>
          <a:p>
            <a:r>
              <a:rPr lang="en-US" altLang="zh-CN" sz="2000" dirty="0">
                <a:solidFill>
                  <a:schemeClr val="tx1"/>
                </a:solidFill>
                <a:latin typeface="+mn-lt"/>
                <a:ea typeface="黑体" panose="02010609060101010101" pitchFamily="49" charset="-122"/>
                <a:sym typeface="+mn-ea"/>
              </a:rPr>
              <a:t>              </a:t>
            </a:r>
            <a:r>
              <a:rPr lang="en-US" altLang="zh-CN" sz="2000" dirty="0">
                <a:solidFill>
                  <a:schemeClr val="tx1"/>
                </a:solidFill>
                <a:latin typeface="+mn-ea"/>
                <a:ea typeface="+mn-ea"/>
                <a:cs typeface="+mn-ea"/>
                <a:sym typeface="+mn-ea"/>
              </a:rPr>
              <a:t>由于上面的方法最右边存在一个单位阵，导致最右边列重为1即最右边每个比特只参与一个校验方程。这样使得校验节点对比特节点的保护就不够，</a:t>
            </a:r>
            <a:r>
              <a:rPr lang="en-US" altLang="zh-CN" sz="2000" dirty="0">
                <a:solidFill>
                  <a:srgbClr val="3333CC"/>
                </a:solidFill>
                <a:latin typeface="+mn-ea"/>
                <a:ea typeface="+mn-ea"/>
                <a:cs typeface="+mn-ea"/>
                <a:sym typeface="+mn-ea"/>
              </a:rPr>
              <a:t>造成性能上的降低</a:t>
            </a:r>
            <a:r>
              <a:rPr lang="en-US" altLang="zh-CN" sz="2000" dirty="0">
                <a:solidFill>
                  <a:schemeClr val="tx1"/>
                </a:solidFill>
                <a:latin typeface="+mn-ea"/>
                <a:ea typeface="+mn-ea"/>
                <a:cs typeface="+mn-ea"/>
                <a:sym typeface="+mn-ea"/>
              </a:rPr>
              <a:t>。于是</a:t>
            </a:r>
            <a:r>
              <a:rPr lang="en-US" altLang="zh-CN" sz="2000" dirty="0">
                <a:solidFill>
                  <a:srgbClr val="FF0000"/>
                </a:solidFill>
                <a:latin typeface="+mn-ea"/>
                <a:ea typeface="+mn-ea"/>
                <a:cs typeface="+mn-ea"/>
                <a:sym typeface="+mn-ea"/>
              </a:rPr>
              <a:t>为了增加对右边比特的保护</a:t>
            </a:r>
            <a:r>
              <a:rPr lang="en-US" altLang="zh-CN" sz="2000" dirty="0">
                <a:solidFill>
                  <a:schemeClr val="tx1"/>
                </a:solidFill>
                <a:latin typeface="+mn-ea"/>
                <a:ea typeface="+mn-ea"/>
                <a:cs typeface="+mn-ea"/>
                <a:sym typeface="+mn-ea"/>
              </a:rPr>
              <a:t>，我们可以采用下面</a:t>
            </a:r>
            <a:r>
              <a:rPr lang="en-US" altLang="zh-CN" sz="2000" dirty="0">
                <a:solidFill>
                  <a:schemeClr val="tx1"/>
                </a:solidFill>
                <a:latin typeface="+mn-lt"/>
                <a:ea typeface="+mn-ea"/>
                <a:cs typeface="+mn-lt"/>
                <a:sym typeface="+mn-ea"/>
              </a:rPr>
              <a:t>H</a:t>
            </a:r>
            <a:r>
              <a:rPr lang="en-US" altLang="zh-CN" sz="2000" dirty="0">
                <a:solidFill>
                  <a:schemeClr val="tx1"/>
                </a:solidFill>
                <a:latin typeface="+mn-ea"/>
                <a:ea typeface="+mn-ea"/>
                <a:cs typeface="+mn-ea"/>
                <a:sym typeface="+mn-ea"/>
              </a:rPr>
              <a:t>矩阵构造方式。将</a:t>
            </a:r>
            <a:r>
              <a:rPr lang="en-US" altLang="zh-CN" sz="2000" dirty="0">
                <a:solidFill>
                  <a:schemeClr val="tx1"/>
                </a:solidFill>
                <a:latin typeface="+mn-lt"/>
                <a:ea typeface="+mn-ea"/>
                <a:cs typeface="+mn-lt"/>
                <a:sym typeface="+mn-ea"/>
              </a:rPr>
              <a:t>H</a:t>
            </a:r>
            <a:r>
              <a:rPr lang="en-US" altLang="zh-CN" sz="2000" dirty="0">
                <a:solidFill>
                  <a:schemeClr val="tx1"/>
                </a:solidFill>
                <a:latin typeface="+mn-ea"/>
                <a:ea typeface="+mn-ea"/>
                <a:cs typeface="+mn-ea"/>
                <a:sym typeface="+mn-ea"/>
              </a:rPr>
              <a:t>矩阵构造为如下形式：</a:t>
            </a:r>
          </a:p>
        </p:txBody>
      </p:sp>
      <p:pic>
        <p:nvPicPr>
          <p:cNvPr id="4" name="图片 3" descr="{60DAFC(9(7]TQS09UYY8Q7"/>
          <p:cNvPicPr>
            <a:picLocks noChangeAspect="1"/>
          </p:cNvPicPr>
          <p:nvPr/>
        </p:nvPicPr>
        <p:blipFill>
          <a:blip r:embed="rId2"/>
          <a:stretch>
            <a:fillRect/>
          </a:stretch>
        </p:blipFill>
        <p:spPr>
          <a:xfrm>
            <a:off x="281305" y="2719070"/>
            <a:ext cx="8444865" cy="2155825"/>
          </a:xfrm>
          <a:prstGeom prst="rect">
            <a:avLst/>
          </a:prstGeom>
        </p:spPr>
      </p:pic>
      <p:sp>
        <p:nvSpPr>
          <p:cNvPr id="5" name="文本框 4"/>
          <p:cNvSpPr txBox="1"/>
          <p:nvPr/>
        </p:nvSpPr>
        <p:spPr>
          <a:xfrm>
            <a:off x="481330" y="4994910"/>
            <a:ext cx="8205470" cy="1630045"/>
          </a:xfrm>
          <a:prstGeom prst="rect">
            <a:avLst/>
          </a:prstGeom>
          <a:noFill/>
        </p:spPr>
        <p:txBody>
          <a:bodyPr wrap="square" rtlCol="0" anchor="t">
            <a:spAutoFit/>
          </a:bodyPr>
          <a:lstStyle/>
          <a:p>
            <a:r>
              <a:rPr lang="zh-CN" altLang="en-US" sz="2000" dirty="0">
                <a:solidFill>
                  <a:schemeClr val="tx1"/>
                </a:solidFill>
                <a:latin typeface="+mn-ea"/>
                <a:ea typeface="+mn-ea"/>
                <a:cs typeface="+mn-ea"/>
                <a:sym typeface="+mn-ea"/>
              </a:rPr>
              <a:t>其中 </a:t>
            </a:r>
            <a:r>
              <a:rPr lang="zh-CN" altLang="en-US" sz="2000" i="1" dirty="0">
                <a:solidFill>
                  <a:schemeClr val="tx1"/>
                </a:solidFill>
                <a:latin typeface="+mn-lt"/>
                <a:ea typeface="+mn-ea"/>
                <a:cs typeface="+mn-lt"/>
                <a:sym typeface="+mn-ea"/>
              </a:rPr>
              <a:t>p</a:t>
            </a:r>
            <a:r>
              <a:rPr lang="zh-CN" altLang="en-US" sz="2000" b="1" i="1" baseline="-25000" dirty="0">
                <a:solidFill>
                  <a:schemeClr val="tx1"/>
                </a:solidFill>
                <a:uFillTx/>
                <a:latin typeface="+mn-lt"/>
                <a:ea typeface="+mn-ea"/>
                <a:cs typeface="+mn-lt"/>
                <a:sym typeface="+mn-ea"/>
              </a:rPr>
              <a:t>i,j </a:t>
            </a:r>
            <a:r>
              <a:rPr lang="zh-CN" altLang="en-US" sz="2000" dirty="0">
                <a:solidFill>
                  <a:schemeClr val="tx1"/>
                </a:solidFill>
                <a:latin typeface="+mn-ea"/>
                <a:ea typeface="+mn-ea"/>
                <a:cs typeface="+mn-ea"/>
                <a:sym typeface="+mn-ea"/>
              </a:rPr>
              <a:t>为利用单位阵移位生成的循环子矩阵。这种循环子矩阵有一个非常好的性质：</a:t>
            </a:r>
          </a:p>
          <a:p>
            <a:r>
              <a:rPr lang="zh-CN" altLang="en-US" sz="2000" dirty="0">
                <a:solidFill>
                  <a:schemeClr val="tx1"/>
                </a:solidFill>
                <a:latin typeface="+mn-ea"/>
                <a:ea typeface="+mn-ea"/>
                <a:cs typeface="+mn-ea"/>
                <a:sym typeface="+mn-ea"/>
              </a:rPr>
              <a:t>                </a:t>
            </a:r>
            <a:r>
              <a:rPr lang="zh-CN" altLang="en-US" sz="2000" i="1" dirty="0">
                <a:solidFill>
                  <a:schemeClr val="tx1"/>
                </a:solidFill>
                <a:latin typeface="+mn-lt"/>
                <a:ea typeface="+mn-ea"/>
                <a:cs typeface="+mn-lt"/>
                <a:sym typeface="+mn-ea"/>
              </a:rPr>
              <a:t>p</a:t>
            </a:r>
            <a:r>
              <a:rPr lang="zh-CN" altLang="en-US" sz="2000" b="1" i="1" baseline="-25000" dirty="0">
                <a:solidFill>
                  <a:schemeClr val="tx1"/>
                </a:solidFill>
                <a:uFillTx/>
                <a:latin typeface="+mn-lt"/>
                <a:ea typeface="+mn-ea"/>
                <a:cs typeface="+mn-lt"/>
                <a:sym typeface="+mn-ea"/>
              </a:rPr>
              <a:t>i,j</a:t>
            </a:r>
            <a:r>
              <a:rPr lang="zh-CN" altLang="en-US" sz="2000" i="1" dirty="0">
                <a:solidFill>
                  <a:schemeClr val="tx1"/>
                </a:solidFill>
                <a:latin typeface="+mn-lt"/>
                <a:ea typeface="+mn-ea"/>
                <a:cs typeface="+mn-lt"/>
                <a:sym typeface="+mn-ea"/>
              </a:rPr>
              <a:t>p</a:t>
            </a:r>
            <a:r>
              <a:rPr lang="zh-CN" altLang="en-US" sz="2000" b="1" i="1" baseline="-25000" dirty="0">
                <a:solidFill>
                  <a:schemeClr val="tx1"/>
                </a:solidFill>
                <a:uFillTx/>
                <a:latin typeface="+mn-lt"/>
                <a:ea typeface="+mn-ea"/>
                <a:cs typeface="+mn-lt"/>
                <a:sym typeface="+mn-ea"/>
              </a:rPr>
              <a:t>i,j</a:t>
            </a:r>
            <a:r>
              <a:rPr lang="zh-CN" altLang="en-US" sz="2000" b="1" i="1" baseline="30000" dirty="0">
                <a:solidFill>
                  <a:schemeClr val="tx1"/>
                </a:solidFill>
                <a:uFillTx/>
                <a:latin typeface="+mn-lt"/>
                <a:ea typeface="+mn-ea"/>
                <a:cs typeface="+mn-lt"/>
                <a:sym typeface="+mn-ea"/>
              </a:rPr>
              <a:t>T</a:t>
            </a:r>
            <a:r>
              <a:rPr lang="zh-CN" altLang="en-US" sz="2000" dirty="0">
                <a:solidFill>
                  <a:schemeClr val="tx1"/>
                </a:solidFill>
                <a:latin typeface="+mn-lt"/>
                <a:ea typeface="+mn-ea"/>
                <a:cs typeface="+mn-lt"/>
                <a:sym typeface="+mn-ea"/>
              </a:rPr>
              <a:t>=</a:t>
            </a:r>
            <a:r>
              <a:rPr lang="en-US" altLang="zh-CN" sz="2000" dirty="0">
                <a:solidFill>
                  <a:schemeClr val="tx1"/>
                </a:solidFill>
                <a:latin typeface="+mn-lt"/>
                <a:ea typeface="+mn-ea"/>
                <a:cs typeface="+mn-lt"/>
                <a:sym typeface="+mn-ea"/>
              </a:rPr>
              <a:t>1</a:t>
            </a:r>
            <a:r>
              <a:rPr lang="zh-CN" altLang="en-US" sz="2000" dirty="0">
                <a:solidFill>
                  <a:schemeClr val="tx1"/>
                </a:solidFill>
                <a:latin typeface="+mn-lt"/>
                <a:ea typeface="+mn-ea"/>
                <a:cs typeface="+mn-lt"/>
                <a:sym typeface="+mn-ea"/>
              </a:rPr>
              <a:t>；即</a:t>
            </a:r>
            <a:r>
              <a:rPr lang="zh-CN" altLang="en-US" sz="2000" i="1" dirty="0">
                <a:solidFill>
                  <a:schemeClr val="tx1"/>
                </a:solidFill>
                <a:latin typeface="+mn-lt"/>
                <a:ea typeface="+mn-ea"/>
                <a:cs typeface="+mn-lt"/>
                <a:sym typeface="+mn-ea"/>
              </a:rPr>
              <a:t> </a:t>
            </a:r>
            <a:r>
              <a:rPr lang="zh-CN" altLang="en-US" sz="2000" i="1" dirty="0">
                <a:latin typeface="+mn-lt"/>
                <a:ea typeface="+mn-ea"/>
                <a:cs typeface="+mn-lt"/>
                <a:sym typeface="+mn-ea"/>
              </a:rPr>
              <a:t>p</a:t>
            </a:r>
            <a:r>
              <a:rPr lang="zh-CN" altLang="en-US" sz="2000" b="1" i="1" baseline="-25000" dirty="0">
                <a:uFillTx/>
                <a:latin typeface="+mn-lt"/>
                <a:ea typeface="+mn-ea"/>
                <a:cs typeface="+mn-lt"/>
                <a:sym typeface="+mn-ea"/>
              </a:rPr>
              <a:t>i,j</a:t>
            </a:r>
            <a:r>
              <a:rPr lang="zh-CN" altLang="en-US" sz="2000" b="1" i="1" baseline="30000" dirty="0">
                <a:solidFill>
                  <a:schemeClr val="tx1"/>
                </a:solidFill>
                <a:uFillTx/>
                <a:latin typeface="+mn-lt"/>
                <a:ea typeface="+mn-ea"/>
                <a:cs typeface="+mn-lt"/>
                <a:sym typeface="+mn-ea"/>
              </a:rPr>
              <a:t>-1</a:t>
            </a:r>
            <a:r>
              <a:rPr lang="zh-CN" altLang="en-US" sz="2000" dirty="0">
                <a:solidFill>
                  <a:schemeClr val="tx1"/>
                </a:solidFill>
                <a:latin typeface="+mn-lt"/>
                <a:ea typeface="+mn-ea"/>
                <a:cs typeface="+mn-lt"/>
                <a:sym typeface="+mn-ea"/>
              </a:rPr>
              <a:t>=</a:t>
            </a:r>
            <a:r>
              <a:rPr lang="zh-CN" altLang="en-US" sz="2000" i="1" dirty="0">
                <a:solidFill>
                  <a:schemeClr val="tx1"/>
                </a:solidFill>
                <a:latin typeface="+mn-lt"/>
                <a:ea typeface="+mn-ea"/>
                <a:cs typeface="+mn-lt"/>
                <a:sym typeface="+mn-ea"/>
              </a:rPr>
              <a:t> </a:t>
            </a:r>
            <a:r>
              <a:rPr lang="zh-CN" altLang="en-US" sz="2000" i="1" dirty="0">
                <a:latin typeface="+mn-lt"/>
                <a:ea typeface="+mn-ea"/>
                <a:cs typeface="+mn-lt"/>
                <a:sym typeface="+mn-ea"/>
              </a:rPr>
              <a:t>p</a:t>
            </a:r>
            <a:r>
              <a:rPr lang="zh-CN" altLang="en-US" sz="2000" b="1" i="1" baseline="-25000" dirty="0">
                <a:uFillTx/>
                <a:latin typeface="+mn-lt"/>
                <a:ea typeface="+mn-ea"/>
                <a:cs typeface="+mn-lt"/>
                <a:sym typeface="+mn-ea"/>
              </a:rPr>
              <a:t>i,j</a:t>
            </a:r>
            <a:r>
              <a:rPr lang="zh-CN" altLang="en-US" sz="2000" b="1" i="1" baseline="30000" dirty="0">
                <a:solidFill>
                  <a:schemeClr val="tx1"/>
                </a:solidFill>
                <a:uFillTx/>
                <a:latin typeface="+mn-lt"/>
                <a:ea typeface="+mn-ea"/>
                <a:cs typeface="+mn-lt"/>
                <a:sym typeface="+mn-ea"/>
              </a:rPr>
              <a:t>T</a:t>
            </a:r>
            <a:r>
              <a:rPr lang="zh-CN" altLang="en-US" sz="2000" b="1" baseline="30000" dirty="0">
                <a:solidFill>
                  <a:schemeClr val="tx1"/>
                </a:solidFill>
                <a:uFillTx/>
                <a:latin typeface="+mj-lt"/>
                <a:ea typeface="+mn-ea"/>
                <a:cs typeface="+mj-lt"/>
                <a:sym typeface="+mn-ea"/>
              </a:rPr>
              <a:t>   </a:t>
            </a:r>
          </a:p>
          <a:p>
            <a:endParaRPr lang="zh-CN" altLang="en-US" sz="2000" dirty="0">
              <a:solidFill>
                <a:schemeClr val="tx1"/>
              </a:solidFill>
              <a:latin typeface="+mn-ea"/>
              <a:ea typeface="+mn-ea"/>
              <a:cs typeface="+mn-ea"/>
              <a:sym typeface="+mn-ea"/>
            </a:endParaRPr>
          </a:p>
          <a:p>
            <a:r>
              <a:rPr lang="zh-CN" altLang="en-US" sz="2000" dirty="0">
                <a:solidFill>
                  <a:schemeClr val="tx1"/>
                </a:solidFill>
                <a:latin typeface="+mn-ea"/>
                <a:ea typeface="+mn-ea"/>
                <a:cs typeface="+mn-ea"/>
                <a:sym typeface="+mn-ea"/>
              </a:rPr>
              <a:t>这样我们就可以通过对矩阵求转置而得到矩阵的逆，大大简化了计算量</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zh-CN" altLang="en-US" sz="2400">
                <a:sym typeface="+mn-ea"/>
              </a:rPr>
              <a:t>通过</a:t>
            </a:r>
            <a:r>
              <a:rPr lang="en-US" altLang="zh-CN" sz="2400">
                <a:sym typeface="+mn-ea"/>
              </a:rPr>
              <a:t>H</a:t>
            </a:r>
            <a:r>
              <a:rPr lang="zh-CN" altLang="en-US" sz="2400">
                <a:sym typeface="+mn-ea"/>
              </a:rPr>
              <a:t>矩阵的设计简化编码复杂度</a:t>
            </a:r>
          </a:p>
        </p:txBody>
      </p:sp>
      <p:sp>
        <p:nvSpPr>
          <p:cNvPr id="7" name="文本框 6"/>
          <p:cNvSpPr txBox="1"/>
          <p:nvPr/>
        </p:nvSpPr>
        <p:spPr>
          <a:xfrm>
            <a:off x="356235" y="790575"/>
            <a:ext cx="8403590" cy="398780"/>
          </a:xfrm>
          <a:prstGeom prst="rect">
            <a:avLst/>
          </a:prstGeom>
          <a:noFill/>
        </p:spPr>
        <p:txBody>
          <a:bodyPr wrap="square" rtlCol="0" anchor="t">
            <a:spAutoFit/>
          </a:bodyPr>
          <a:lstStyle/>
          <a:p>
            <a:pPr algn="l">
              <a:buFont typeface="Arial" panose="020B0604020202020204" pitchFamily="34" charset="0"/>
            </a:pPr>
            <a:r>
              <a:rPr lang="en-US" sz="2000" dirty="0">
                <a:solidFill>
                  <a:schemeClr val="tx1"/>
                </a:solidFill>
                <a:uFillTx/>
                <a:latin typeface="Times New Roman" panose="02020603050405020304" pitchFamily="18" charset="0"/>
                <a:ea typeface="黑体" panose="02010609060101010101" pitchFamily="49" charset="-122"/>
                <a:sym typeface="+mn-ea"/>
              </a:rPr>
              <a:t>对于上式所示的 H 矩阵，由其校验方程Hx = 0，可得：</a:t>
            </a:r>
          </a:p>
        </p:txBody>
      </p:sp>
      <p:pic>
        <p:nvPicPr>
          <p:cNvPr id="3" name="图片 2" descr="LN]4OLT[_{3D}L15I2647~V"/>
          <p:cNvPicPr>
            <a:picLocks noChangeAspect="1"/>
          </p:cNvPicPr>
          <p:nvPr/>
        </p:nvPicPr>
        <p:blipFill>
          <a:blip r:embed="rId2"/>
          <a:stretch>
            <a:fillRect/>
          </a:stretch>
        </p:blipFill>
        <p:spPr>
          <a:xfrm>
            <a:off x="443230" y="1163955"/>
            <a:ext cx="8324850" cy="3711575"/>
          </a:xfrm>
          <a:prstGeom prst="rect">
            <a:avLst/>
          </a:prstGeom>
        </p:spPr>
      </p:pic>
      <p:sp>
        <p:nvSpPr>
          <p:cNvPr id="6" name="文本框 5"/>
          <p:cNvSpPr txBox="1"/>
          <p:nvPr/>
        </p:nvSpPr>
        <p:spPr>
          <a:xfrm>
            <a:off x="933450" y="5554980"/>
            <a:ext cx="7599045" cy="398780"/>
          </a:xfrm>
          <a:prstGeom prst="rect">
            <a:avLst/>
          </a:prstGeom>
          <a:noFill/>
        </p:spPr>
        <p:txBody>
          <a:bodyPr wrap="square" rtlCol="0" anchor="t">
            <a:spAutoFit/>
          </a:bodyPr>
          <a:lstStyle/>
          <a:p>
            <a:r>
              <a:rPr lang="zh-CN" altLang="en-US" sz="2000" dirty="0">
                <a:solidFill>
                  <a:schemeClr val="tx1"/>
                </a:solidFill>
                <a:latin typeface="+mn-lt"/>
                <a:ea typeface="黑体" panose="02010609060101010101" pitchFamily="49" charset="-122"/>
                <a:cs typeface="+mn-lt"/>
                <a:sym typeface="+mn-ea"/>
              </a:rPr>
              <a:t>其中                       ，利用递推算法可以得到相应的 </a:t>
            </a:r>
            <a:r>
              <a:rPr lang="en-US" altLang="zh-CN" sz="2000" dirty="0">
                <a:solidFill>
                  <a:schemeClr val="tx1"/>
                </a:solidFill>
                <a:latin typeface="+mn-lt"/>
                <a:ea typeface="黑体" panose="02010609060101010101" pitchFamily="49" charset="-122"/>
                <a:cs typeface="+mn-lt"/>
                <a:sym typeface="+mn-ea"/>
              </a:rPr>
              <a:t>c</a:t>
            </a:r>
            <a:r>
              <a:rPr lang="en-US" altLang="zh-CN" sz="2000" b="1" baseline="-25000" dirty="0">
                <a:solidFill>
                  <a:schemeClr val="tx1"/>
                </a:solidFill>
                <a:uFillTx/>
                <a:latin typeface="+mn-lt"/>
                <a:ea typeface="黑体" panose="02010609060101010101" pitchFamily="49" charset="-122"/>
                <a:cs typeface="+mn-lt"/>
                <a:sym typeface="+mn-ea"/>
              </a:rPr>
              <a:t>1</a:t>
            </a:r>
            <a:r>
              <a:rPr lang="zh-CN" altLang="en-US" sz="2000" b="1" baseline="-25000" dirty="0">
                <a:solidFill>
                  <a:schemeClr val="tx1"/>
                </a:solidFill>
                <a:uFillTx/>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c</a:t>
            </a:r>
            <a:r>
              <a:rPr lang="en-US" altLang="zh-CN" sz="2000" b="1" baseline="-25000" dirty="0">
                <a:solidFill>
                  <a:schemeClr val="tx1"/>
                </a:solidFill>
                <a:uFillTx/>
                <a:latin typeface="+mn-lt"/>
                <a:ea typeface="黑体" panose="02010609060101010101" pitchFamily="49" charset="-122"/>
                <a:cs typeface="+mn-lt"/>
                <a:sym typeface="+mn-ea"/>
              </a:rPr>
              <a:t>2</a:t>
            </a:r>
            <a:r>
              <a:rPr lang="zh-CN" altLang="en-US" sz="2000" b="1" baseline="-25000" dirty="0">
                <a:solidFill>
                  <a:schemeClr val="tx1"/>
                </a:solidFill>
                <a:uFillTx/>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  c</a:t>
            </a:r>
            <a:r>
              <a:rPr lang="en-US" altLang="zh-CN" sz="2000" b="1" baseline="-25000" dirty="0">
                <a:solidFill>
                  <a:schemeClr val="tx1"/>
                </a:solidFill>
                <a:uFillTx/>
                <a:latin typeface="+mn-lt"/>
                <a:ea typeface="黑体" panose="02010609060101010101" pitchFamily="49" charset="-122"/>
                <a:cs typeface="+mn-lt"/>
                <a:sym typeface="+mn-ea"/>
              </a:rPr>
              <a:t>m</a:t>
            </a:r>
            <a:r>
              <a:rPr lang="zh-CN" altLang="en-US" sz="2000" dirty="0">
                <a:solidFill>
                  <a:schemeClr val="tx1"/>
                </a:solidFill>
                <a:latin typeface="+mn-lt"/>
                <a:ea typeface="黑体" panose="02010609060101010101" pitchFamily="49" charset="-122"/>
                <a:cs typeface="+mn-lt"/>
                <a:sym typeface="+mn-ea"/>
              </a:rPr>
              <a:t> 。</a:t>
            </a:r>
          </a:p>
        </p:txBody>
      </p:sp>
      <p:pic>
        <p:nvPicPr>
          <p:cNvPr id="10" name="图片 9" descr="FL_(73{5NJR~1W]4O@{3I2U"/>
          <p:cNvPicPr>
            <a:picLocks noChangeAspect="1"/>
          </p:cNvPicPr>
          <p:nvPr/>
        </p:nvPicPr>
        <p:blipFill>
          <a:blip r:embed="rId3"/>
          <a:stretch>
            <a:fillRect/>
          </a:stretch>
        </p:blipFill>
        <p:spPr>
          <a:xfrm>
            <a:off x="1694180" y="4787265"/>
            <a:ext cx="1193165" cy="195770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en-US" altLang="zh-CN" sz="2400">
                <a:sym typeface="+mn-ea"/>
              </a:rPr>
              <a:t>LDPC</a:t>
            </a:r>
            <a:r>
              <a:rPr lang="zh-CN" altLang="en-US" sz="2400">
                <a:sym typeface="+mn-ea"/>
              </a:rPr>
              <a:t>码译码方法</a:t>
            </a:r>
          </a:p>
        </p:txBody>
      </p:sp>
      <p:sp>
        <p:nvSpPr>
          <p:cNvPr id="6" name="文本框 5"/>
          <p:cNvSpPr txBox="1"/>
          <p:nvPr/>
        </p:nvSpPr>
        <p:spPr>
          <a:xfrm>
            <a:off x="335915" y="927735"/>
            <a:ext cx="4898390" cy="706755"/>
          </a:xfrm>
          <a:prstGeom prst="rect">
            <a:avLst/>
          </a:prstGeom>
          <a:noFill/>
        </p:spPr>
        <p:txBody>
          <a:bodyPr wrap="square" rtlCol="0" anchor="t">
            <a:spAutoFit/>
          </a:bodyPr>
          <a:lstStyle/>
          <a:p>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sym typeface="+mn-ea"/>
              </a:rPr>
              <a:t>LDPC</a:t>
            </a: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sym typeface="+mn-ea"/>
              </a:rPr>
              <a:t>码译码方法</a:t>
            </a:r>
          </a:p>
        </p:txBody>
      </p:sp>
      <p:sp>
        <p:nvSpPr>
          <p:cNvPr id="7" name="文本框 6"/>
          <p:cNvSpPr txBox="1"/>
          <p:nvPr/>
        </p:nvSpPr>
        <p:spPr>
          <a:xfrm>
            <a:off x="742315" y="2097405"/>
            <a:ext cx="7301230" cy="3169285"/>
          </a:xfrm>
          <a:prstGeom prst="rect">
            <a:avLst/>
          </a:prstGeom>
          <a:noFill/>
        </p:spPr>
        <p:txBody>
          <a:bodyPr wrap="square" rtlCol="0" anchor="t">
            <a:spAutoFit/>
          </a:bodyPr>
          <a:lstStyle/>
          <a:p>
            <a:pPr marL="342900" indent="-342900">
              <a:buFont typeface="Arial" panose="020B0604020202020204" pitchFamily="34" charset="0"/>
              <a:buChar char="•"/>
            </a:pPr>
            <a:r>
              <a:rPr lang="en-US" altLang="zh-CN" sz="2000" dirty="0">
                <a:solidFill>
                  <a:schemeClr val="tx1"/>
                </a:solidFill>
                <a:latin typeface="+mn-lt"/>
                <a:ea typeface="黑体" panose="02010609060101010101" pitchFamily="49" charset="-122"/>
                <a:cs typeface="+mn-lt"/>
                <a:sym typeface="+mn-ea"/>
              </a:rPr>
              <a:t>        </a:t>
            </a:r>
            <a:r>
              <a:rPr lang="zh-CN" altLang="en-US" sz="2000" dirty="0">
                <a:solidFill>
                  <a:schemeClr val="tx1"/>
                </a:solidFill>
                <a:latin typeface="+mn-lt"/>
                <a:ea typeface="黑体" panose="02010609060101010101" pitchFamily="49" charset="-122"/>
                <a:cs typeface="+mn-lt"/>
                <a:sym typeface="+mn-ea"/>
              </a:rPr>
              <a:t>LDPC码的译码分为</a:t>
            </a:r>
            <a:r>
              <a:rPr lang="zh-CN" altLang="en-US" sz="2000" dirty="0">
                <a:solidFill>
                  <a:srgbClr val="FF0000"/>
                </a:solidFill>
                <a:latin typeface="+mn-lt"/>
                <a:ea typeface="黑体" panose="02010609060101010101" pitchFamily="49" charset="-122"/>
                <a:cs typeface="+mn-lt"/>
                <a:sym typeface="+mn-ea"/>
              </a:rPr>
              <a:t>硬判决</a:t>
            </a:r>
            <a:r>
              <a:rPr lang="zh-CN" altLang="en-US" sz="2000" dirty="0">
                <a:solidFill>
                  <a:schemeClr val="tx1"/>
                </a:solidFill>
                <a:latin typeface="+mn-lt"/>
                <a:ea typeface="黑体" panose="02010609060101010101" pitchFamily="49" charset="-122"/>
                <a:cs typeface="+mn-lt"/>
                <a:sym typeface="+mn-ea"/>
              </a:rPr>
              <a:t>和</a:t>
            </a:r>
            <a:r>
              <a:rPr lang="zh-CN" altLang="en-US" sz="2000" dirty="0">
                <a:solidFill>
                  <a:srgbClr val="FF0000"/>
                </a:solidFill>
                <a:latin typeface="+mn-lt"/>
                <a:ea typeface="黑体" panose="02010609060101010101" pitchFamily="49" charset="-122"/>
                <a:cs typeface="+mn-lt"/>
                <a:sym typeface="+mn-ea"/>
              </a:rPr>
              <a:t>软判决</a:t>
            </a:r>
            <a:r>
              <a:rPr lang="zh-CN" altLang="en-US" sz="2000" dirty="0">
                <a:solidFill>
                  <a:schemeClr val="tx1"/>
                </a:solidFill>
                <a:latin typeface="+mn-lt"/>
                <a:ea typeface="黑体" panose="02010609060101010101" pitchFamily="49" charset="-122"/>
                <a:cs typeface="+mn-lt"/>
                <a:sym typeface="+mn-ea"/>
              </a:rPr>
              <a:t>两类方法。硬判决译码是指在译码过程中传输的消息是</a:t>
            </a:r>
            <a:r>
              <a:rPr lang="zh-CN" altLang="en-US" sz="2000" dirty="0">
                <a:solidFill>
                  <a:srgbClr val="3333CC"/>
                </a:solidFill>
                <a:latin typeface="+mn-lt"/>
                <a:ea typeface="黑体" panose="02010609060101010101" pitchFamily="49" charset="-122"/>
                <a:cs typeface="+mn-lt"/>
                <a:sym typeface="+mn-ea"/>
              </a:rPr>
              <a:t>比特信息</a:t>
            </a:r>
            <a:r>
              <a:rPr lang="zh-CN" altLang="en-US" sz="2000" dirty="0">
                <a:solidFill>
                  <a:schemeClr val="tx1"/>
                </a:solidFill>
                <a:latin typeface="+mn-lt"/>
                <a:ea typeface="黑体" panose="02010609060101010101" pitchFamily="49" charset="-122"/>
                <a:cs typeface="+mn-lt"/>
                <a:sym typeface="+mn-ea"/>
              </a:rPr>
              <a:t>，这种译码方法</a:t>
            </a:r>
            <a:r>
              <a:rPr lang="zh-CN" altLang="en-US" sz="2000" dirty="0">
                <a:solidFill>
                  <a:srgbClr val="3333CC"/>
                </a:solidFill>
                <a:latin typeface="+mn-lt"/>
                <a:ea typeface="黑体" panose="02010609060101010101" pitchFamily="49" charset="-122"/>
                <a:cs typeface="+mn-lt"/>
                <a:sym typeface="+mn-ea"/>
              </a:rPr>
              <a:t>运算量较小</a:t>
            </a:r>
            <a:r>
              <a:rPr lang="zh-CN" altLang="en-US" sz="2000" dirty="0">
                <a:solidFill>
                  <a:schemeClr val="tx1"/>
                </a:solidFill>
                <a:latin typeface="+mn-lt"/>
                <a:ea typeface="黑体" panose="02010609060101010101" pitchFamily="49" charset="-122"/>
                <a:cs typeface="+mn-lt"/>
                <a:sym typeface="+mn-ea"/>
              </a:rPr>
              <a:t>，</a:t>
            </a:r>
            <a:r>
              <a:rPr lang="zh-CN" altLang="en-US" sz="2000" dirty="0">
                <a:solidFill>
                  <a:srgbClr val="3333CC"/>
                </a:solidFill>
                <a:latin typeface="+mn-lt"/>
                <a:ea typeface="黑体" panose="02010609060101010101" pitchFamily="49" charset="-122"/>
                <a:cs typeface="+mn-lt"/>
                <a:sym typeface="+mn-ea"/>
              </a:rPr>
              <a:t>但性能上稍差</a:t>
            </a:r>
            <a:r>
              <a:rPr lang="zh-CN" altLang="en-US" sz="2000" dirty="0">
                <a:solidFill>
                  <a:schemeClr val="tx1"/>
                </a:solidFill>
                <a:latin typeface="+mn-lt"/>
                <a:ea typeface="黑体" panose="02010609060101010101" pitchFamily="49" charset="-122"/>
                <a:cs typeface="+mn-lt"/>
                <a:sym typeface="+mn-ea"/>
              </a:rPr>
              <a:t>；软判决译码是指在译码过程中传输的是</a:t>
            </a:r>
            <a:r>
              <a:rPr lang="zh-CN" altLang="en-US" sz="2000" dirty="0">
                <a:solidFill>
                  <a:srgbClr val="00CC99"/>
                </a:solidFill>
                <a:latin typeface="+mn-lt"/>
                <a:ea typeface="黑体" panose="02010609060101010101" pitchFamily="49" charset="-122"/>
                <a:cs typeface="+mn-lt"/>
                <a:sym typeface="+mn-ea"/>
              </a:rPr>
              <a:t>与后验概率相关的消息</a:t>
            </a:r>
            <a:r>
              <a:rPr lang="zh-CN" altLang="en-US" sz="2000" dirty="0">
                <a:solidFill>
                  <a:schemeClr val="tx1"/>
                </a:solidFill>
                <a:latin typeface="+mn-lt"/>
                <a:ea typeface="黑体" panose="02010609060101010101" pitchFamily="49" charset="-122"/>
                <a:cs typeface="+mn-lt"/>
                <a:sym typeface="+mn-ea"/>
              </a:rPr>
              <a:t>，这种方法</a:t>
            </a:r>
            <a:r>
              <a:rPr lang="zh-CN" altLang="en-US" sz="2000" dirty="0">
                <a:solidFill>
                  <a:srgbClr val="00CC99"/>
                </a:solidFill>
                <a:latin typeface="+mn-lt"/>
                <a:ea typeface="黑体" panose="02010609060101010101" pitchFamily="49" charset="-122"/>
                <a:cs typeface="+mn-lt"/>
                <a:sym typeface="+mn-ea"/>
              </a:rPr>
              <a:t>性能上要优于硬判决译码</a:t>
            </a:r>
            <a:r>
              <a:rPr lang="zh-CN" altLang="en-US" sz="2000" dirty="0">
                <a:solidFill>
                  <a:schemeClr val="tx1"/>
                </a:solidFill>
                <a:latin typeface="+mn-lt"/>
                <a:ea typeface="黑体" panose="02010609060101010101" pitchFamily="49" charset="-122"/>
                <a:cs typeface="+mn-lt"/>
                <a:sym typeface="+mn-ea"/>
              </a:rPr>
              <a:t>，但</a:t>
            </a:r>
            <a:r>
              <a:rPr lang="zh-CN" altLang="en-US" sz="2000" dirty="0">
                <a:solidFill>
                  <a:srgbClr val="00CC99"/>
                </a:solidFill>
                <a:latin typeface="+mn-lt"/>
                <a:ea typeface="黑体" panose="02010609060101010101" pitchFamily="49" charset="-122"/>
                <a:cs typeface="+mn-lt"/>
                <a:sym typeface="+mn-ea"/>
              </a:rPr>
              <a:t>计算复杂度较高</a:t>
            </a:r>
            <a:r>
              <a:rPr lang="zh-CN" altLang="en-US" sz="2000" dirty="0">
                <a:solidFill>
                  <a:schemeClr val="tx1"/>
                </a:solidFill>
                <a:latin typeface="+mn-lt"/>
                <a:ea typeface="黑体" panose="02010609060101010101" pitchFamily="49" charset="-122"/>
                <a:cs typeface="+mn-lt"/>
                <a:sym typeface="+mn-ea"/>
              </a:rPr>
              <a:t>，适合于对性能要求较高的的场合。</a:t>
            </a:r>
          </a:p>
          <a:p>
            <a:pPr marL="342900" indent="-342900">
              <a:buFont typeface="Arial" panose="020B0604020202020204" pitchFamily="34" charset="0"/>
              <a:buChar char="•"/>
            </a:pPr>
            <a:r>
              <a:rPr lang="zh-CN" altLang="en-US" sz="2000" dirty="0">
                <a:solidFill>
                  <a:schemeClr val="tx1"/>
                </a:solidFill>
                <a:latin typeface="+mn-lt"/>
                <a:ea typeface="黑体" panose="02010609060101010101" pitchFamily="49" charset="-122"/>
                <a:cs typeface="+mn-lt"/>
                <a:sym typeface="+mn-ea"/>
              </a:rPr>
              <a:t>        在二元LDPC码的研究初期，人们应用的是</a:t>
            </a:r>
            <a:r>
              <a:rPr lang="zh-CN" altLang="en-US" sz="2000" dirty="0">
                <a:solidFill>
                  <a:srgbClr val="3333CC"/>
                </a:solidFill>
                <a:latin typeface="+mn-lt"/>
                <a:ea typeface="黑体" panose="02010609060101010101" pitchFamily="49" charset="-122"/>
                <a:cs typeface="+mn-lt"/>
                <a:sym typeface="+mn-ea"/>
              </a:rPr>
              <a:t>硬判决译码</a:t>
            </a:r>
            <a:r>
              <a:rPr lang="zh-CN" altLang="en-US" sz="2000" dirty="0">
                <a:solidFill>
                  <a:schemeClr val="tx1"/>
                </a:solidFill>
                <a:latin typeface="+mn-lt"/>
                <a:ea typeface="黑体" panose="02010609060101010101" pitchFamily="49" charset="-122"/>
                <a:cs typeface="+mn-lt"/>
                <a:sym typeface="+mn-ea"/>
              </a:rPr>
              <a:t>算法，包括</a:t>
            </a:r>
            <a:r>
              <a:rPr lang="zh-CN" altLang="en-US" sz="2000" dirty="0">
                <a:solidFill>
                  <a:srgbClr val="FF0000"/>
                </a:solidFill>
                <a:latin typeface="+mn-lt"/>
                <a:ea typeface="黑体" panose="02010609060101010101" pitchFamily="49" charset="-122"/>
                <a:cs typeface="+mn-lt"/>
                <a:sym typeface="+mn-ea"/>
              </a:rPr>
              <a:t>大数逻辑</a:t>
            </a:r>
            <a:r>
              <a:rPr lang="zh-CN" altLang="en-US" sz="2000" dirty="0">
                <a:solidFill>
                  <a:schemeClr val="tx1"/>
                </a:solidFill>
                <a:latin typeface="+mn-lt"/>
                <a:ea typeface="黑体" panose="02010609060101010101" pitchFamily="49" charset="-122"/>
                <a:cs typeface="+mn-lt"/>
                <a:sym typeface="+mn-ea"/>
              </a:rPr>
              <a:t>(Majority-Logic</a:t>
            </a:r>
            <a:r>
              <a:rPr lang="en-US" altLang="zh-CN"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mn-lt"/>
                <a:ea typeface="黑体" panose="02010609060101010101" pitchFamily="49" charset="-122"/>
                <a:cs typeface="+mn-lt"/>
                <a:sym typeface="+mn-ea"/>
              </a:rPr>
              <a:t>MLG)译码和</a:t>
            </a:r>
            <a:r>
              <a:rPr lang="zh-CN" altLang="en-US" sz="2000" dirty="0">
                <a:solidFill>
                  <a:srgbClr val="FF0000"/>
                </a:solidFill>
                <a:latin typeface="+mn-lt"/>
                <a:ea typeface="黑体" panose="02010609060101010101" pitchFamily="49" charset="-122"/>
                <a:cs typeface="+mn-lt"/>
                <a:sym typeface="+mn-ea"/>
              </a:rPr>
              <a:t>比特翻转</a:t>
            </a:r>
            <a:r>
              <a:rPr lang="zh-CN" altLang="en-US" sz="2000" dirty="0">
                <a:solidFill>
                  <a:schemeClr val="tx1"/>
                </a:solidFill>
                <a:latin typeface="+mn-lt"/>
                <a:ea typeface="黑体" panose="02010609060101010101" pitchFamily="49" charset="-122"/>
                <a:cs typeface="+mn-lt"/>
                <a:sym typeface="+mn-ea"/>
              </a:rPr>
              <a:t>(Bit-Flipping, BF)译码</a:t>
            </a:r>
            <a:endParaRPr lang="zh-CN" altLang="en-US" sz="2000" dirty="0">
              <a:latin typeface="+mn-lt"/>
              <a:ea typeface="黑体" panose="02010609060101010101" pitchFamily="49" charset="-122"/>
              <a:cs typeface="+mn-lt"/>
              <a:sym typeface="+mn-ea"/>
            </a:endParaRPr>
          </a:p>
          <a:p>
            <a:r>
              <a:rPr lang="zh-CN" altLang="en-US" sz="2000" dirty="0">
                <a:solidFill>
                  <a:schemeClr val="tx1"/>
                </a:solidFill>
                <a:latin typeface="+mn-lt"/>
                <a:ea typeface="黑体" panose="02010609060101010101" pitchFamily="49" charset="-122"/>
                <a:cs typeface="+mn-lt"/>
                <a:sym typeface="+mn-ea"/>
              </a:rPr>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07085" y="1043305"/>
            <a:ext cx="7201535" cy="4576445"/>
          </a:xfrm>
        </p:spPr>
        <p:txBody>
          <a:bodyPr/>
          <a:lstStyle/>
          <a:p>
            <a:pPr algn="l" latinLnBrk="0">
              <a:lnSpc>
                <a:spcPct val="100000"/>
              </a:lnSpc>
              <a:spcBef>
                <a:spcPts val="0"/>
              </a:spcBef>
              <a:spcAft>
                <a:spcPts val="0"/>
              </a:spcAft>
            </a:pPr>
            <a:r>
              <a:rPr lang="zh-CN" altLang="en-US" sz="2000" dirty="0">
                <a:solidFill>
                  <a:schemeClr val="tx1"/>
                </a:solidFill>
                <a:latin typeface="+mn-ea"/>
                <a:cs typeface="+mn-ea"/>
                <a:sym typeface="+mn-ea"/>
              </a:rPr>
              <a:t>后来出现了</a:t>
            </a:r>
            <a:r>
              <a:rPr lang="zh-CN" altLang="en-US" sz="2000" dirty="0">
                <a:solidFill>
                  <a:srgbClr val="3333CC"/>
                </a:solidFill>
                <a:latin typeface="+mn-ea"/>
                <a:cs typeface="+mn-ea"/>
                <a:sym typeface="+mn-ea"/>
              </a:rPr>
              <a:t>软判决译码</a:t>
            </a:r>
            <a:r>
              <a:rPr lang="zh-CN" altLang="en-US" sz="2000" dirty="0">
                <a:solidFill>
                  <a:schemeClr val="tx1"/>
                </a:solidFill>
                <a:latin typeface="+mn-ea"/>
                <a:cs typeface="+mn-ea"/>
                <a:sym typeface="+mn-ea"/>
              </a:rPr>
              <a:t>算法，例如</a:t>
            </a:r>
          </a:p>
          <a:p>
            <a:pPr algn="l" latinLnBrk="0">
              <a:lnSpc>
                <a:spcPct val="100000"/>
              </a:lnSpc>
              <a:spcBef>
                <a:spcPts val="0"/>
              </a:spcBef>
              <a:spcAft>
                <a:spcPts val="0"/>
              </a:spcAft>
            </a:pPr>
            <a:endParaRPr lang="zh-CN" altLang="en-US" sz="2000" dirty="0">
              <a:solidFill>
                <a:schemeClr val="tx1"/>
              </a:solidFill>
              <a:latin typeface="+mn-ea"/>
              <a:cs typeface="+mn-ea"/>
              <a:sym typeface="+mn-ea"/>
            </a:endParaRPr>
          </a:p>
          <a:p>
            <a:pPr marL="342900" indent="-342900" algn="l" latinLnBrk="0">
              <a:lnSpc>
                <a:spcPct val="100000"/>
              </a:lnSpc>
              <a:spcBef>
                <a:spcPts val="0"/>
              </a:spcBef>
              <a:spcAft>
                <a:spcPts val="0"/>
              </a:spcAft>
              <a:buFont typeface="Wingdings" panose="05000000000000000000" charset="0"/>
              <a:buChar char="Ø"/>
            </a:pPr>
            <a:r>
              <a:rPr lang="en-US" altLang="zh-CN" sz="2000" dirty="0">
                <a:solidFill>
                  <a:srgbClr val="FF0000"/>
                </a:solidFill>
                <a:latin typeface="+mn-ea"/>
                <a:cs typeface="+mn-ea"/>
                <a:sym typeface="+mn-ea"/>
              </a:rPr>
              <a:t>(</a:t>
            </a:r>
            <a:r>
              <a:rPr lang="zh-CN" altLang="en-US" sz="2000" dirty="0">
                <a:solidFill>
                  <a:srgbClr val="FF0000"/>
                </a:solidFill>
                <a:latin typeface="+mn-ea"/>
                <a:cs typeface="+mn-ea"/>
                <a:sym typeface="+mn-ea"/>
              </a:rPr>
              <a:t>最大</a:t>
            </a:r>
            <a:r>
              <a:rPr lang="en-US" altLang="zh-CN" sz="2000" dirty="0">
                <a:solidFill>
                  <a:srgbClr val="FF0000"/>
                </a:solidFill>
                <a:latin typeface="+mn-ea"/>
                <a:cs typeface="+mn-ea"/>
                <a:sym typeface="+mn-ea"/>
              </a:rPr>
              <a:t>)</a:t>
            </a:r>
            <a:r>
              <a:rPr lang="zh-CN" altLang="en-US" sz="2000" dirty="0">
                <a:solidFill>
                  <a:srgbClr val="FF0000"/>
                </a:solidFill>
                <a:latin typeface="+mn-ea"/>
                <a:cs typeface="+mn-ea"/>
                <a:sym typeface="+mn-ea"/>
              </a:rPr>
              <a:t>后验概率</a:t>
            </a:r>
            <a:r>
              <a:rPr lang="en-US" altLang="zh-CN" sz="2000" dirty="0">
                <a:solidFill>
                  <a:schemeClr val="tx1"/>
                </a:solidFill>
                <a:cs typeface="+mn-lt"/>
                <a:sym typeface="+mn-ea"/>
              </a:rPr>
              <a:t>(A Posteriori Probability,APP</a:t>
            </a:r>
            <a:r>
              <a:rPr lang="zh-CN" altLang="en-US" sz="2000" dirty="0">
                <a:solidFill>
                  <a:schemeClr val="tx1"/>
                </a:solidFill>
                <a:latin typeface="+mn-ea"/>
                <a:cs typeface="+mn-ea"/>
                <a:sym typeface="+mn-ea"/>
              </a:rPr>
              <a:t>或</a:t>
            </a:r>
            <a:r>
              <a:rPr lang="en-US" altLang="zh-CN" sz="2000" dirty="0">
                <a:solidFill>
                  <a:schemeClr val="tx1"/>
                </a:solidFill>
                <a:cs typeface="+mn-lt"/>
                <a:sym typeface="+mn-ea"/>
              </a:rPr>
              <a:t>Max Posteriori Probability,MAP)</a:t>
            </a:r>
            <a:r>
              <a:rPr lang="zh-CN" altLang="en-US" sz="2000" dirty="0">
                <a:solidFill>
                  <a:schemeClr val="tx1"/>
                </a:solidFill>
                <a:latin typeface="+mn-ea"/>
                <a:cs typeface="+mn-ea"/>
                <a:sym typeface="+mn-ea"/>
              </a:rPr>
              <a:t>译码</a:t>
            </a:r>
          </a:p>
          <a:p>
            <a:pPr marL="342900" indent="-342900" algn="l" latinLnBrk="0">
              <a:lnSpc>
                <a:spcPct val="100000"/>
              </a:lnSpc>
              <a:spcBef>
                <a:spcPts val="0"/>
              </a:spcBef>
              <a:spcAft>
                <a:spcPts val="0"/>
              </a:spcAft>
              <a:buFont typeface="Wingdings" panose="05000000000000000000" charset="0"/>
              <a:buChar char="Ø"/>
            </a:pPr>
            <a:r>
              <a:rPr lang="zh-CN" altLang="en-US" sz="2000" dirty="0">
                <a:solidFill>
                  <a:srgbClr val="FF0000"/>
                </a:solidFill>
                <a:latin typeface="+mn-ea"/>
                <a:cs typeface="+mn-ea"/>
                <a:sym typeface="+mn-ea"/>
              </a:rPr>
              <a:t>前向</a:t>
            </a:r>
            <a:r>
              <a:rPr lang="en-US" altLang="zh-CN" sz="2000" dirty="0">
                <a:solidFill>
                  <a:srgbClr val="FF0000"/>
                </a:solidFill>
                <a:latin typeface="+mn-ea"/>
                <a:cs typeface="+mn-ea"/>
                <a:sym typeface="+mn-ea"/>
              </a:rPr>
              <a:t>-</a:t>
            </a:r>
            <a:r>
              <a:rPr lang="zh-CN" altLang="en-US" sz="2000" dirty="0">
                <a:solidFill>
                  <a:srgbClr val="FF0000"/>
                </a:solidFill>
                <a:latin typeface="+mn-ea"/>
                <a:cs typeface="+mn-ea"/>
                <a:sym typeface="+mn-ea"/>
              </a:rPr>
              <a:t>后向</a:t>
            </a:r>
            <a:r>
              <a:rPr lang="en-US" altLang="zh-CN" sz="2000" dirty="0">
                <a:solidFill>
                  <a:schemeClr val="tx1"/>
                </a:solidFill>
                <a:cs typeface="+mn-lt"/>
                <a:sym typeface="+mn-ea"/>
              </a:rPr>
              <a:t>(Forward Backword Algorithm,FBA)</a:t>
            </a:r>
            <a:r>
              <a:rPr lang="zh-CN" altLang="en-US" sz="2000" dirty="0">
                <a:solidFill>
                  <a:schemeClr val="tx1"/>
                </a:solidFill>
                <a:latin typeface="+mn-ea"/>
                <a:cs typeface="+mn-ea"/>
                <a:sym typeface="+mn-ea"/>
              </a:rPr>
              <a:t>译码</a:t>
            </a:r>
            <a:r>
              <a:rPr lang="en-US" altLang="zh-CN" sz="2000" dirty="0">
                <a:solidFill>
                  <a:schemeClr val="tx1"/>
                </a:solidFill>
                <a:latin typeface="+mn-ea"/>
                <a:cs typeface="+mn-ea"/>
                <a:sym typeface="+mn-ea"/>
              </a:rPr>
              <a:t>---它是</a:t>
            </a:r>
            <a:r>
              <a:rPr lang="en-US" altLang="zh-CN" sz="2000" dirty="0">
                <a:solidFill>
                  <a:schemeClr val="tx1"/>
                </a:solidFill>
                <a:cs typeface="+mn-lt"/>
                <a:sym typeface="+mn-ea"/>
              </a:rPr>
              <a:t>Turbo</a:t>
            </a:r>
            <a:r>
              <a:rPr lang="en-US" altLang="zh-CN" sz="2000" dirty="0">
                <a:solidFill>
                  <a:schemeClr val="tx1"/>
                </a:solidFill>
                <a:latin typeface="+mn-ea"/>
                <a:cs typeface="+mn-ea"/>
                <a:sym typeface="+mn-ea"/>
              </a:rPr>
              <a:t>码中</a:t>
            </a:r>
            <a:r>
              <a:rPr lang="en-US" altLang="zh-CN" sz="2000" dirty="0">
                <a:solidFill>
                  <a:schemeClr val="tx1"/>
                </a:solidFill>
                <a:cs typeface="+mn-lt"/>
                <a:sym typeface="+mn-ea"/>
              </a:rPr>
              <a:t>BCJR</a:t>
            </a:r>
            <a:r>
              <a:rPr lang="en-US" altLang="zh-CN" sz="2000" dirty="0">
                <a:solidFill>
                  <a:schemeClr val="tx1"/>
                </a:solidFill>
                <a:latin typeface="+mn-ea"/>
                <a:cs typeface="+mn-ea"/>
                <a:sym typeface="+mn-ea"/>
              </a:rPr>
              <a:t>算法在</a:t>
            </a:r>
            <a:r>
              <a:rPr lang="en-US" altLang="zh-CN" sz="2000" dirty="0">
                <a:solidFill>
                  <a:schemeClr val="tx1"/>
                </a:solidFill>
                <a:cs typeface="+mn-lt"/>
                <a:sym typeface="+mn-ea"/>
              </a:rPr>
              <a:t>LDPC</a:t>
            </a:r>
            <a:r>
              <a:rPr lang="en-US" altLang="zh-CN" sz="2000" dirty="0">
                <a:solidFill>
                  <a:schemeClr val="tx1"/>
                </a:solidFill>
                <a:latin typeface="+mn-ea"/>
                <a:cs typeface="+mn-ea"/>
                <a:sym typeface="+mn-ea"/>
              </a:rPr>
              <a:t>上的应用</a:t>
            </a:r>
            <a:endParaRPr lang="zh-CN" altLang="en-US" sz="2000" dirty="0">
              <a:solidFill>
                <a:schemeClr val="tx1"/>
              </a:solidFill>
              <a:latin typeface="+mn-ea"/>
              <a:cs typeface="+mn-ea"/>
              <a:sym typeface="+mn-ea"/>
            </a:endParaRPr>
          </a:p>
          <a:p>
            <a:pPr marL="342900" indent="-342900" algn="l" latinLnBrk="0">
              <a:lnSpc>
                <a:spcPct val="100000"/>
              </a:lnSpc>
              <a:spcBef>
                <a:spcPts val="0"/>
              </a:spcBef>
              <a:spcAft>
                <a:spcPts val="0"/>
              </a:spcAft>
              <a:buFont typeface="Wingdings" panose="05000000000000000000" charset="0"/>
              <a:buChar char="Ø"/>
            </a:pPr>
            <a:r>
              <a:rPr lang="zh-CN" altLang="en-US" sz="2000" dirty="0">
                <a:solidFill>
                  <a:srgbClr val="FF0000"/>
                </a:solidFill>
                <a:latin typeface="+mn-ea"/>
                <a:cs typeface="+mn-ea"/>
                <a:sym typeface="+mn-ea"/>
              </a:rPr>
              <a:t>基于置信度传播的迭代</a:t>
            </a:r>
            <a:r>
              <a:rPr lang="zh-CN" altLang="en-US" sz="2000" dirty="0">
                <a:solidFill>
                  <a:schemeClr val="tx1"/>
                </a:solidFill>
                <a:cs typeface="+mn-lt"/>
                <a:sym typeface="+mn-ea"/>
              </a:rPr>
              <a:t>(Iterative Decoding Based on Belief Propagation, BP/IDBP)</a:t>
            </a:r>
            <a:r>
              <a:rPr lang="zh-CN" altLang="en-US" sz="2000" dirty="0">
                <a:solidFill>
                  <a:schemeClr val="tx1"/>
                </a:solidFill>
                <a:latin typeface="+mn-ea"/>
                <a:cs typeface="+mn-ea"/>
                <a:sym typeface="+mn-ea"/>
              </a:rPr>
              <a:t>译码算法--</a:t>
            </a:r>
            <a:r>
              <a:rPr lang="en-US" altLang="zh-CN" sz="2000" dirty="0">
                <a:solidFill>
                  <a:schemeClr val="tx1"/>
                </a:solidFill>
                <a:latin typeface="+mn-ea"/>
                <a:cs typeface="+mn-ea"/>
                <a:sym typeface="+mn-ea"/>
              </a:rPr>
              <a:t>-</a:t>
            </a:r>
            <a:r>
              <a:rPr lang="zh-CN" altLang="en-US" sz="2000" dirty="0">
                <a:solidFill>
                  <a:schemeClr val="tx1"/>
                </a:solidFill>
                <a:latin typeface="+mn-ea"/>
                <a:cs typeface="+mn-ea"/>
                <a:sym typeface="+mn-ea"/>
              </a:rPr>
              <a:t>通常被称为</a:t>
            </a:r>
            <a:r>
              <a:rPr lang="zh-CN" altLang="en-US" sz="2000" dirty="0">
                <a:solidFill>
                  <a:srgbClr val="FF0000"/>
                </a:solidFill>
                <a:latin typeface="+mn-ea"/>
                <a:cs typeface="+mn-ea"/>
                <a:sym typeface="+mn-ea"/>
              </a:rPr>
              <a:t>和积译码</a:t>
            </a:r>
            <a:r>
              <a:rPr lang="zh-CN" altLang="en-US" sz="2000" dirty="0">
                <a:solidFill>
                  <a:schemeClr val="tx1"/>
                </a:solidFill>
                <a:latin typeface="+mn-ea"/>
                <a:cs typeface="+mn-ea"/>
                <a:sym typeface="+mn-ea"/>
              </a:rPr>
              <a:t>算法</a:t>
            </a:r>
            <a:r>
              <a:rPr lang="zh-CN" altLang="en-US" sz="2000" dirty="0">
                <a:solidFill>
                  <a:schemeClr val="tx1"/>
                </a:solidFill>
                <a:cs typeface="+mn-lt"/>
                <a:sym typeface="+mn-ea"/>
              </a:rPr>
              <a:t>(Sum-Product Algorithm,SPA)</a:t>
            </a:r>
            <a:endParaRPr lang="zh-CN" altLang="en-US" sz="2000" dirty="0">
              <a:solidFill>
                <a:schemeClr val="tx1"/>
              </a:solidFill>
              <a:latin typeface="+mn-ea"/>
              <a:cs typeface="+mn-ea"/>
              <a:sym typeface="+mn-ea"/>
            </a:endParaRPr>
          </a:p>
          <a:p>
            <a:pPr marL="342900" indent="-342900" algn="l" latinLnBrk="0">
              <a:lnSpc>
                <a:spcPct val="100000"/>
              </a:lnSpc>
              <a:spcBef>
                <a:spcPts val="0"/>
              </a:spcBef>
              <a:spcAft>
                <a:spcPts val="0"/>
              </a:spcAft>
              <a:buFont typeface="Wingdings" panose="05000000000000000000" charset="0"/>
              <a:buChar char="Ø"/>
            </a:pPr>
            <a:r>
              <a:rPr lang="zh-CN" altLang="en-US" sz="2000" dirty="0">
                <a:solidFill>
                  <a:srgbClr val="FF0000"/>
                </a:solidFill>
                <a:latin typeface="+mn-ea"/>
                <a:cs typeface="+mn-ea"/>
                <a:sym typeface="+mn-ea"/>
              </a:rPr>
              <a:t>最小和</a:t>
            </a:r>
            <a:r>
              <a:rPr lang="zh-CN" altLang="en-US" sz="2000" dirty="0">
                <a:solidFill>
                  <a:schemeClr val="tx1"/>
                </a:solidFill>
                <a:cs typeface="+mn-lt"/>
                <a:sym typeface="+mn-ea"/>
              </a:rPr>
              <a:t>(Min-Sum,MS)</a:t>
            </a:r>
            <a:r>
              <a:rPr lang="zh-CN" altLang="en-US" sz="2000" dirty="0">
                <a:solidFill>
                  <a:schemeClr val="tx1"/>
                </a:solidFill>
                <a:latin typeface="+mn-ea"/>
                <a:cs typeface="+mn-ea"/>
                <a:sym typeface="+mn-ea"/>
              </a:rPr>
              <a:t>译码算法</a:t>
            </a:r>
            <a:r>
              <a:rPr lang="en-US" altLang="zh-CN" sz="2000" dirty="0">
                <a:solidFill>
                  <a:schemeClr val="tx1"/>
                </a:solidFill>
                <a:latin typeface="+mn-ea"/>
                <a:cs typeface="+mn-ea"/>
                <a:sym typeface="+mn-ea"/>
              </a:rPr>
              <a:t>---</a:t>
            </a:r>
            <a:r>
              <a:rPr lang="zh-CN" altLang="en-US" sz="2000" dirty="0">
                <a:solidFill>
                  <a:schemeClr val="tx1"/>
                </a:solidFill>
                <a:latin typeface="+mn-ea"/>
                <a:cs typeface="+mn-ea"/>
                <a:sym typeface="+mn-ea"/>
              </a:rPr>
              <a:t>和积算法的一种简化近似算法等等</a:t>
            </a:r>
          </a:p>
          <a:p>
            <a:pPr marL="342900" indent="-342900" algn="l" latinLnBrk="0">
              <a:lnSpc>
                <a:spcPct val="100000"/>
              </a:lnSpc>
              <a:spcBef>
                <a:spcPts val="0"/>
              </a:spcBef>
              <a:spcAft>
                <a:spcPts val="0"/>
              </a:spcAft>
              <a:buFont typeface="Wingdings" panose="05000000000000000000" charset="0"/>
              <a:buChar char="Ø"/>
            </a:pPr>
            <a:endParaRPr lang="zh-CN" altLang="en-US" sz="2000" dirty="0">
              <a:solidFill>
                <a:schemeClr val="tx1"/>
              </a:solidFill>
              <a:latin typeface="+mn-ea"/>
              <a:cs typeface="+mn-ea"/>
              <a:sym typeface="+mn-ea"/>
            </a:endParaRPr>
          </a:p>
          <a:p>
            <a:pPr algn="l" latinLnBrk="0">
              <a:lnSpc>
                <a:spcPct val="100000"/>
              </a:lnSpc>
              <a:spcBef>
                <a:spcPts val="0"/>
              </a:spcBef>
              <a:spcAft>
                <a:spcPts val="0"/>
              </a:spcAft>
              <a:buFont typeface="Wingdings" panose="05000000000000000000" charset="0"/>
            </a:pPr>
            <a:r>
              <a:rPr lang="zh-CN" altLang="en-US" sz="2000" dirty="0">
                <a:solidFill>
                  <a:schemeClr val="tx1"/>
                </a:solidFill>
                <a:latin typeface="+mn-ea"/>
                <a:cs typeface="+mn-ea"/>
                <a:sym typeface="+mn-ea"/>
              </a:rPr>
              <a:t>还有一种算法是</a:t>
            </a:r>
            <a:r>
              <a:rPr lang="zh-CN" altLang="en-US" sz="2000" dirty="0">
                <a:solidFill>
                  <a:srgbClr val="FF0000"/>
                </a:solidFill>
                <a:latin typeface="+mn-ea"/>
                <a:cs typeface="+mn-ea"/>
                <a:sym typeface="+mn-ea"/>
              </a:rPr>
              <a:t>加权比特翻转</a:t>
            </a:r>
            <a:r>
              <a:rPr lang="en-US" altLang="zh-CN" sz="2000" dirty="0">
                <a:solidFill>
                  <a:schemeClr val="tx1"/>
                </a:solidFill>
                <a:cs typeface="+mn-lt"/>
                <a:sym typeface="+mn-ea"/>
              </a:rPr>
              <a:t>(Wight Bit-Flipping,WBF)</a:t>
            </a:r>
            <a:r>
              <a:rPr lang="zh-CN" altLang="en-US" sz="2000" dirty="0">
                <a:solidFill>
                  <a:schemeClr val="tx1"/>
                </a:solidFill>
                <a:latin typeface="+mn-ea"/>
                <a:cs typeface="+mn-ea"/>
                <a:sym typeface="+mn-ea"/>
              </a:rPr>
              <a:t>译码，这种算法</a:t>
            </a:r>
            <a:r>
              <a:rPr lang="zh-CN" altLang="en-US" sz="2000" dirty="0">
                <a:solidFill>
                  <a:srgbClr val="00CC99"/>
                </a:solidFill>
                <a:latin typeface="+mn-ea"/>
                <a:cs typeface="+mn-ea"/>
                <a:sym typeface="+mn-ea"/>
              </a:rPr>
              <a:t>兼有</a:t>
            </a:r>
            <a:r>
              <a:rPr lang="zh-CN" altLang="en-US" sz="2000" dirty="0">
                <a:solidFill>
                  <a:schemeClr val="tx1"/>
                </a:solidFill>
                <a:latin typeface="+mn-ea"/>
                <a:cs typeface="+mn-ea"/>
                <a:sym typeface="+mn-ea"/>
              </a:rPr>
              <a:t>硬判决译码和软判决译码的特点。</a:t>
            </a:r>
          </a:p>
        </p:txBody>
      </p:sp>
      <p:sp>
        <p:nvSpPr>
          <p:cNvPr id="4" name="标题 1"/>
          <p:cNvSpPr>
            <a:spLocks noGrp="1"/>
          </p:cNvSpPr>
          <p:nvPr/>
        </p:nvSpPr>
        <p:spPr>
          <a:xfrm>
            <a:off x="2991485" y="104775"/>
            <a:ext cx="5961380"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en-US" altLang="zh-CN" sz="2400">
                <a:sym typeface="+mn-ea"/>
              </a:rPr>
              <a:t>LDPC</a:t>
            </a:r>
            <a:r>
              <a:rPr lang="zh-CN" altLang="en-US" sz="2400">
                <a:sym typeface="+mn-ea"/>
              </a:rPr>
              <a:t>码译码方法</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en-US" altLang="zh-CN" sz="2400">
                <a:sym typeface="+mn-ea"/>
              </a:rPr>
              <a:t>LDPC</a:t>
            </a:r>
            <a:r>
              <a:rPr lang="zh-CN" altLang="en-US" sz="2400">
                <a:sym typeface="+mn-ea"/>
              </a:rPr>
              <a:t>码译码方法</a:t>
            </a:r>
          </a:p>
        </p:txBody>
      </p:sp>
      <p:sp>
        <p:nvSpPr>
          <p:cNvPr id="5" name="文本框 4"/>
          <p:cNvSpPr txBox="1"/>
          <p:nvPr/>
        </p:nvSpPr>
        <p:spPr>
          <a:xfrm>
            <a:off x="926465" y="1136650"/>
            <a:ext cx="7283450" cy="4892675"/>
          </a:xfrm>
          <a:prstGeom prst="rect">
            <a:avLst/>
          </a:prstGeom>
          <a:noFill/>
        </p:spPr>
        <p:txBody>
          <a:bodyPr wrap="square" rtlCol="0" anchor="t">
            <a:spAutoFit/>
          </a:bodyPr>
          <a:lstStyle/>
          <a:p>
            <a:r>
              <a:rPr lang="zh-CN" altLang="en-US" sz="3200" dirty="0">
                <a:latin typeface="+mn-ea"/>
                <a:ea typeface="+mn-ea"/>
                <a:cs typeface="+mn-ea"/>
                <a:sym typeface="+mn-ea"/>
              </a:rPr>
              <a:t>译码算法比较</a:t>
            </a:r>
          </a:p>
          <a:p>
            <a:r>
              <a:rPr lang="zh-CN" altLang="en-US" sz="2000" dirty="0">
                <a:latin typeface="+mn-ea"/>
                <a:ea typeface="+mn-ea"/>
                <a:cs typeface="+mn-ea"/>
                <a:sym typeface="+mn-ea"/>
              </a:rPr>
              <a:t>    </a:t>
            </a:r>
          </a:p>
          <a:p>
            <a:endParaRPr lang="zh-CN" altLang="en-US" sz="2000" dirty="0">
              <a:latin typeface="+mn-ea"/>
              <a:ea typeface="+mn-ea"/>
              <a:cs typeface="+mn-ea"/>
              <a:sym typeface="+mn-ea"/>
            </a:endParaRPr>
          </a:p>
          <a:p>
            <a:r>
              <a:rPr lang="zh-CN" altLang="en-US" sz="2000" dirty="0">
                <a:latin typeface="+mn-ea"/>
                <a:ea typeface="+mn-ea"/>
                <a:cs typeface="+mn-ea"/>
                <a:sym typeface="+mn-ea"/>
              </a:rPr>
              <a:t>    在以上五种译码算法中，</a:t>
            </a:r>
            <a:r>
              <a:rPr lang="zh-CN" altLang="en-US" sz="2000" dirty="0">
                <a:solidFill>
                  <a:srgbClr val="3333CC"/>
                </a:solidFill>
                <a:latin typeface="+mn-ea"/>
                <a:ea typeface="+mn-ea"/>
                <a:cs typeface="+mn-ea"/>
                <a:sym typeface="+mn-ea"/>
              </a:rPr>
              <a:t>和积算法的误码性能最好</a:t>
            </a:r>
            <a:r>
              <a:rPr lang="zh-CN" altLang="en-US" sz="2000" dirty="0">
                <a:latin typeface="+mn-ea"/>
                <a:ea typeface="+mn-ea"/>
                <a:cs typeface="+mn-ea"/>
                <a:sym typeface="+mn-ea"/>
              </a:rPr>
              <a:t>，所以对它的研究最多，在很多方面已经进行了实际应用。</a:t>
            </a:r>
            <a:r>
              <a:rPr lang="zh-CN" altLang="en-US" sz="2000" dirty="0">
                <a:solidFill>
                  <a:srgbClr val="3333CC"/>
                </a:solidFill>
                <a:latin typeface="+mn-ea"/>
                <a:ea typeface="+mn-ea"/>
                <a:cs typeface="+mn-ea"/>
                <a:sym typeface="+mn-ea"/>
              </a:rPr>
              <a:t>后验概率译码</a:t>
            </a:r>
            <a:r>
              <a:rPr lang="zh-CN" altLang="en-US" sz="2000" dirty="0">
                <a:latin typeface="+mn-ea"/>
                <a:ea typeface="+mn-ea"/>
                <a:cs typeface="+mn-ea"/>
                <a:sym typeface="+mn-ea"/>
              </a:rPr>
              <a:t>同样具有最优的误码性能，但是由于在计算上难以处理而限制了它的应用，</a:t>
            </a:r>
            <a:r>
              <a:rPr lang="zh-CN" altLang="en-US" sz="2000" dirty="0">
                <a:solidFill>
                  <a:srgbClr val="00CC99"/>
                </a:solidFill>
                <a:latin typeface="+mn-ea"/>
                <a:ea typeface="+mn-ea"/>
                <a:cs typeface="+mn-ea"/>
                <a:sym typeface="+mn-ea"/>
              </a:rPr>
              <a:t>后验概率译码的简化版本通过损失一定的性能来降低了译码复杂度</a:t>
            </a:r>
            <a:r>
              <a:rPr lang="zh-CN" altLang="en-US" sz="2000" dirty="0">
                <a:latin typeface="+mn-ea"/>
                <a:ea typeface="+mn-ea"/>
                <a:cs typeface="+mn-ea"/>
                <a:sym typeface="+mn-ea"/>
              </a:rPr>
              <a:t>。</a:t>
            </a:r>
          </a:p>
          <a:p>
            <a:endParaRPr lang="zh-CN" altLang="en-US" sz="2000" dirty="0">
              <a:latin typeface="+mn-ea"/>
              <a:ea typeface="+mn-ea"/>
              <a:cs typeface="+mn-ea"/>
              <a:sym typeface="+mn-ea"/>
            </a:endParaRPr>
          </a:p>
          <a:p>
            <a:r>
              <a:rPr lang="zh-CN" altLang="en-US" sz="2000" dirty="0">
                <a:latin typeface="+mn-ea"/>
                <a:ea typeface="+mn-ea"/>
                <a:cs typeface="+mn-ea"/>
                <a:sym typeface="+mn-ea"/>
              </a:rPr>
              <a:t>    </a:t>
            </a:r>
            <a:r>
              <a:rPr lang="zh-CN" altLang="en-US" sz="2000" dirty="0">
                <a:solidFill>
                  <a:schemeClr val="tx1"/>
                </a:solidFill>
                <a:latin typeface="+mn-lt"/>
                <a:ea typeface="+mn-ea"/>
                <a:cs typeface="+mn-lt"/>
                <a:sym typeface="+mn-ea"/>
              </a:rPr>
              <a:t>MLG</a:t>
            </a:r>
            <a:r>
              <a:rPr lang="zh-CN" altLang="en-US" sz="2000" dirty="0">
                <a:latin typeface="+mn-ea"/>
                <a:ea typeface="+mn-ea"/>
                <a:cs typeface="+mn-ea"/>
                <a:sym typeface="+mn-ea"/>
              </a:rPr>
              <a:t>是复杂度最低性能最差的一种，</a:t>
            </a:r>
            <a:r>
              <a:rPr lang="zh-CN" altLang="en-US" sz="2000" dirty="0">
                <a:latin typeface="+mn-lt"/>
                <a:ea typeface="+mn-ea"/>
                <a:cs typeface="+mn-lt"/>
                <a:sym typeface="+mn-ea"/>
              </a:rPr>
              <a:t>BF</a:t>
            </a:r>
            <a:r>
              <a:rPr lang="zh-CN" altLang="en-US" sz="2000" dirty="0">
                <a:latin typeface="+mn-ea"/>
                <a:ea typeface="+mn-ea"/>
                <a:cs typeface="+mn-ea"/>
                <a:sym typeface="+mn-ea"/>
              </a:rPr>
              <a:t>略复杂但性能更好些。</a:t>
            </a:r>
            <a:r>
              <a:rPr lang="zh-CN" altLang="en-US" sz="2000" dirty="0">
                <a:solidFill>
                  <a:schemeClr val="tx1"/>
                </a:solidFill>
                <a:latin typeface="+mn-lt"/>
                <a:ea typeface="+mn-ea"/>
                <a:cs typeface="+mn-lt"/>
                <a:sym typeface="+mn-ea"/>
              </a:rPr>
              <a:t>WBF</a:t>
            </a:r>
            <a:r>
              <a:rPr lang="zh-CN" altLang="en-US" sz="2000" dirty="0">
                <a:solidFill>
                  <a:schemeClr val="tx1"/>
                </a:solidFill>
                <a:latin typeface="+mn-ea"/>
                <a:ea typeface="+mn-ea"/>
                <a:cs typeface="+mn-ea"/>
                <a:sym typeface="+mn-ea"/>
              </a:rPr>
              <a:t>在复杂度和误码性能之间取了折衷</a:t>
            </a:r>
            <a:r>
              <a:rPr lang="zh-CN" altLang="en-US" sz="2000" dirty="0">
                <a:latin typeface="+mn-ea"/>
                <a:ea typeface="+mn-ea"/>
                <a:cs typeface="+mn-ea"/>
                <a:sym typeface="+mn-ea"/>
              </a:rPr>
              <a:t>。</a:t>
            </a:r>
            <a:r>
              <a:rPr lang="zh-CN" altLang="en-US" sz="2000" dirty="0">
                <a:latin typeface="+mn-lt"/>
                <a:ea typeface="+mn-ea"/>
                <a:cs typeface="+mn-lt"/>
                <a:sym typeface="+mn-ea"/>
              </a:rPr>
              <a:t>APP、FBA</a:t>
            </a:r>
            <a:r>
              <a:rPr lang="zh-CN" altLang="en-US" sz="2000" dirty="0">
                <a:latin typeface="+mn-ea"/>
                <a:ea typeface="+mn-ea"/>
                <a:cs typeface="+mn-ea"/>
                <a:sym typeface="+mn-ea"/>
              </a:rPr>
              <a:t>以及</a:t>
            </a:r>
            <a:r>
              <a:rPr lang="zh-CN" altLang="en-US" sz="2000" dirty="0">
                <a:latin typeface="+mn-lt"/>
                <a:ea typeface="+mn-ea"/>
                <a:cs typeface="+mn-lt"/>
                <a:sym typeface="+mn-ea"/>
              </a:rPr>
              <a:t>SPA</a:t>
            </a:r>
            <a:r>
              <a:rPr lang="zh-CN" altLang="en-US" sz="2000" dirty="0">
                <a:latin typeface="+mn-ea"/>
                <a:ea typeface="+mn-ea"/>
                <a:cs typeface="+mn-ea"/>
                <a:sym typeface="+mn-ea"/>
              </a:rPr>
              <a:t>和它的变型算法都有比较好的误码性能，而它们的计算复杂度不断降低。</a:t>
            </a:r>
          </a:p>
          <a:p>
            <a:endParaRPr lang="zh-CN" altLang="en-US" sz="2000" dirty="0">
              <a:latin typeface="+mn-ea"/>
              <a:ea typeface="+mn-ea"/>
              <a:cs typeface="+mn-ea"/>
              <a:sym typeface="+mn-ea"/>
            </a:endParaRPr>
          </a:p>
          <a:p>
            <a:r>
              <a:rPr lang="zh-CN" altLang="en-US" sz="2000" dirty="0">
                <a:latin typeface="+mn-ea"/>
                <a:ea typeface="+mn-ea"/>
                <a:cs typeface="+mn-ea"/>
                <a:sym typeface="+mn-ea"/>
              </a:rPr>
              <a:t>          </a:t>
            </a:r>
            <a:endParaRPr lang="zh-CN" altLang="en-US" sz="2000" b="1" dirty="0">
              <a:solidFill>
                <a:schemeClr val="accent2"/>
              </a:solidFill>
              <a:latin typeface="+mn-ea"/>
              <a:ea typeface="+mn-ea"/>
              <a:cs typeface="+mn-ea"/>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91870" y="1038225"/>
            <a:ext cx="7277100" cy="3954780"/>
          </a:xfrm>
        </p:spPr>
        <p:txBody>
          <a:bodyPr/>
          <a:lstStyle/>
          <a:p>
            <a:r>
              <a:rPr lang="en-US" altLang="zh-CN" sz="3200" dirty="0">
                <a:solidFill>
                  <a:schemeClr val="tx1"/>
                </a:solidFill>
                <a:latin typeface="+mn-ea"/>
                <a:cs typeface="+mn-ea"/>
                <a:sym typeface="+mn-ea"/>
              </a:rPr>
              <a:t>BP</a:t>
            </a:r>
            <a:r>
              <a:rPr lang="zh-CN" altLang="en-US" sz="3200" dirty="0">
                <a:solidFill>
                  <a:schemeClr val="tx1"/>
                </a:solidFill>
                <a:latin typeface="+mn-ea"/>
                <a:cs typeface="+mn-ea"/>
                <a:sym typeface="+mn-ea"/>
              </a:rPr>
              <a:t>译码</a:t>
            </a:r>
            <a:r>
              <a:rPr lang="en-US" altLang="zh-CN" sz="2000" dirty="0">
                <a:solidFill>
                  <a:schemeClr val="tx1"/>
                </a:solidFill>
                <a:latin typeface="+mn-ea"/>
                <a:cs typeface="+mn-ea"/>
                <a:sym typeface="+mn-ea"/>
              </a:rPr>
              <a:t>      </a:t>
            </a:r>
          </a:p>
          <a:p>
            <a:endParaRPr lang="zh-CN" altLang="en-US" sz="2000" dirty="0">
              <a:solidFill>
                <a:schemeClr val="tx1"/>
              </a:solidFill>
              <a:latin typeface="+mn-ea"/>
              <a:cs typeface="+mn-ea"/>
              <a:sym typeface="+mn-ea"/>
            </a:endParaRPr>
          </a:p>
          <a:p>
            <a:r>
              <a:rPr lang="zh-CN" altLang="en-US" sz="2000" dirty="0">
                <a:solidFill>
                  <a:schemeClr val="tx1"/>
                </a:solidFill>
                <a:latin typeface="+mn-ea"/>
                <a:cs typeface="+mn-ea"/>
                <a:sym typeface="+mn-ea"/>
              </a:rPr>
              <a:t>    在软判决译码中最具有代表性的也是最通用的译码方法就是</a:t>
            </a:r>
            <a:r>
              <a:rPr lang="zh-CN" altLang="en-US" sz="2000" dirty="0">
                <a:solidFill>
                  <a:srgbClr val="FF0000"/>
                </a:solidFill>
                <a:latin typeface="+mn-ea"/>
                <a:cs typeface="+mn-ea"/>
                <a:sym typeface="+mn-ea"/>
              </a:rPr>
              <a:t>置信传播</a:t>
            </a:r>
            <a:r>
              <a:rPr lang="zh-CN" altLang="en-US" sz="2000" dirty="0">
                <a:solidFill>
                  <a:schemeClr val="tx1"/>
                </a:solidFill>
                <a:cs typeface="+mn-lt"/>
                <a:sym typeface="+mn-ea"/>
              </a:rPr>
              <a:t>(Belief Propagation，BP)</a:t>
            </a:r>
            <a:r>
              <a:rPr lang="zh-CN" altLang="en-US" sz="2000" dirty="0">
                <a:solidFill>
                  <a:schemeClr val="tx1"/>
                </a:solidFill>
                <a:latin typeface="+mn-ea"/>
                <a:cs typeface="+mn-ea"/>
                <a:sym typeface="+mn-ea"/>
              </a:rPr>
              <a:t>译码算法。</a:t>
            </a:r>
            <a:r>
              <a:rPr lang="zh-CN" altLang="en-US" sz="2000" dirty="0">
                <a:solidFill>
                  <a:schemeClr val="tx1"/>
                </a:solidFill>
                <a:cs typeface="+mn-lt"/>
                <a:sym typeface="+mn-ea"/>
              </a:rPr>
              <a:t>BP</a:t>
            </a:r>
            <a:r>
              <a:rPr lang="zh-CN" altLang="en-US" sz="2000" dirty="0">
                <a:solidFill>
                  <a:schemeClr val="tx1"/>
                </a:solidFill>
                <a:latin typeface="+mn-ea"/>
                <a:cs typeface="+mn-ea"/>
                <a:sym typeface="+mn-ea"/>
              </a:rPr>
              <a:t>译码算法根据消息的不同表示形式可分为</a:t>
            </a:r>
            <a:r>
              <a:rPr lang="zh-CN" altLang="en-US" sz="2000" dirty="0">
                <a:solidFill>
                  <a:srgbClr val="3333CC"/>
                </a:solidFill>
                <a:latin typeface="+mn-ea"/>
                <a:cs typeface="+mn-ea"/>
                <a:sym typeface="+mn-ea"/>
              </a:rPr>
              <a:t>概率域译码</a:t>
            </a:r>
            <a:r>
              <a:rPr lang="zh-CN" altLang="en-US" sz="2000" dirty="0">
                <a:solidFill>
                  <a:schemeClr val="tx1"/>
                </a:solidFill>
                <a:latin typeface="+mn-ea"/>
                <a:cs typeface="+mn-ea"/>
                <a:sym typeface="+mn-ea"/>
              </a:rPr>
              <a:t>和</a:t>
            </a:r>
            <a:r>
              <a:rPr lang="zh-CN" altLang="en-US" sz="2000" dirty="0">
                <a:solidFill>
                  <a:srgbClr val="3333CC"/>
                </a:solidFill>
                <a:latin typeface="+mn-ea"/>
                <a:cs typeface="+mn-ea"/>
                <a:sym typeface="+mn-ea"/>
              </a:rPr>
              <a:t>对数域译码</a:t>
            </a:r>
            <a:r>
              <a:rPr lang="zh-CN" altLang="en-US" sz="2000" dirty="0">
                <a:solidFill>
                  <a:schemeClr val="tx1"/>
                </a:solidFill>
                <a:latin typeface="+mn-ea"/>
                <a:cs typeface="+mn-ea"/>
                <a:sym typeface="+mn-ea"/>
              </a:rPr>
              <a:t>(LLR译码)。但它们的</a:t>
            </a:r>
            <a:r>
              <a:rPr lang="zh-CN" altLang="en-US" sz="2000" dirty="0">
                <a:solidFill>
                  <a:srgbClr val="00CC99"/>
                </a:solidFill>
                <a:latin typeface="+mn-ea"/>
                <a:cs typeface="+mn-ea"/>
                <a:sym typeface="+mn-ea"/>
              </a:rPr>
              <a:t>基本思想</a:t>
            </a:r>
            <a:r>
              <a:rPr lang="zh-CN" altLang="en-US" sz="2000" dirty="0">
                <a:solidFill>
                  <a:schemeClr val="tx1"/>
                </a:solidFill>
                <a:latin typeface="+mn-ea"/>
                <a:cs typeface="+mn-ea"/>
                <a:sym typeface="+mn-ea"/>
              </a:rPr>
              <a:t>都是依据</a:t>
            </a:r>
            <a:r>
              <a:rPr lang="zh-CN" altLang="en-US" sz="2000" dirty="0">
                <a:solidFill>
                  <a:schemeClr val="tx1"/>
                </a:solidFill>
                <a:cs typeface="+mn-lt"/>
                <a:sym typeface="+mn-ea"/>
              </a:rPr>
              <a:t>Tanner</a:t>
            </a:r>
            <a:r>
              <a:rPr lang="zh-CN" altLang="en-US" sz="2000" dirty="0">
                <a:solidFill>
                  <a:schemeClr val="tx1"/>
                </a:solidFill>
                <a:latin typeface="+mn-ea"/>
                <a:cs typeface="+mn-ea"/>
                <a:sym typeface="+mn-ea"/>
              </a:rPr>
              <a:t>图利用软信息在校验节点和变量节点之间进行传递和交互，且节点沿着边发出的信息与从上一个节点接收到的信息无关而仅仅取决于和它相连的其他边上接收到的信息，从而保证译码的性能，接着通过多次迭代，即可实现更准确的译码。</a:t>
            </a:r>
          </a:p>
        </p:txBody>
      </p:sp>
      <p:sp>
        <p:nvSpPr>
          <p:cNvPr id="5" name="标题 1"/>
          <p:cNvSpPr>
            <a:spLocks noGrp="1"/>
          </p:cNvSpPr>
          <p:nvPr/>
        </p:nvSpPr>
        <p:spPr>
          <a:xfrm>
            <a:off x="2991485" y="104775"/>
            <a:ext cx="5961380"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en-US" altLang="zh-CN" sz="2400">
                <a:sym typeface="+mn-ea"/>
              </a:rPr>
              <a:t>LDPC</a:t>
            </a:r>
            <a:r>
              <a:rPr lang="zh-CN" altLang="en-US" sz="2400">
                <a:sym typeface="+mn-ea"/>
              </a:rPr>
              <a:t>码译码方法</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1485" y="104775"/>
            <a:ext cx="5961380" cy="685800"/>
          </a:xfrm>
        </p:spPr>
        <p:txBody>
          <a:bodyPr/>
          <a:lstStyle/>
          <a:p>
            <a:r>
              <a:rPr lang="en-US" altLang="zh-CN" sz="2400">
                <a:sym typeface="+mn-ea"/>
              </a:rPr>
              <a:t> </a:t>
            </a:r>
            <a:r>
              <a:rPr lang="zh-CN" altLang="en-US" sz="2400">
                <a:sym typeface="+mn-ea"/>
              </a:rPr>
              <a:t>因子图</a:t>
            </a:r>
          </a:p>
        </p:txBody>
      </p:sp>
      <p:sp>
        <p:nvSpPr>
          <p:cNvPr id="5" name="文本框 4"/>
          <p:cNvSpPr txBox="1"/>
          <p:nvPr/>
        </p:nvSpPr>
        <p:spPr>
          <a:xfrm>
            <a:off x="370840" y="1213485"/>
            <a:ext cx="8402320" cy="4431030"/>
          </a:xfrm>
          <a:prstGeom prst="rect">
            <a:avLst/>
          </a:prstGeom>
          <a:noFill/>
        </p:spPr>
        <p:txBody>
          <a:bodyPr wrap="square" rtlCol="0" anchor="t">
            <a:spAutoFit/>
          </a:bodyPr>
          <a:lstStyle/>
          <a:p>
            <a:r>
              <a:rPr lang="zh-CN" altLang="en-US" sz="2000" dirty="0">
                <a:solidFill>
                  <a:srgbClr val="FF0000"/>
                </a:solidFill>
                <a:latin typeface="+mn-ea"/>
                <a:ea typeface="+mn-ea"/>
                <a:cs typeface="+mn-ea"/>
                <a:sym typeface="+mn-ea"/>
              </a:rPr>
              <a:t>因子图</a:t>
            </a:r>
            <a:r>
              <a:rPr lang="zh-CN" altLang="en-US" sz="2000" dirty="0">
                <a:solidFill>
                  <a:schemeClr val="tx1"/>
                </a:solidFill>
                <a:latin typeface="+mn-ea"/>
                <a:ea typeface="+mn-ea"/>
                <a:cs typeface="+mn-ea"/>
                <a:sym typeface="+mn-ea"/>
              </a:rPr>
              <a:t>可以用来形象地描述</a:t>
            </a:r>
            <a:r>
              <a:rPr lang="en-US" altLang="zh-CN" sz="2000" dirty="0">
                <a:solidFill>
                  <a:schemeClr val="tx1"/>
                </a:solidFill>
                <a:latin typeface="+mn-ea"/>
                <a:ea typeface="+mn-ea"/>
                <a:cs typeface="+mn-ea"/>
                <a:sym typeface="+mn-ea"/>
              </a:rPr>
              <a:t>BP</a:t>
            </a:r>
            <a:r>
              <a:rPr lang="zh-CN" altLang="en-US" sz="2000" dirty="0">
                <a:solidFill>
                  <a:schemeClr val="tx1"/>
                </a:solidFill>
                <a:latin typeface="+mn-ea"/>
                <a:ea typeface="+mn-ea"/>
                <a:cs typeface="+mn-ea"/>
                <a:sym typeface="+mn-ea"/>
              </a:rPr>
              <a:t>译码的整个过程。设函数：</a:t>
            </a:r>
          </a:p>
          <a:p>
            <a:r>
              <a:rPr lang="zh-CN" altLang="en-US" sz="2000" b="1" dirty="0">
                <a:solidFill>
                  <a:schemeClr val="tx1"/>
                </a:solidFill>
                <a:latin typeface="+mn-ea"/>
                <a:ea typeface="+mn-ea"/>
                <a:cs typeface="+mn-ea"/>
                <a:sym typeface="+mn-ea"/>
              </a:rPr>
              <a:t>                 </a:t>
            </a:r>
            <a:r>
              <a:rPr lang="en-US" altLang="zh-CN" sz="2800" i="1" dirty="0">
                <a:solidFill>
                  <a:schemeClr val="tx1"/>
                </a:solidFill>
                <a:latin typeface="+mn-lt"/>
                <a:ea typeface="+mn-ea"/>
                <a:cs typeface="+mn-lt"/>
                <a:sym typeface="+mn-ea"/>
              </a:rPr>
              <a:t>g</a:t>
            </a:r>
            <a:r>
              <a:rPr lang="en-US" altLang="zh-CN" sz="2800" dirty="0">
                <a:solidFill>
                  <a:schemeClr val="tx1"/>
                </a:solidFill>
                <a:latin typeface="+mn-lt"/>
                <a:ea typeface="+mn-ea"/>
                <a:cs typeface="+mn-lt"/>
                <a:sym typeface="+mn-ea"/>
              </a:rPr>
              <a:t>(</a:t>
            </a:r>
            <a:r>
              <a:rPr lang="en-US" altLang="zh-CN" sz="2800" i="1" dirty="0">
                <a:solidFill>
                  <a:schemeClr val="tx1"/>
                </a:solidFill>
                <a:latin typeface="+mn-lt"/>
                <a:ea typeface="+mn-ea"/>
                <a:cs typeface="+mn-lt"/>
                <a:sym typeface="+mn-ea"/>
              </a:rPr>
              <a:t>x</a:t>
            </a:r>
            <a:r>
              <a:rPr lang="en-US" altLang="zh-CN" sz="2800" i="1" baseline="-25000" dirty="0">
                <a:solidFill>
                  <a:schemeClr val="tx1"/>
                </a:solidFill>
                <a:uFillTx/>
                <a:latin typeface="+mn-lt"/>
                <a:ea typeface="+mn-ea"/>
                <a:cs typeface="+mn-lt"/>
                <a:sym typeface="+mn-ea"/>
              </a:rPr>
              <a:t>1</a:t>
            </a:r>
            <a:r>
              <a:rPr lang="en-US" altLang="zh-CN" sz="2800" i="1" dirty="0">
                <a:solidFill>
                  <a:schemeClr val="tx1"/>
                </a:solidFill>
                <a:latin typeface="+mn-lt"/>
                <a:ea typeface="+mn-ea"/>
                <a:cs typeface="+mn-lt"/>
                <a:sym typeface="+mn-ea"/>
              </a:rPr>
              <a:t>,x</a:t>
            </a:r>
            <a:r>
              <a:rPr lang="en-US" altLang="zh-CN" sz="2800" i="1" baseline="-25000" dirty="0">
                <a:solidFill>
                  <a:schemeClr val="tx1"/>
                </a:solidFill>
                <a:uFillTx/>
                <a:latin typeface="+mn-lt"/>
                <a:ea typeface="+mn-ea"/>
                <a:cs typeface="+mn-lt"/>
                <a:sym typeface="+mn-ea"/>
              </a:rPr>
              <a:t>2</a:t>
            </a:r>
            <a:r>
              <a:rPr lang="en-US" altLang="zh-CN" sz="2800" i="1" dirty="0">
                <a:solidFill>
                  <a:schemeClr val="tx1"/>
                </a:solidFill>
                <a:latin typeface="+mn-lt"/>
                <a:ea typeface="+mn-ea"/>
                <a:cs typeface="+mn-lt"/>
                <a:sym typeface="+mn-ea"/>
              </a:rPr>
              <a:t>,...x</a:t>
            </a:r>
            <a:r>
              <a:rPr lang="en-US" altLang="zh-CN" sz="2800" i="1" baseline="-25000" dirty="0">
                <a:solidFill>
                  <a:schemeClr val="tx1"/>
                </a:solidFill>
                <a:uFillTx/>
                <a:latin typeface="+mn-lt"/>
                <a:ea typeface="+mn-ea"/>
                <a:cs typeface="+mn-lt"/>
                <a:sym typeface="+mn-ea"/>
              </a:rPr>
              <a:t>n</a:t>
            </a:r>
            <a:r>
              <a:rPr lang="en-US" altLang="zh-CN" sz="2800" dirty="0">
                <a:solidFill>
                  <a:schemeClr val="tx1"/>
                </a:solidFill>
                <a:latin typeface="+mn-lt"/>
                <a:ea typeface="+mn-ea"/>
                <a:cs typeface="+mn-lt"/>
                <a:sym typeface="+mn-ea"/>
              </a:rPr>
              <a:t>)= Π </a:t>
            </a:r>
            <a:r>
              <a:rPr lang="en-US" altLang="zh-CN" sz="2800" i="1" dirty="0">
                <a:solidFill>
                  <a:schemeClr val="tx1"/>
                </a:solidFill>
                <a:latin typeface="+mn-lt"/>
                <a:ea typeface="+mn-ea"/>
                <a:cs typeface="+mn-lt"/>
                <a:sym typeface="+mn-ea"/>
              </a:rPr>
              <a:t>f</a:t>
            </a:r>
            <a:r>
              <a:rPr lang="en-US" altLang="zh-CN" sz="2800" baseline="-25000" dirty="0">
                <a:solidFill>
                  <a:schemeClr val="tx1"/>
                </a:solidFill>
                <a:uFillTx/>
                <a:latin typeface="+mn-lt"/>
                <a:ea typeface="+mn-ea"/>
                <a:cs typeface="+mn-lt"/>
                <a:sym typeface="+mn-ea"/>
              </a:rPr>
              <a:t>j</a:t>
            </a:r>
            <a:r>
              <a:rPr lang="en-US" altLang="zh-CN" sz="2800" dirty="0">
                <a:solidFill>
                  <a:schemeClr val="tx1"/>
                </a:solidFill>
                <a:latin typeface="+mn-lt"/>
                <a:ea typeface="+mn-ea"/>
                <a:cs typeface="+mn-lt"/>
                <a:sym typeface="+mn-ea"/>
              </a:rPr>
              <a:t>(X</a:t>
            </a:r>
            <a:r>
              <a:rPr lang="en-US" altLang="zh-CN" sz="2800" baseline="-25000" dirty="0">
                <a:solidFill>
                  <a:schemeClr val="tx1"/>
                </a:solidFill>
                <a:uFillTx/>
                <a:latin typeface="+mn-lt"/>
                <a:ea typeface="+mn-ea"/>
                <a:cs typeface="+mn-lt"/>
                <a:sym typeface="+mn-ea"/>
              </a:rPr>
              <a:t>j</a:t>
            </a:r>
            <a:r>
              <a:rPr lang="en-US" altLang="zh-CN" sz="2800" dirty="0">
                <a:solidFill>
                  <a:schemeClr val="tx1"/>
                </a:solidFill>
                <a:latin typeface="+mn-lt"/>
                <a:ea typeface="+mn-ea"/>
                <a:cs typeface="+mn-lt"/>
                <a:sym typeface="+mn-ea"/>
              </a:rPr>
              <a:t>)</a:t>
            </a:r>
            <a:endParaRPr lang="en-US" altLang="zh-CN" sz="2000" b="1" dirty="0">
              <a:solidFill>
                <a:schemeClr val="tx1"/>
              </a:solidFill>
              <a:latin typeface="+mn-ea"/>
              <a:ea typeface="+mn-ea"/>
              <a:cs typeface="+mn-ea"/>
              <a:sym typeface="+mn-ea"/>
            </a:endParaRPr>
          </a:p>
          <a:p>
            <a:r>
              <a:rPr lang="en-US" altLang="zh-CN" sz="2000" b="1" dirty="0">
                <a:solidFill>
                  <a:schemeClr val="tx1"/>
                </a:solidFill>
                <a:latin typeface="+mn-ea"/>
                <a:ea typeface="+mn-ea"/>
                <a:cs typeface="+mn-ea"/>
                <a:sym typeface="+mn-ea"/>
              </a:rPr>
              <a:t>                                </a:t>
            </a:r>
            <a:r>
              <a:rPr lang="en-US" altLang="zh-CN" sz="2000" i="1" dirty="0">
                <a:solidFill>
                  <a:schemeClr val="tx1"/>
                </a:solidFill>
                <a:latin typeface="+mn-lt"/>
                <a:ea typeface="+mn-ea"/>
                <a:cs typeface="+mn-lt"/>
                <a:sym typeface="+mn-ea"/>
              </a:rPr>
              <a:t>j</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J</a:t>
            </a:r>
          </a:p>
          <a:p>
            <a:r>
              <a:rPr lang="en-US" altLang="zh-CN" sz="2000" dirty="0">
                <a:solidFill>
                  <a:schemeClr val="tx1"/>
                </a:solidFill>
                <a:latin typeface="+mn-ea"/>
                <a:ea typeface="+mn-ea"/>
                <a:cs typeface="+mn-ea"/>
                <a:sym typeface="+mn-ea"/>
              </a:rPr>
              <a:t>              即函数</a:t>
            </a:r>
            <a:r>
              <a:rPr lang="en-US" altLang="zh-CN" sz="2000" i="1" dirty="0">
                <a:solidFill>
                  <a:schemeClr val="tx1"/>
                </a:solidFill>
                <a:latin typeface="+mn-lt"/>
                <a:ea typeface="+mn-ea"/>
                <a:cs typeface="+mn-lt"/>
                <a:sym typeface="+mn-ea"/>
              </a:rPr>
              <a:t>g</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1</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2</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n</a:t>
            </a:r>
            <a:r>
              <a:rPr lang="en-US" altLang="zh-CN" sz="2000" dirty="0">
                <a:solidFill>
                  <a:schemeClr val="tx1"/>
                </a:solidFill>
                <a:latin typeface="+mn-lt"/>
                <a:ea typeface="+mn-ea"/>
                <a:cs typeface="+mn-lt"/>
                <a:sym typeface="+mn-ea"/>
              </a:rPr>
              <a:t>)</a:t>
            </a:r>
            <a:r>
              <a:rPr lang="en-US" altLang="zh-CN" sz="2000" dirty="0">
                <a:solidFill>
                  <a:schemeClr val="tx1"/>
                </a:solidFill>
                <a:latin typeface="+mn-ea"/>
                <a:ea typeface="+mn-ea"/>
                <a:cs typeface="+mn-ea"/>
                <a:sym typeface="+mn-ea"/>
              </a:rPr>
              <a:t>可看成是若干个局部函数相乘，</a:t>
            </a:r>
          </a:p>
          <a:p>
            <a:r>
              <a:rPr lang="en-US" altLang="zh-CN" sz="2000" dirty="0">
                <a:solidFill>
                  <a:schemeClr val="tx1"/>
                </a:solidFill>
                <a:latin typeface="+mn-ea"/>
                <a:ea typeface="+mn-ea"/>
                <a:cs typeface="+mn-ea"/>
                <a:sym typeface="+mn-ea"/>
              </a:rPr>
              <a:t>其中</a:t>
            </a:r>
            <a:r>
              <a:rPr lang="en-US" altLang="zh-CN" sz="2000" dirty="0">
                <a:solidFill>
                  <a:schemeClr val="tx1"/>
                </a:solidFill>
                <a:latin typeface="+mn-lt"/>
                <a:ea typeface="+mn-ea"/>
                <a:cs typeface="+mn-lt"/>
                <a:sym typeface="+mn-ea"/>
              </a:rPr>
              <a:t>X</a:t>
            </a:r>
            <a:r>
              <a:rPr lang="en-US" altLang="zh-CN" sz="2000" baseline="-25000" dirty="0">
                <a:solidFill>
                  <a:schemeClr val="tx1"/>
                </a:solidFill>
                <a:uFillTx/>
                <a:latin typeface="+mn-lt"/>
                <a:ea typeface="+mn-ea"/>
                <a:cs typeface="+mn-lt"/>
                <a:sym typeface="+mn-ea"/>
              </a:rPr>
              <a:t>j</a:t>
            </a:r>
            <a:r>
              <a:rPr lang="en-US" altLang="zh-CN" sz="2000" dirty="0">
                <a:solidFill>
                  <a:schemeClr val="tx1"/>
                </a:solidFill>
                <a:latin typeface="+mn-lt"/>
                <a:ea typeface="+mn-ea"/>
                <a:cs typeface="+mn-lt"/>
                <a:sym typeface="+mn-ea"/>
              </a:rPr>
              <a:t> ∈{</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1</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2</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n</a:t>
            </a:r>
            <a:r>
              <a:rPr lang="en-US" altLang="zh-CN" sz="2000" dirty="0">
                <a:solidFill>
                  <a:schemeClr val="tx1"/>
                </a:solidFill>
                <a:latin typeface="+mn-lt"/>
                <a:ea typeface="+mn-ea"/>
                <a:cs typeface="+mn-lt"/>
                <a:sym typeface="+mn-ea"/>
              </a:rPr>
              <a:t>}</a:t>
            </a:r>
            <a:r>
              <a:rPr lang="zh-CN" altLang="en-US"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j</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J</a:t>
            </a:r>
            <a:r>
              <a:rPr lang="en-US" altLang="zh-CN" sz="2000" dirty="0">
                <a:solidFill>
                  <a:schemeClr val="tx1"/>
                </a:solidFill>
                <a:latin typeface="+mn-lt"/>
                <a:ea typeface="+mn-ea"/>
                <a:cs typeface="+mn-lt"/>
                <a:sym typeface="+mn-ea"/>
              </a:rPr>
              <a:t>={A,B,C…}</a:t>
            </a:r>
            <a:r>
              <a:rPr lang="en-US" altLang="zh-CN" sz="2000" dirty="0">
                <a:solidFill>
                  <a:schemeClr val="tx1"/>
                </a:solidFill>
                <a:latin typeface="+mn-ea"/>
                <a:ea typeface="+mn-ea"/>
                <a:cs typeface="+mn-ea"/>
                <a:sym typeface="+mn-ea"/>
              </a:rPr>
              <a:t>。因此，因子图可看成是表示上述因式分解的一个</a:t>
            </a:r>
            <a:r>
              <a:rPr lang="en-US" altLang="zh-CN" sz="2000" dirty="0">
                <a:solidFill>
                  <a:schemeClr val="tx1"/>
                </a:solidFill>
                <a:latin typeface="+mn-lt"/>
                <a:ea typeface="+mn-ea"/>
                <a:cs typeface="+mn-lt"/>
                <a:sym typeface="+mn-ea"/>
              </a:rPr>
              <a:t>Tanner</a:t>
            </a:r>
            <a:r>
              <a:rPr lang="en-US" altLang="zh-CN" sz="2000" dirty="0">
                <a:solidFill>
                  <a:schemeClr val="tx1"/>
                </a:solidFill>
                <a:latin typeface="+mn-ea"/>
                <a:ea typeface="+mn-ea"/>
                <a:cs typeface="+mn-ea"/>
                <a:sym typeface="+mn-ea"/>
              </a:rPr>
              <a:t>图。例如图8所示，图中的变量节点用变量</a:t>
            </a:r>
            <a:r>
              <a:rPr lang="en-US" altLang="zh-CN" sz="2000" b="1" i="1" dirty="0">
                <a:solidFill>
                  <a:schemeClr val="tx1"/>
                </a:solidFill>
                <a:latin typeface="+mn-lt"/>
                <a:ea typeface="+mn-ea"/>
                <a:cs typeface="+mn-lt"/>
                <a:sym typeface="+mn-ea"/>
              </a:rPr>
              <a:t>x</a:t>
            </a:r>
            <a:r>
              <a:rPr lang="en-US" altLang="zh-CN" sz="2000" b="1" i="1" baseline="-25000" dirty="0">
                <a:solidFill>
                  <a:schemeClr val="tx1"/>
                </a:solidFill>
                <a:uFillTx/>
                <a:latin typeface="+mn-lt"/>
                <a:ea typeface="+mn-ea"/>
                <a:cs typeface="+mn-lt"/>
                <a:sym typeface="+mn-ea"/>
              </a:rPr>
              <a:t>i </a:t>
            </a:r>
            <a:r>
              <a:rPr lang="en-US" altLang="zh-CN" sz="2000" dirty="0">
                <a:solidFill>
                  <a:schemeClr val="tx1"/>
                </a:solidFill>
                <a:latin typeface="+mn-ea"/>
                <a:ea typeface="+mn-ea"/>
                <a:cs typeface="+mn-ea"/>
                <a:sym typeface="+mn-ea"/>
              </a:rPr>
              <a:t>表示，函数节点用局部函数</a:t>
            </a:r>
            <a:r>
              <a:rPr lang="en-US" altLang="zh-CN" sz="2000" i="1" dirty="0">
                <a:solidFill>
                  <a:schemeClr val="tx1"/>
                </a:solidFill>
                <a:latin typeface="+mn-lt"/>
                <a:ea typeface="+mn-ea"/>
                <a:cs typeface="+mn-lt"/>
                <a:sym typeface="+mn-ea"/>
              </a:rPr>
              <a:t>f</a:t>
            </a:r>
            <a:r>
              <a:rPr lang="en-US" altLang="zh-CN" sz="2000" i="1" baseline="-25000" dirty="0">
                <a:uFillTx/>
                <a:latin typeface="+mn-lt"/>
                <a:ea typeface="+mn-ea"/>
                <a:cs typeface="+mn-lt"/>
                <a:sym typeface="+mn-ea"/>
              </a:rPr>
              <a:t>j</a:t>
            </a:r>
            <a:r>
              <a:rPr lang="en-US" altLang="zh-CN" sz="2000" dirty="0">
                <a:latin typeface="+mn-lt"/>
                <a:ea typeface="+mn-ea"/>
                <a:cs typeface="+mn-lt"/>
                <a:sym typeface="+mn-ea"/>
              </a:rPr>
              <a:t>(X</a:t>
            </a:r>
            <a:r>
              <a:rPr lang="en-US" altLang="zh-CN" sz="2000" baseline="-25000" dirty="0">
                <a:uFillTx/>
                <a:latin typeface="+mn-lt"/>
                <a:ea typeface="+mn-ea"/>
                <a:cs typeface="+mn-lt"/>
                <a:sym typeface="+mn-ea"/>
              </a:rPr>
              <a:t>j</a:t>
            </a:r>
            <a:r>
              <a:rPr lang="en-US" altLang="zh-CN" sz="2000" dirty="0">
                <a:latin typeface="+mn-lt"/>
                <a:ea typeface="+mn-ea"/>
                <a:cs typeface="+mn-lt"/>
                <a:sym typeface="+mn-ea"/>
              </a:rPr>
              <a:t>)</a:t>
            </a:r>
            <a:r>
              <a:rPr lang="en-US" altLang="zh-CN" sz="2000" b="1" i="1" dirty="0">
                <a:latin typeface="+mn-lt"/>
                <a:ea typeface="+mn-ea"/>
                <a:cs typeface="+mn-lt"/>
                <a:sym typeface="+mn-ea"/>
              </a:rPr>
              <a:t> </a:t>
            </a:r>
            <a:r>
              <a:rPr lang="en-US" altLang="zh-CN" sz="2000" dirty="0">
                <a:solidFill>
                  <a:schemeClr val="tx1"/>
                </a:solidFill>
                <a:latin typeface="+mn-ea"/>
                <a:ea typeface="+mn-ea"/>
                <a:cs typeface="+mn-ea"/>
                <a:sym typeface="+mn-ea"/>
              </a:rPr>
              <a:t>表示，当满足变量</a:t>
            </a:r>
            <a:r>
              <a:rPr lang="en-US" altLang="zh-CN" sz="2000" b="1" i="1" dirty="0">
                <a:latin typeface="+mn-lt"/>
                <a:ea typeface="+mn-ea"/>
                <a:cs typeface="+mn-lt"/>
                <a:sym typeface="+mn-ea"/>
              </a:rPr>
              <a:t>x</a:t>
            </a:r>
            <a:r>
              <a:rPr lang="en-US" altLang="zh-CN" sz="2000" b="1" i="1" baseline="-25000" dirty="0">
                <a:uFillTx/>
                <a:latin typeface="+mn-lt"/>
                <a:ea typeface="+mn-ea"/>
                <a:cs typeface="+mn-lt"/>
                <a:sym typeface="+mn-ea"/>
              </a:rPr>
              <a:t>i</a:t>
            </a:r>
            <a:r>
              <a:rPr lang="en-US" altLang="zh-CN" sz="2000" dirty="0">
                <a:solidFill>
                  <a:schemeClr val="tx1"/>
                </a:solidFill>
                <a:latin typeface="+mn-ea"/>
                <a:ea typeface="+mn-ea"/>
                <a:cs typeface="+mn-ea"/>
                <a:sym typeface="+mn-ea"/>
              </a:rPr>
              <a:t>是局部函数</a:t>
            </a:r>
            <a:r>
              <a:rPr lang="en-US" altLang="zh-CN" sz="2000" b="1" i="1" dirty="0">
                <a:latin typeface="+mn-lt"/>
                <a:ea typeface="+mn-ea"/>
                <a:cs typeface="+mn-lt"/>
                <a:sym typeface="+mn-ea"/>
              </a:rPr>
              <a:t>f</a:t>
            </a:r>
            <a:r>
              <a:rPr lang="en-US" altLang="zh-CN" sz="2000" b="1" i="1" baseline="-25000" dirty="0">
                <a:uFillTx/>
                <a:latin typeface="+mn-lt"/>
                <a:ea typeface="+mn-ea"/>
                <a:cs typeface="+mn-lt"/>
                <a:sym typeface="+mn-ea"/>
              </a:rPr>
              <a:t>j</a:t>
            </a:r>
            <a:r>
              <a:rPr lang="en-US" altLang="zh-CN" sz="2000" b="1" i="1" dirty="0">
                <a:latin typeface="+mn-lt"/>
                <a:ea typeface="+mn-ea"/>
                <a:cs typeface="+mn-lt"/>
                <a:sym typeface="+mn-ea"/>
              </a:rPr>
              <a:t>(X</a:t>
            </a:r>
            <a:r>
              <a:rPr lang="en-US" altLang="zh-CN" sz="2000" b="1" i="1" baseline="-25000" dirty="0">
                <a:uFillTx/>
                <a:latin typeface="+mn-lt"/>
                <a:ea typeface="+mn-ea"/>
                <a:cs typeface="+mn-lt"/>
                <a:sym typeface="+mn-ea"/>
              </a:rPr>
              <a:t>j</a:t>
            </a:r>
            <a:r>
              <a:rPr lang="en-US" altLang="zh-CN" sz="2000" b="1" i="1" dirty="0">
                <a:latin typeface="+mn-lt"/>
                <a:ea typeface="+mn-ea"/>
                <a:cs typeface="+mn-lt"/>
                <a:sym typeface="+mn-ea"/>
              </a:rPr>
              <a:t>)</a:t>
            </a:r>
            <a:r>
              <a:rPr lang="en-US" altLang="zh-CN" sz="2000" dirty="0">
                <a:solidFill>
                  <a:schemeClr val="tx1"/>
                </a:solidFill>
                <a:latin typeface="+mn-ea"/>
                <a:ea typeface="+mn-ea"/>
                <a:cs typeface="+mn-ea"/>
                <a:sym typeface="+mn-ea"/>
              </a:rPr>
              <a:t>自变量时，这样的变量节点和局部节点之间才能相连。</a:t>
            </a:r>
            <a:r>
              <a:rPr lang="en-US" altLang="zh-CN" sz="2000" dirty="0">
                <a:solidFill>
                  <a:srgbClr val="00CC99"/>
                </a:solidFill>
                <a:latin typeface="+mn-ea"/>
                <a:ea typeface="+mn-ea"/>
                <a:cs typeface="+mn-ea"/>
                <a:sym typeface="+mn-ea"/>
              </a:rPr>
              <a:t>全局函数</a:t>
            </a:r>
            <a:r>
              <a:rPr lang="en-US" altLang="zh-CN" sz="2000" dirty="0">
                <a:solidFill>
                  <a:schemeClr val="tx1"/>
                </a:solidFill>
                <a:latin typeface="+mn-ea"/>
                <a:ea typeface="+mn-ea"/>
                <a:cs typeface="+mn-ea"/>
                <a:sym typeface="+mn-ea"/>
              </a:rPr>
              <a:t>可表示为:</a:t>
            </a:r>
          </a:p>
          <a:p>
            <a:r>
              <a:rPr lang="en-US" altLang="zh-CN" sz="2000" dirty="0">
                <a:solidFill>
                  <a:schemeClr val="tx1"/>
                </a:solidFill>
                <a:latin typeface="+mn-ea"/>
                <a:ea typeface="+mn-ea"/>
                <a:cs typeface="+mn-ea"/>
                <a:sym typeface="+mn-ea"/>
              </a:rPr>
              <a:t>      </a:t>
            </a:r>
            <a:r>
              <a:rPr lang="en-US" altLang="zh-CN" sz="2000" i="1" dirty="0">
                <a:solidFill>
                  <a:schemeClr val="tx1"/>
                </a:solidFill>
                <a:latin typeface="+mn-lt"/>
                <a:ea typeface="+mn-ea"/>
                <a:cs typeface="+mn-lt"/>
                <a:sym typeface="+mn-ea"/>
              </a:rPr>
              <a:t>g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1</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2</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3</a:t>
            </a:r>
            <a:r>
              <a:rPr lang="en-US" altLang="zh-CN" sz="2000" i="1" dirty="0">
                <a:solidFill>
                  <a:schemeClr val="tx1"/>
                </a:solidFill>
                <a:latin typeface="+mn-lt"/>
                <a:ea typeface="+mn-ea"/>
                <a:cs typeface="+mn-lt"/>
                <a:sym typeface="+mn-ea"/>
              </a:rPr>
              <a:t>, x</a:t>
            </a:r>
            <a:r>
              <a:rPr lang="en-US" altLang="zh-CN" sz="2000" i="1" baseline="-25000" dirty="0">
                <a:solidFill>
                  <a:schemeClr val="tx1"/>
                </a:solidFill>
                <a:uFillTx/>
                <a:latin typeface="+mn-lt"/>
                <a:ea typeface="+mn-ea"/>
                <a:cs typeface="+mn-lt"/>
                <a:sym typeface="+mn-ea"/>
              </a:rPr>
              <a:t>4</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5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 = f</a:t>
            </a:r>
            <a:r>
              <a:rPr lang="en-US" altLang="zh-CN" sz="2000" i="1" baseline="-25000" dirty="0">
                <a:solidFill>
                  <a:schemeClr val="tx1"/>
                </a:solidFill>
                <a:uFillTx/>
                <a:latin typeface="+mn-lt"/>
                <a:ea typeface="+mn-ea"/>
                <a:cs typeface="+mn-lt"/>
                <a:sym typeface="+mn-ea"/>
              </a:rPr>
              <a:t>A</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1</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f</a:t>
            </a:r>
            <a:r>
              <a:rPr lang="en-US" altLang="zh-CN" sz="2000" i="1" baseline="-25000" dirty="0">
                <a:solidFill>
                  <a:schemeClr val="tx1"/>
                </a:solidFill>
                <a:uFillTx/>
                <a:latin typeface="+mn-lt"/>
                <a:ea typeface="+mn-ea"/>
                <a:cs typeface="+mn-lt"/>
                <a:sym typeface="+mn-ea"/>
              </a:rPr>
              <a:t>B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2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f</a:t>
            </a:r>
            <a:r>
              <a:rPr lang="en-US" altLang="zh-CN" sz="2000" i="1" baseline="-25000" dirty="0">
                <a:solidFill>
                  <a:schemeClr val="tx1"/>
                </a:solidFill>
                <a:uFillTx/>
                <a:latin typeface="+mn-lt"/>
                <a:ea typeface="+mn-ea"/>
                <a:cs typeface="+mn-lt"/>
                <a:sym typeface="+mn-ea"/>
              </a:rPr>
              <a:t>C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1</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2</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3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f</a:t>
            </a:r>
            <a:r>
              <a:rPr lang="en-US" altLang="zh-CN" sz="2000" i="1" baseline="-25000" dirty="0">
                <a:solidFill>
                  <a:schemeClr val="tx1"/>
                </a:solidFill>
                <a:uFillTx/>
                <a:latin typeface="+mn-lt"/>
                <a:ea typeface="+mn-ea"/>
                <a:cs typeface="+mn-lt"/>
                <a:sym typeface="+mn-ea"/>
              </a:rPr>
              <a:t>D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3</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4</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f</a:t>
            </a:r>
            <a:r>
              <a:rPr lang="en-US" altLang="zh-CN" sz="2000" i="1" baseline="-25000" dirty="0">
                <a:solidFill>
                  <a:schemeClr val="tx1"/>
                </a:solidFill>
                <a:uFillTx/>
                <a:latin typeface="+mn-lt"/>
                <a:ea typeface="+mn-ea"/>
                <a:cs typeface="+mn-lt"/>
                <a:sym typeface="+mn-ea"/>
              </a:rPr>
              <a:t>E </a:t>
            </a:r>
            <a:r>
              <a:rPr lang="en-US" altLang="zh-CN" sz="2000" dirty="0">
                <a:solidFill>
                  <a:schemeClr val="tx1"/>
                </a:solidFill>
                <a:latin typeface="+mn-lt"/>
                <a:ea typeface="+mn-ea"/>
                <a:cs typeface="+mn-lt"/>
                <a:sym typeface="+mn-ea"/>
              </a:rPr>
              <a:t>(</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3</a:t>
            </a:r>
            <a:r>
              <a:rPr lang="en-US" altLang="zh-CN" sz="2000" i="1" dirty="0">
                <a:solidFill>
                  <a:schemeClr val="tx1"/>
                </a:solidFill>
                <a:latin typeface="+mn-lt"/>
                <a:ea typeface="+mn-ea"/>
                <a:cs typeface="+mn-lt"/>
                <a:sym typeface="+mn-ea"/>
              </a:rPr>
              <a:t>,x</a:t>
            </a:r>
            <a:r>
              <a:rPr lang="en-US" altLang="zh-CN" sz="2000" i="1" baseline="-25000" dirty="0">
                <a:solidFill>
                  <a:schemeClr val="tx1"/>
                </a:solidFill>
                <a:uFillTx/>
                <a:latin typeface="+mn-lt"/>
                <a:ea typeface="+mn-ea"/>
                <a:cs typeface="+mn-lt"/>
                <a:sym typeface="+mn-ea"/>
              </a:rPr>
              <a:t>5 </a:t>
            </a:r>
            <a:r>
              <a:rPr lang="en-US" altLang="zh-CN" sz="2000" dirty="0">
                <a:solidFill>
                  <a:schemeClr val="tx1"/>
                </a:solidFill>
                <a:latin typeface="+mn-lt"/>
                <a:ea typeface="+mn-ea"/>
                <a:cs typeface="+mn-lt"/>
                <a:sym typeface="+mn-ea"/>
              </a:rPr>
              <a:t>)</a:t>
            </a:r>
            <a:endParaRPr lang="en-US" altLang="zh-CN" sz="2000" b="1" dirty="0">
              <a:solidFill>
                <a:schemeClr val="tx1"/>
              </a:solidFill>
              <a:latin typeface="+mn-ea"/>
              <a:ea typeface="+mn-ea"/>
              <a:cs typeface="+mn-ea"/>
              <a:sym typeface="+mn-ea"/>
            </a:endParaRPr>
          </a:p>
          <a:p>
            <a:endParaRPr lang="zh-CN" altLang="en-US" sz="2000" dirty="0">
              <a:solidFill>
                <a:schemeClr val="tx1"/>
              </a:solidFill>
              <a:latin typeface="+mn-ea"/>
              <a:ea typeface="+mn-ea"/>
              <a:cs typeface="+mn-ea"/>
              <a:sym typeface="+mn-ea"/>
            </a:endParaRPr>
          </a:p>
          <a:p>
            <a:r>
              <a:rPr lang="zh-CN" altLang="en-US" sz="2000" dirty="0">
                <a:solidFill>
                  <a:schemeClr val="tx1"/>
                </a:solidFill>
                <a:latin typeface="+mn-ea"/>
                <a:ea typeface="+mn-ea"/>
                <a:cs typeface="+mn-ea"/>
                <a:sym typeface="+mn-ea"/>
              </a:rPr>
              <a:t>以</a:t>
            </a:r>
            <a:r>
              <a:rPr lang="en-US" altLang="zh-CN" sz="2000" dirty="0">
                <a:solidFill>
                  <a:schemeClr val="tx1"/>
                </a:solidFill>
                <a:latin typeface="+mn-lt"/>
                <a:ea typeface="+mn-ea"/>
                <a:cs typeface="+mn-lt"/>
                <a:sym typeface="+mn-ea"/>
              </a:rPr>
              <a:t>x</a:t>
            </a:r>
            <a:r>
              <a:rPr lang="en-US" altLang="zh-CN" sz="2000" baseline="-25000" dirty="0">
                <a:solidFill>
                  <a:schemeClr val="tx1"/>
                </a:solidFill>
                <a:uFillTx/>
                <a:latin typeface="+mn-lt"/>
                <a:ea typeface="+mn-ea"/>
                <a:cs typeface="+mn-lt"/>
                <a:sym typeface="+mn-ea"/>
              </a:rPr>
              <a:t>1</a:t>
            </a:r>
            <a:r>
              <a:rPr lang="zh-CN" altLang="en-US" sz="2000" dirty="0">
                <a:solidFill>
                  <a:schemeClr val="tx1"/>
                </a:solidFill>
                <a:latin typeface="+mn-ea"/>
                <a:ea typeface="+mn-ea"/>
                <a:cs typeface="+mn-ea"/>
                <a:sym typeface="+mn-ea"/>
              </a:rPr>
              <a:t>为参数的</a:t>
            </a:r>
            <a:r>
              <a:rPr lang="zh-CN" altLang="en-US" sz="2000" dirty="0">
                <a:solidFill>
                  <a:srgbClr val="00CC99"/>
                </a:solidFill>
                <a:latin typeface="+mn-ea"/>
                <a:ea typeface="+mn-ea"/>
                <a:cs typeface="+mn-ea"/>
                <a:sym typeface="+mn-ea"/>
              </a:rPr>
              <a:t>边缘函数</a:t>
            </a:r>
            <a:r>
              <a:rPr lang="zh-CN" altLang="en-US" sz="2000" dirty="0">
                <a:solidFill>
                  <a:schemeClr val="tx1"/>
                </a:solidFill>
                <a:latin typeface="+mn-ea"/>
                <a:ea typeface="+mn-ea"/>
                <a:cs typeface="+mn-ea"/>
                <a:sym typeface="+mn-ea"/>
              </a:rPr>
              <a:t>可表示为：</a:t>
            </a:r>
          </a:p>
          <a:p>
            <a:endParaRPr lang="zh-CN" altLang="en-US" b="1" dirty="0">
              <a:solidFill>
                <a:schemeClr val="tx1"/>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endParaRPr lang="en-US" altLang="zh-CN" b="1" dirty="0">
              <a:solidFill>
                <a:schemeClr val="tx1"/>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endParaRPr lang="en-US" altLang="zh-CN" b="1" dirty="0">
              <a:solidFill>
                <a:schemeClr val="tx1"/>
              </a:solidFill>
              <a:latin typeface="华文中宋" panose="02010600040101010101" pitchFamily="2" charset="-122"/>
              <a:ea typeface="华文中宋" panose="02010600040101010101" pitchFamily="2" charset="-122"/>
              <a:cs typeface="华文中宋" panose="02010600040101010101" pitchFamily="2" charset="-122"/>
              <a:sym typeface="+mn-ea"/>
            </a:endParaRPr>
          </a:p>
        </p:txBody>
      </p:sp>
      <p:pic>
        <p:nvPicPr>
          <p:cNvPr id="7" name="图片 6" descr="FG{0{MOCY8}(O}Z4UN`~JIK"/>
          <p:cNvPicPr>
            <a:picLocks noChangeAspect="1"/>
          </p:cNvPicPr>
          <p:nvPr/>
        </p:nvPicPr>
        <p:blipFill>
          <a:blip r:embed="rId2"/>
          <a:stretch>
            <a:fillRect/>
          </a:stretch>
        </p:blipFill>
        <p:spPr>
          <a:xfrm>
            <a:off x="632460" y="4846320"/>
            <a:ext cx="7879080" cy="103060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因子图</a:t>
            </a:r>
            <a:endParaRPr sz="2400">
              <a:sym typeface="+mn-ea"/>
            </a:endParaRPr>
          </a:p>
        </p:txBody>
      </p:sp>
      <p:sp>
        <p:nvSpPr>
          <p:cNvPr id="5" name="文本框 2"/>
          <p:cNvSpPr txBox="1">
            <a:spLocks noChangeArrowheads="1"/>
          </p:cNvSpPr>
          <p:nvPr/>
        </p:nvSpPr>
        <p:spPr bwMode="auto">
          <a:xfrm>
            <a:off x="3315032" y="5771697"/>
            <a:ext cx="3376943"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sz="1600" dirty="0">
                <a:uFillTx/>
                <a:latin typeface="华文中宋" panose="02010600040101010101" pitchFamily="2" charset="-122"/>
                <a:ea typeface="华文中宋" panose="02010600040101010101" pitchFamily="2" charset="-122"/>
                <a:cs typeface="华文中宋" panose="02010600040101010101" pitchFamily="2" charset="-122"/>
              </a:rPr>
              <a:t>图</a:t>
            </a:r>
            <a:r>
              <a:rPr lang="en-US" altLang="zh-CN" sz="1600" dirty="0">
                <a:uFillTx/>
                <a:latin typeface="华文中宋" panose="02010600040101010101" pitchFamily="2" charset="-122"/>
                <a:ea typeface="华文中宋" panose="02010600040101010101" pitchFamily="2" charset="-122"/>
                <a:cs typeface="华文中宋" panose="02010600040101010101" pitchFamily="2" charset="-122"/>
              </a:rPr>
              <a:t>8  </a:t>
            </a:r>
            <a:r>
              <a:rPr lang="zh-CN" altLang="en-US" sz="1600" dirty="0">
                <a:uFillTx/>
                <a:latin typeface="华文中宋" panose="02010600040101010101" pitchFamily="2" charset="-122"/>
                <a:ea typeface="华文中宋" panose="02010600040101010101" pitchFamily="2" charset="-122"/>
                <a:cs typeface="华文中宋" panose="02010600040101010101" pitchFamily="2" charset="-122"/>
              </a:rPr>
              <a:t>因子图表示</a:t>
            </a:r>
          </a:p>
        </p:txBody>
      </p:sp>
      <p:pic>
        <p:nvPicPr>
          <p:cNvPr id="6" name="图片 5" descr="75A9S@31DHO]_JK1HKIQ6TQ"/>
          <p:cNvPicPr>
            <a:picLocks noChangeAspect="1"/>
          </p:cNvPicPr>
          <p:nvPr/>
        </p:nvPicPr>
        <p:blipFill>
          <a:blip r:embed="rId2"/>
          <a:stretch>
            <a:fillRect/>
          </a:stretch>
        </p:blipFill>
        <p:spPr>
          <a:xfrm>
            <a:off x="1131570" y="894080"/>
            <a:ext cx="6863080" cy="45408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8400" y="104775"/>
            <a:ext cx="5244465" cy="685800"/>
          </a:xfrm>
        </p:spPr>
        <p:txBody>
          <a:bodyPr/>
          <a:lstStyle/>
          <a:p>
            <a:r>
              <a:rPr lang="en-US" altLang="zh-CN" sz="2400">
                <a:sym typeface="+mn-ea"/>
              </a:rPr>
              <a:t> </a:t>
            </a:r>
            <a:r>
              <a:rPr lang="zh-CN" altLang="en-US" sz="2400">
                <a:sym typeface="+mn-ea"/>
              </a:rPr>
              <a:t>概率域译码</a:t>
            </a:r>
          </a:p>
        </p:txBody>
      </p:sp>
      <p:sp>
        <p:nvSpPr>
          <p:cNvPr id="5" name="文本框 2"/>
          <p:cNvSpPr txBox="1">
            <a:spLocks noChangeArrowheads="1"/>
          </p:cNvSpPr>
          <p:nvPr/>
        </p:nvSpPr>
        <p:spPr bwMode="auto">
          <a:xfrm>
            <a:off x="1079500" y="1311275"/>
            <a:ext cx="7409815" cy="40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800" dirty="0">
                <a:solidFill>
                  <a:srgbClr val="FF0000"/>
                </a:solidFill>
                <a:uFillTx/>
                <a:latin typeface="+mn-ea"/>
                <a:ea typeface="+mn-ea"/>
                <a:cs typeface="+mn-ea"/>
              </a:rPr>
              <a:t>概率域</a:t>
            </a:r>
            <a:r>
              <a:rPr lang="en-US" altLang="zh-CN" sz="2800" dirty="0">
                <a:solidFill>
                  <a:srgbClr val="FF0000"/>
                </a:solidFill>
                <a:uFillTx/>
                <a:latin typeface="+mn-ea"/>
                <a:ea typeface="+mn-ea"/>
                <a:cs typeface="+mn-ea"/>
              </a:rPr>
              <a:t>BP</a:t>
            </a:r>
            <a:r>
              <a:rPr lang="zh-CN" altLang="en-US" sz="2800" dirty="0">
                <a:solidFill>
                  <a:srgbClr val="FF0000"/>
                </a:solidFill>
                <a:uFillTx/>
                <a:latin typeface="+mn-ea"/>
                <a:ea typeface="+mn-ea"/>
                <a:cs typeface="+mn-ea"/>
              </a:rPr>
              <a:t>译码</a:t>
            </a:r>
            <a:r>
              <a:rPr lang="zh-CN" altLang="en-US" sz="2800" dirty="0">
                <a:uFillTx/>
                <a:latin typeface="+mn-ea"/>
                <a:ea typeface="+mn-ea"/>
                <a:cs typeface="+mn-ea"/>
              </a:rPr>
              <a:t>算法如下：</a:t>
            </a:r>
          </a:p>
          <a:p>
            <a:pPr algn="l">
              <a:buClrTx/>
              <a:buSzTx/>
              <a:buFont typeface="Arial" panose="020B0604020202020204" pitchFamily="34" charset="0"/>
              <a:buNone/>
            </a:pPr>
            <a:r>
              <a:rPr lang="en-US" altLang="zh-CN" sz="2000" dirty="0">
                <a:uFillTx/>
                <a:latin typeface="+mn-lt"/>
                <a:ea typeface="+mn-ea"/>
                <a:cs typeface="+mn-lt"/>
              </a:rPr>
              <a:t>(1)</a:t>
            </a:r>
            <a:r>
              <a:rPr lang="zh-CN" altLang="en-US" sz="2000" dirty="0">
                <a:solidFill>
                  <a:srgbClr val="3333CC"/>
                </a:solidFill>
                <a:uFillTx/>
                <a:latin typeface="+mn-ea"/>
                <a:ea typeface="+mn-ea"/>
                <a:cs typeface="+mn-ea"/>
              </a:rPr>
              <a:t>初始化处理</a:t>
            </a:r>
            <a:r>
              <a:rPr lang="zh-CN" altLang="en-US" sz="2000" dirty="0">
                <a:uFillTx/>
                <a:latin typeface="+mn-ea"/>
                <a:ea typeface="+mn-ea"/>
                <a:cs typeface="+mn-ea"/>
              </a:rPr>
              <a:t>：首先计算变量节点的初始概率</a:t>
            </a:r>
            <a:r>
              <a:rPr lang="zh-CN" altLang="en-US" sz="2000" dirty="0">
                <a:uFillTx/>
                <a:latin typeface="+mn-lt"/>
                <a:ea typeface="+mn-ea"/>
                <a:cs typeface="+mn-lt"/>
              </a:rPr>
              <a:t>P</a:t>
            </a:r>
            <a:r>
              <a:rPr lang="en-US" altLang="zh-CN" sz="2000" baseline="-25000" dirty="0">
                <a:solidFill>
                  <a:schemeClr val="tx1"/>
                </a:solidFill>
                <a:uFillTx/>
                <a:latin typeface="+mn-lt"/>
                <a:ea typeface="+mn-ea"/>
                <a:cs typeface="+mn-lt"/>
              </a:rPr>
              <a:t>i</a:t>
            </a:r>
            <a:r>
              <a:rPr lang="zh-CN" altLang="en-US" sz="2000" dirty="0">
                <a:uFillTx/>
                <a:latin typeface="+mn-lt"/>
                <a:ea typeface="+mn-ea"/>
                <a:cs typeface="+mn-lt"/>
              </a:rPr>
              <a:t>(1)，P</a:t>
            </a:r>
            <a:r>
              <a:rPr lang="en-US" altLang="zh-CN" sz="2000" baseline="-25000" dirty="0">
                <a:solidFill>
                  <a:schemeClr val="tx1"/>
                </a:solidFill>
                <a:uFillTx/>
                <a:latin typeface="+mn-lt"/>
                <a:ea typeface="+mn-ea"/>
                <a:cs typeface="+mn-lt"/>
              </a:rPr>
              <a:t>i</a:t>
            </a:r>
            <a:r>
              <a:rPr lang="zh-CN" altLang="en-US" sz="2000" dirty="0">
                <a:uFillTx/>
                <a:latin typeface="+mn-lt"/>
                <a:ea typeface="+mn-ea"/>
                <a:cs typeface="+mn-lt"/>
              </a:rPr>
              <a:t>(</a:t>
            </a:r>
            <a:r>
              <a:rPr lang="en-US" altLang="zh-CN" sz="2000" dirty="0">
                <a:uFillTx/>
                <a:latin typeface="+mn-lt"/>
                <a:ea typeface="+mn-ea"/>
                <a:cs typeface="+mn-lt"/>
              </a:rPr>
              <a:t>0</a:t>
            </a:r>
            <a:r>
              <a:rPr lang="zh-CN" altLang="en-US" sz="2000" dirty="0">
                <a:uFillTx/>
                <a:latin typeface="+mn-lt"/>
                <a:ea typeface="+mn-ea"/>
                <a:cs typeface="+mn-lt"/>
              </a:rPr>
              <a:t>)=1-</a:t>
            </a:r>
            <a:r>
              <a:rPr lang="zh-CN" altLang="en-US" sz="2000" dirty="0">
                <a:uFillTx/>
                <a:latin typeface="+mn-lt"/>
                <a:ea typeface="+mn-ea"/>
                <a:cs typeface="+mn-lt"/>
                <a:sym typeface="+mn-ea"/>
              </a:rPr>
              <a:t>P</a:t>
            </a:r>
            <a:r>
              <a:rPr lang="en-US" altLang="zh-CN" sz="2000" baseline="-25000" dirty="0">
                <a:uFillTx/>
                <a:latin typeface="+mn-lt"/>
                <a:ea typeface="+mn-ea"/>
                <a:cs typeface="+mn-lt"/>
                <a:sym typeface="+mn-ea"/>
              </a:rPr>
              <a:t>i</a:t>
            </a:r>
            <a:r>
              <a:rPr lang="zh-CN" altLang="en-US" sz="2000" dirty="0">
                <a:uFillTx/>
                <a:latin typeface="+mn-lt"/>
                <a:ea typeface="+mn-ea"/>
                <a:cs typeface="+mn-lt"/>
              </a:rPr>
              <a:t>(1)，</a:t>
            </a:r>
            <a:r>
              <a:rPr lang="zh-CN" altLang="en-US" sz="2000" i="1" dirty="0">
                <a:uFillTx/>
                <a:latin typeface="+mn-lt"/>
                <a:ea typeface="+mn-ea"/>
                <a:cs typeface="+mn-lt"/>
              </a:rPr>
              <a:t>i</a:t>
            </a:r>
            <a:r>
              <a:rPr lang="zh-CN" altLang="en-US" sz="2000" dirty="0">
                <a:uFillTx/>
                <a:latin typeface="+mn-lt"/>
                <a:ea typeface="+mn-ea"/>
                <a:cs typeface="+mn-lt"/>
              </a:rPr>
              <a:t>=1,2…,n ;</a:t>
            </a:r>
            <a:r>
              <a:rPr lang="zh-CN" altLang="en-US" sz="2000" dirty="0">
                <a:uFillTx/>
                <a:latin typeface="+mn-ea"/>
                <a:ea typeface="+mn-ea"/>
                <a:cs typeface="+mn-ea"/>
              </a:rPr>
              <a:t>接着对变量节点和与其相连的校验节点</a:t>
            </a:r>
            <a:r>
              <a:rPr lang="zh-CN" altLang="en-US" sz="2000" dirty="0">
                <a:uFillTx/>
                <a:latin typeface="+mn-lt"/>
                <a:ea typeface="+mn-ea"/>
                <a:cs typeface="+mn-lt"/>
              </a:rPr>
              <a:t> </a:t>
            </a:r>
            <a:r>
              <a:rPr lang="zh-CN" altLang="en-US" sz="2000" i="1" dirty="0">
                <a:uFillTx/>
                <a:latin typeface="+mn-lt"/>
                <a:ea typeface="+mn-ea"/>
                <a:cs typeface="+mn-lt"/>
              </a:rPr>
              <a:t>j</a:t>
            </a:r>
            <a:r>
              <a:rPr lang="en-US" altLang="zh-CN" sz="2000" dirty="0">
                <a:uFillTx/>
                <a:latin typeface="+mn-lt"/>
                <a:ea typeface="+mn-ea"/>
                <a:cs typeface="+mn-lt"/>
              </a:rPr>
              <a:t>∈</a:t>
            </a:r>
            <a:r>
              <a:rPr lang="zh-CN" altLang="en-US" sz="2000" i="1" dirty="0">
                <a:uFillTx/>
                <a:latin typeface="+mn-lt"/>
                <a:ea typeface="+mn-ea"/>
                <a:cs typeface="+mn-lt"/>
              </a:rPr>
              <a:t>C</a:t>
            </a:r>
            <a:r>
              <a:rPr lang="zh-CN" altLang="en-US" sz="2000" dirty="0">
                <a:uFillTx/>
                <a:latin typeface="+mn-lt"/>
                <a:ea typeface="+mn-ea"/>
                <a:cs typeface="+mn-lt"/>
              </a:rPr>
              <a:t>(</a:t>
            </a:r>
            <a:r>
              <a:rPr lang="zh-CN" altLang="en-US" sz="2000" i="1" dirty="0">
                <a:uFillTx/>
                <a:latin typeface="+mn-lt"/>
                <a:ea typeface="+mn-ea"/>
                <a:cs typeface="+mn-lt"/>
              </a:rPr>
              <a:t>i</a:t>
            </a:r>
            <a:r>
              <a:rPr lang="zh-CN" altLang="en-US" sz="2000" dirty="0">
                <a:uFillTx/>
                <a:latin typeface="+mn-lt"/>
                <a:ea typeface="+mn-ea"/>
                <a:cs typeface="+mn-lt"/>
              </a:rPr>
              <a:t>)</a:t>
            </a:r>
            <a:r>
              <a:rPr lang="zh-CN" altLang="en-US" sz="2000" dirty="0">
                <a:uFillTx/>
                <a:latin typeface="+mn-ea"/>
                <a:ea typeface="+mn-ea"/>
                <a:cs typeface="+mn-ea"/>
              </a:rPr>
              <a:t>，设置变量节点传给它的初始化消息为:</a:t>
            </a:r>
          </a:p>
          <a:p>
            <a:pPr algn="l">
              <a:buClrTx/>
              <a:buSzTx/>
              <a:buFont typeface="Arial" panose="020B0604020202020204" pitchFamily="34" charset="0"/>
              <a:buNone/>
            </a:pPr>
            <a:r>
              <a:rPr lang="en-US" altLang="zh-CN" sz="2000" dirty="0">
                <a:uFillTx/>
                <a:latin typeface="Times New Roman" panose="02020603050405020304" pitchFamily="18" charset="0"/>
                <a:ea typeface="黑体" panose="02010609060101010101" pitchFamily="49" charset="-122"/>
                <a:cs typeface="+mn-ea"/>
              </a:rPr>
              <a:t>                                </a:t>
            </a:r>
          </a:p>
          <a:p>
            <a:pPr algn="l">
              <a:buClrTx/>
              <a:buSzTx/>
              <a:buFont typeface="Arial" panose="020B0604020202020204" pitchFamily="34" charset="0"/>
              <a:buNone/>
            </a:pPr>
            <a:endParaRPr lang="en-US" altLang="zh-CN" sz="2000" b="1" dirty="0">
              <a:uFillTx/>
              <a:latin typeface="Times New Roman" panose="02020603050405020304" pitchFamily="18" charset="0"/>
              <a:ea typeface="黑体" panose="02010609060101010101" pitchFamily="49" charset="-122"/>
              <a:cs typeface="+mn-ea"/>
            </a:endParaRPr>
          </a:p>
          <a:p>
            <a:pPr algn="l">
              <a:buClrTx/>
              <a:buSzTx/>
              <a:buFont typeface="Arial" panose="020B0604020202020204" pitchFamily="34" charset="0"/>
              <a:buNone/>
            </a:pPr>
            <a:endParaRPr lang="en-US" altLang="zh-CN" sz="2000" b="1" dirty="0">
              <a:uFillTx/>
              <a:latin typeface="Times New Roman" panose="02020603050405020304" pitchFamily="18" charset="0"/>
              <a:ea typeface="黑体" panose="02010609060101010101" pitchFamily="49" charset="-122"/>
              <a:cs typeface="+mn-ea"/>
            </a:endParaRPr>
          </a:p>
          <a:p>
            <a:pPr algn="l">
              <a:buClrTx/>
              <a:buSzTx/>
              <a:buFont typeface="Arial" panose="020B0604020202020204" pitchFamily="34" charset="0"/>
              <a:buNone/>
            </a:pPr>
            <a:endParaRPr lang="en-US" altLang="zh-CN" sz="2000" dirty="0">
              <a:uFillTx/>
              <a:latin typeface="Times New Roman" panose="02020603050405020304" pitchFamily="18" charset="0"/>
              <a:ea typeface="黑体" panose="02010609060101010101" pitchFamily="49" charset="-122"/>
              <a:cs typeface="+mn-ea"/>
            </a:endParaRPr>
          </a:p>
          <a:p>
            <a:pPr algn="l">
              <a:buClrTx/>
              <a:buSzTx/>
              <a:buFont typeface="Arial" panose="020B0604020202020204" pitchFamily="34" charset="0"/>
              <a:buNone/>
            </a:pPr>
            <a:endParaRPr lang="en-US" altLang="zh-CN" sz="2000" dirty="0">
              <a:uFillTx/>
              <a:latin typeface="+mn-ea"/>
              <a:ea typeface="+mn-ea"/>
              <a:cs typeface="+mn-ea"/>
            </a:endParaRPr>
          </a:p>
          <a:p>
            <a:pPr algn="l">
              <a:buClrTx/>
              <a:buSzTx/>
              <a:buFont typeface="Arial" panose="020B0604020202020204" pitchFamily="34" charset="0"/>
              <a:buNone/>
            </a:pPr>
            <a:r>
              <a:rPr lang="en-US" altLang="zh-CN" sz="2000" dirty="0">
                <a:uFillTx/>
                <a:latin typeface="+mn-ea"/>
                <a:ea typeface="+mn-ea"/>
                <a:cs typeface="+mn-ea"/>
              </a:rPr>
              <a:t>其中，      表示在第 </a:t>
            </a:r>
            <a:r>
              <a:rPr lang="en-US" altLang="zh-CN" sz="2000" i="1" dirty="0">
                <a:uFillTx/>
                <a:latin typeface="+mn-lt"/>
                <a:ea typeface="华文中宋" panose="02010600040101010101" pitchFamily="2" charset="-122"/>
                <a:cs typeface="+mn-lt"/>
              </a:rPr>
              <a:t>l </a:t>
            </a:r>
            <a:r>
              <a:rPr lang="en-US" altLang="zh-CN" sz="2000" dirty="0">
                <a:uFillTx/>
                <a:latin typeface="+mn-ea"/>
                <a:ea typeface="+mn-ea"/>
                <a:cs typeface="+mn-lt"/>
              </a:rPr>
              <a:t>次迭代时，变量节点</a:t>
            </a:r>
            <a:r>
              <a:rPr lang="en-US" altLang="zh-CN" sz="2000" dirty="0">
                <a:uFillTx/>
                <a:latin typeface="+mn-lt"/>
                <a:ea typeface="华文中宋" panose="02010600040101010101" pitchFamily="2" charset="-122"/>
                <a:cs typeface="+mn-lt"/>
              </a:rPr>
              <a:t> </a:t>
            </a:r>
            <a:r>
              <a:rPr lang="en-US" altLang="zh-CN" sz="2000" i="1" dirty="0">
                <a:uFillTx/>
                <a:latin typeface="+mn-lt"/>
                <a:ea typeface="华文中宋" panose="02010600040101010101" pitchFamily="2" charset="-122"/>
                <a:cs typeface="+mn-lt"/>
              </a:rPr>
              <a:t>i </a:t>
            </a:r>
            <a:r>
              <a:rPr lang="en-US" altLang="zh-CN" sz="2000" dirty="0">
                <a:uFillTx/>
                <a:latin typeface="+mn-ea"/>
                <a:ea typeface="+mn-ea"/>
                <a:cs typeface="+mn-ea"/>
              </a:rPr>
              <a:t>传送给校验节点</a:t>
            </a:r>
            <a:r>
              <a:rPr lang="en-US" altLang="zh-CN" sz="2000" dirty="0">
                <a:uFillTx/>
                <a:latin typeface="+mn-lt"/>
                <a:ea typeface="+mn-ea"/>
                <a:cs typeface="+mn-lt"/>
              </a:rPr>
              <a:t> </a:t>
            </a:r>
            <a:r>
              <a:rPr lang="en-US" altLang="zh-CN" sz="2000" i="1" dirty="0">
                <a:uFillTx/>
                <a:latin typeface="+mn-lt"/>
                <a:ea typeface="+mn-ea"/>
                <a:cs typeface="+mn-lt"/>
              </a:rPr>
              <a:t>j</a:t>
            </a:r>
            <a:r>
              <a:rPr lang="en-US" altLang="zh-CN" sz="2000" i="1" dirty="0">
                <a:uFillTx/>
                <a:latin typeface="+mn-ea"/>
                <a:ea typeface="+mn-ea"/>
                <a:cs typeface="+mn-ea"/>
              </a:rPr>
              <a:t> </a:t>
            </a:r>
            <a:r>
              <a:rPr lang="en-US" altLang="zh-CN" sz="2000" dirty="0">
                <a:uFillTx/>
                <a:latin typeface="+mn-ea"/>
                <a:ea typeface="+mn-ea"/>
                <a:cs typeface="+mn-ea"/>
              </a:rPr>
              <a:t>时判断变量节点</a:t>
            </a:r>
            <a:r>
              <a:rPr lang="en-US" altLang="zh-CN" sz="2000" dirty="0">
                <a:uFillTx/>
                <a:latin typeface="+mn-lt"/>
                <a:ea typeface="+mn-ea"/>
                <a:cs typeface="+mn-lt"/>
              </a:rPr>
              <a:t> c</a:t>
            </a:r>
            <a:r>
              <a:rPr lang="en-US" altLang="zh-CN" sz="2000" b="1" baseline="-25000" dirty="0">
                <a:solidFill>
                  <a:schemeClr val="tx1"/>
                </a:solidFill>
                <a:uFillTx/>
                <a:latin typeface="+mn-lt"/>
                <a:ea typeface="+mn-ea"/>
                <a:cs typeface="+mn-lt"/>
              </a:rPr>
              <a:t>i</a:t>
            </a:r>
            <a:r>
              <a:rPr lang="en-US" altLang="zh-CN" sz="2000" dirty="0">
                <a:uFillTx/>
                <a:latin typeface="+mn-lt"/>
                <a:ea typeface="+mn-ea"/>
                <a:cs typeface="+mn-lt"/>
              </a:rPr>
              <a:t> =b</a:t>
            </a:r>
            <a:r>
              <a:rPr lang="en-US" altLang="zh-CN" sz="2000" dirty="0">
                <a:uFillTx/>
                <a:latin typeface="+mn-ea"/>
                <a:ea typeface="+mn-ea"/>
                <a:cs typeface="+mn-ea"/>
              </a:rPr>
              <a:t>的外部概率，</a:t>
            </a:r>
            <a:r>
              <a:rPr lang="en-US" altLang="zh-CN" sz="2000" dirty="0">
                <a:uFillTx/>
                <a:latin typeface="+mn-lt"/>
                <a:ea typeface="+mn-ea"/>
                <a:cs typeface="+mn-lt"/>
              </a:rPr>
              <a:t>b</a:t>
            </a:r>
            <a:r>
              <a:rPr lang="en-US" altLang="zh-CN" sz="2000" dirty="0">
                <a:uFillTx/>
                <a:latin typeface="+mn-ea"/>
                <a:ea typeface="+mn-ea"/>
                <a:cs typeface="+mn-ea"/>
              </a:rPr>
              <a:t>取0</a:t>
            </a:r>
            <a:r>
              <a:rPr lang="zh-CN" altLang="en-US" sz="2000" dirty="0">
                <a:uFillTx/>
                <a:latin typeface="+mn-ea"/>
                <a:ea typeface="+mn-ea"/>
                <a:cs typeface="+mn-ea"/>
              </a:rPr>
              <a:t>、</a:t>
            </a:r>
            <a:r>
              <a:rPr lang="en-US" altLang="zh-CN" sz="2000" dirty="0">
                <a:uFillTx/>
                <a:latin typeface="+mn-ea"/>
                <a:ea typeface="+mn-ea"/>
                <a:cs typeface="+mn-ea"/>
              </a:rPr>
              <a:t>1。</a:t>
            </a:r>
          </a:p>
        </p:txBody>
      </p:sp>
      <p:pic>
        <p:nvPicPr>
          <p:cNvPr id="9" name="图片 8" descr="V}B`)@%NG()Z4QH)CP0SW{Y"/>
          <p:cNvPicPr>
            <a:picLocks noChangeAspect="1"/>
          </p:cNvPicPr>
          <p:nvPr/>
        </p:nvPicPr>
        <p:blipFill>
          <a:blip r:embed="rId2"/>
          <a:stretch>
            <a:fillRect/>
          </a:stretch>
        </p:blipFill>
        <p:spPr>
          <a:xfrm>
            <a:off x="1896745" y="4580255"/>
            <a:ext cx="678180" cy="370205"/>
          </a:xfrm>
          <a:prstGeom prst="rect">
            <a:avLst/>
          </a:prstGeom>
        </p:spPr>
      </p:pic>
      <p:graphicFrame>
        <p:nvGraphicFramePr>
          <p:cNvPr id="6" name="对象 5">
            <a:hlinkClick r:id="" action="ppaction://ole?verb=0"/>
          </p:cNvPr>
          <p:cNvGraphicFramePr>
            <a:graphicFrameLocks noChangeAspect="1"/>
          </p:cNvGraphicFramePr>
          <p:nvPr/>
        </p:nvGraphicFramePr>
        <p:xfrm>
          <a:off x="2574925" y="2907030"/>
          <a:ext cx="3049905" cy="1673225"/>
        </p:xfrm>
        <a:graphic>
          <a:graphicData uri="http://schemas.openxmlformats.org/presentationml/2006/ole">
            <mc:AlternateContent xmlns:mc="http://schemas.openxmlformats.org/markup-compatibility/2006">
              <mc:Choice xmlns:v="urn:schemas-microsoft-com:vml" Requires="v">
                <p:oleObj r:id="rId3" imgW="1435100" imgH="787400" progId="Equation.KSEE3">
                  <p:embed/>
                </p:oleObj>
              </mc:Choice>
              <mc:Fallback>
                <p:oleObj r:id="rId3" imgW="1435100" imgH="787400" progId="Equation.KSEE3">
                  <p:embed/>
                  <p:pic>
                    <p:nvPicPr>
                      <p:cNvPr id="0" name="图片 5120"/>
                      <p:cNvPicPr/>
                      <p:nvPr/>
                    </p:nvPicPr>
                    <p:blipFill>
                      <a:blip r:embed="rId4"/>
                      <a:stretch>
                        <a:fillRect/>
                      </a:stretch>
                    </p:blipFill>
                    <p:spPr>
                      <a:xfrm>
                        <a:off x="2574925" y="2907030"/>
                        <a:ext cx="3049905" cy="167322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849630"/>
            <a:ext cx="7957820" cy="308102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发展历史</a:t>
            </a:r>
          </a:p>
        </p:txBody>
      </p:sp>
      <p:pic>
        <p:nvPicPr>
          <p:cNvPr id="3" name="图片 2" descr="O9I7QBEY@@VD4[5UH4JGKHM"/>
          <p:cNvPicPr>
            <a:picLocks noChangeAspect="1"/>
          </p:cNvPicPr>
          <p:nvPr/>
        </p:nvPicPr>
        <p:blipFill>
          <a:blip r:embed="rId2"/>
          <a:stretch>
            <a:fillRect/>
          </a:stretch>
        </p:blipFill>
        <p:spPr>
          <a:xfrm>
            <a:off x="678815" y="901700"/>
            <a:ext cx="7783830" cy="2969260"/>
          </a:xfrm>
          <a:prstGeom prst="rect">
            <a:avLst/>
          </a:prstGeom>
        </p:spPr>
      </p:pic>
      <p:sp>
        <p:nvSpPr>
          <p:cNvPr id="4" name="文本框 3"/>
          <p:cNvSpPr txBox="1"/>
          <p:nvPr/>
        </p:nvSpPr>
        <p:spPr>
          <a:xfrm>
            <a:off x="613410" y="3930650"/>
            <a:ext cx="7914005" cy="2584450"/>
          </a:xfrm>
          <a:prstGeom prst="rect">
            <a:avLst/>
          </a:prstGeom>
          <a:noFill/>
        </p:spPr>
        <p:txBody>
          <a:bodyPr wrap="square" rtlCol="0" anchor="t">
            <a:spAutoFit/>
          </a:bodyPr>
          <a:lstStyle/>
          <a:p>
            <a:r>
              <a:rPr lang="en-US" altLang="zh-CN" dirty="0">
                <a:solidFill>
                  <a:schemeClr val="tx1"/>
                </a:solidFill>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编码方面，以准循环</a:t>
            </a:r>
            <a:r>
              <a:rPr lang="zh-CN" altLang="en-US" dirty="0">
                <a:latin typeface="+mn-lt"/>
                <a:ea typeface="黑体" panose="02010609060101010101" pitchFamily="49" charset="-122"/>
                <a:cs typeface="+mn-lt"/>
                <a:sym typeface="+mn-ea"/>
              </a:rPr>
              <a:t>LDCP</a:t>
            </a:r>
            <a:r>
              <a:rPr lang="zh-CN" altLang="en-US" dirty="0">
                <a:latin typeface="黑体" panose="02010609060101010101" pitchFamily="49" charset="-122"/>
                <a:ea typeface="黑体" panose="02010609060101010101" pitchFamily="49" charset="-122"/>
                <a:sym typeface="+mn-ea"/>
              </a:rPr>
              <a:t>码，即</a:t>
            </a:r>
            <a:r>
              <a:rPr lang="zh-CN" altLang="en-US" dirty="0">
                <a:latin typeface="+mj-lt"/>
                <a:ea typeface="黑体" panose="02010609060101010101" pitchFamily="49" charset="-122"/>
                <a:cs typeface="+mj-lt"/>
                <a:sym typeface="+mn-ea"/>
              </a:rPr>
              <a:t>QC-LDPC</a:t>
            </a:r>
            <a:r>
              <a:rPr lang="zh-CN" altLang="en-US" dirty="0">
                <a:latin typeface="黑体" panose="02010609060101010101" pitchFamily="49" charset="-122"/>
                <a:ea typeface="黑体" panose="02010609060101010101" pitchFamily="49" charset="-122"/>
                <a:sym typeface="+mn-ea"/>
              </a:rPr>
              <a:t>码为例，</a:t>
            </a:r>
            <a:r>
              <a:rPr lang="zh-CN" altLang="en-US" dirty="0">
                <a:solidFill>
                  <a:srgbClr val="FF0000"/>
                </a:solidFill>
                <a:latin typeface="黑体" panose="02010609060101010101" pitchFamily="49" charset="-122"/>
                <a:ea typeface="黑体" panose="02010609060101010101" pitchFamily="49" charset="-122"/>
                <a:sym typeface="+mn-ea"/>
              </a:rPr>
              <a:t>为了降低硬件上的存储空间以及易于编码</a:t>
            </a:r>
            <a:r>
              <a:rPr lang="zh-CN" altLang="en-US" dirty="0">
                <a:latin typeface="黑体" panose="02010609060101010101" pitchFamily="49" charset="-122"/>
                <a:ea typeface="黑体" panose="02010609060101010101" pitchFamily="49" charset="-122"/>
                <a:sym typeface="+mn-ea"/>
              </a:rPr>
              <a:t>，就要以牺牲LDPC码先天的优势—</a:t>
            </a:r>
            <a:r>
              <a:rPr lang="zh-CN" altLang="en-US" dirty="0">
                <a:solidFill>
                  <a:srgbClr val="3333CC"/>
                </a:solidFill>
                <a:latin typeface="黑体" panose="02010609060101010101" pitchFamily="49" charset="-122"/>
                <a:ea typeface="黑体" panose="02010609060101010101" pitchFamily="49" charset="-122"/>
                <a:sym typeface="+mn-ea"/>
              </a:rPr>
              <a:t>交织特性为代价</a:t>
            </a:r>
            <a:r>
              <a:rPr lang="zh-CN" altLang="en-US" dirty="0">
                <a:latin typeface="黑体" panose="02010609060101010101" pitchFamily="49" charset="-122"/>
                <a:ea typeface="黑体" panose="02010609060101010101" pitchFamily="49" charset="-122"/>
                <a:sym typeface="+mn-ea"/>
              </a:rPr>
              <a:t>，这样便做出了性能与实现上的折中。这种折中为LDPC码的实际应用开辟了道路。通过某些方法，可以使设计出的码字在易于存储实现的同时，还能保证一定的性能。</a:t>
            </a:r>
            <a:endParaRPr lang="zh-CN" altLang="en-US" dirty="0">
              <a:solidFill>
                <a:schemeClr val="tx1"/>
              </a:solidFill>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sym typeface="+mn-ea"/>
              </a:rPr>
              <a:t>    译码方面，种种方法都可以归结为</a:t>
            </a:r>
            <a:r>
              <a:rPr lang="zh-CN" altLang="en-US" dirty="0">
                <a:solidFill>
                  <a:srgbClr val="FF0000"/>
                </a:solidFill>
                <a:latin typeface="黑体" panose="02010609060101010101" pitchFamily="49" charset="-122"/>
                <a:ea typeface="黑体" panose="02010609060101010101" pitchFamily="49" charset="-122"/>
                <a:sym typeface="+mn-ea"/>
              </a:rPr>
              <a:t>和积算法（SPA）的变形</a:t>
            </a:r>
            <a:r>
              <a:rPr lang="zh-CN" altLang="en-US" dirty="0">
                <a:latin typeface="黑体" panose="02010609060101010101" pitchFamily="49" charset="-122"/>
                <a:ea typeface="黑体" panose="02010609060101010101" pitchFamily="49" charset="-122"/>
                <a:sym typeface="+mn-ea"/>
              </a:rPr>
              <a:t>，都是在其基础上做出改进，从而保证译码性能前提下使译码器尽可能的简单。相对于</a:t>
            </a:r>
            <a:r>
              <a:rPr lang="zh-CN" altLang="en-US" dirty="0">
                <a:latin typeface="+mj-lt"/>
                <a:ea typeface="黑体" panose="02010609060101010101" pitchFamily="49" charset="-122"/>
                <a:cs typeface="+mj-lt"/>
                <a:sym typeface="+mn-ea"/>
              </a:rPr>
              <a:t>Turbo</a:t>
            </a:r>
            <a:r>
              <a:rPr lang="zh-CN" altLang="en-US" dirty="0">
                <a:latin typeface="黑体" panose="02010609060101010101" pitchFamily="49" charset="-122"/>
                <a:ea typeface="黑体" panose="02010609060101010101" pitchFamily="49" charset="-122"/>
                <a:sym typeface="+mn-ea"/>
              </a:rPr>
              <a:t>码，</a:t>
            </a:r>
            <a:r>
              <a:rPr lang="zh-CN" altLang="en-US" dirty="0">
                <a:latin typeface="+mn-lt"/>
                <a:ea typeface="黑体" panose="02010609060101010101" pitchFamily="49" charset="-122"/>
                <a:cs typeface="+mn-lt"/>
                <a:sym typeface="+mn-ea"/>
              </a:rPr>
              <a:t>LDPC</a:t>
            </a:r>
            <a:r>
              <a:rPr lang="zh-CN" altLang="en-US" dirty="0">
                <a:latin typeface="黑体" panose="02010609060101010101" pitchFamily="49" charset="-122"/>
                <a:ea typeface="黑体" panose="02010609060101010101" pitchFamily="49" charset="-122"/>
                <a:sym typeface="+mn-ea"/>
              </a:rPr>
              <a:t>码的解码迭代次数还是过高，这样在实际应用中的竞争力便大打折扣。</a:t>
            </a:r>
            <a:endParaRPr lang="zh-CN" altLang="en-US"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概率域译码</a:t>
            </a:r>
            <a:endParaRPr sz="2400">
              <a:sym typeface="+mn-ea"/>
            </a:endParaRPr>
          </a:p>
        </p:txBody>
      </p:sp>
      <p:sp>
        <p:nvSpPr>
          <p:cNvPr id="3" name="文本框 2"/>
          <p:cNvSpPr txBox="1"/>
          <p:nvPr/>
        </p:nvSpPr>
        <p:spPr>
          <a:xfrm>
            <a:off x="986155" y="1322070"/>
            <a:ext cx="7171690" cy="1014730"/>
          </a:xfrm>
          <a:prstGeom prst="rect">
            <a:avLst/>
          </a:prstGeom>
          <a:noFill/>
        </p:spPr>
        <p:txBody>
          <a:bodyPr wrap="square" rtlCol="0" anchor="t">
            <a:spAutoFit/>
          </a:bodyPr>
          <a:lstStyle/>
          <a:p>
            <a:r>
              <a:rPr lang="zh-CN" altLang="en-US" sz="2000" dirty="0">
                <a:solidFill>
                  <a:schemeClr val="tx1"/>
                </a:solidFill>
                <a:latin typeface="+mn-ea"/>
                <a:ea typeface="+mn-ea"/>
                <a:cs typeface="+mn-ea"/>
                <a:sym typeface="+mn-ea"/>
              </a:rPr>
              <a:t>(2)</a:t>
            </a:r>
            <a:r>
              <a:rPr lang="zh-CN" altLang="en-US" sz="2000" dirty="0">
                <a:solidFill>
                  <a:srgbClr val="3333CC"/>
                </a:solidFill>
                <a:latin typeface="+mn-ea"/>
                <a:ea typeface="+mn-ea"/>
                <a:cs typeface="+mn-ea"/>
                <a:sym typeface="+mn-ea"/>
              </a:rPr>
              <a:t>校验节点处理</a:t>
            </a:r>
            <a:r>
              <a:rPr lang="zh-CN" altLang="en-US" sz="2000" dirty="0">
                <a:solidFill>
                  <a:schemeClr val="tx1"/>
                </a:solidFill>
                <a:latin typeface="+mn-ea"/>
                <a:ea typeface="+mn-ea"/>
                <a:cs typeface="+mn-ea"/>
                <a:sym typeface="+mn-ea"/>
              </a:rPr>
              <a:t>:在第</a:t>
            </a:r>
            <a:r>
              <a:rPr lang="zh-CN" altLang="en-US" sz="2000" dirty="0">
                <a:solidFill>
                  <a:schemeClr val="tx1"/>
                </a:solidFill>
                <a:latin typeface="+mn-lt"/>
                <a:ea typeface="+mn-ea"/>
                <a:cs typeface="+mn-lt"/>
                <a:sym typeface="+mn-ea"/>
              </a:rPr>
              <a:t> </a:t>
            </a:r>
            <a:r>
              <a:rPr lang="en-US" altLang="zh-CN" sz="2000" i="1" dirty="0">
                <a:solidFill>
                  <a:schemeClr val="tx1"/>
                </a:solidFill>
                <a:latin typeface="+mn-lt"/>
                <a:ea typeface="+mn-ea"/>
                <a:cs typeface="+mn-lt"/>
                <a:sym typeface="+mn-ea"/>
              </a:rPr>
              <a:t>l </a:t>
            </a:r>
            <a:r>
              <a:rPr lang="zh-CN" altLang="en-US" sz="2000" dirty="0">
                <a:solidFill>
                  <a:schemeClr val="tx1"/>
                </a:solidFill>
                <a:latin typeface="+mn-ea"/>
                <a:ea typeface="+mn-ea"/>
                <a:cs typeface="+mn-ea"/>
                <a:sym typeface="+mn-ea"/>
              </a:rPr>
              <a:t>次迭代过程中，对校验节点 </a:t>
            </a:r>
            <a:r>
              <a:rPr lang="zh-CN" altLang="en-US" sz="2000" i="1" dirty="0">
                <a:solidFill>
                  <a:schemeClr val="tx1"/>
                </a:solidFill>
                <a:latin typeface="+mn-lt"/>
                <a:ea typeface="+mn-ea"/>
                <a:cs typeface="+mn-lt"/>
                <a:sym typeface="+mn-ea"/>
              </a:rPr>
              <a:t>j </a:t>
            </a:r>
            <a:r>
              <a:rPr lang="zh-CN" altLang="en-US" sz="2000" dirty="0">
                <a:solidFill>
                  <a:schemeClr val="tx1"/>
                </a:solidFill>
                <a:latin typeface="+mn-ea"/>
                <a:ea typeface="+mn-ea"/>
                <a:cs typeface="+mn-ea"/>
                <a:sym typeface="+mn-ea"/>
              </a:rPr>
              <a:t>和与它相连的变量节点</a:t>
            </a:r>
            <a:r>
              <a:rPr lang="zh-CN" altLang="en-US" sz="2000" dirty="0">
                <a:solidFill>
                  <a:schemeClr val="tx1"/>
                </a:solidFill>
                <a:latin typeface="+mn-lt"/>
                <a:ea typeface="+mn-ea"/>
                <a:cs typeface="+mn-lt"/>
                <a:sym typeface="+mn-ea"/>
              </a:rPr>
              <a:t>i </a:t>
            </a:r>
            <a:r>
              <a:rPr lang="en-US" altLang="zh-CN" sz="2000" dirty="0">
                <a:solidFill>
                  <a:schemeClr val="tx1"/>
                </a:solidFill>
                <a:latin typeface="+mn-lt"/>
                <a:ea typeface="+mn-ea"/>
                <a:cs typeface="+mn-lt"/>
                <a:sym typeface="+mn-ea"/>
              </a:rPr>
              <a:t>∈</a:t>
            </a:r>
            <a:r>
              <a:rPr lang="zh-CN" altLang="en-US" sz="2000" dirty="0">
                <a:solidFill>
                  <a:schemeClr val="tx1"/>
                </a:solidFill>
                <a:latin typeface="+mn-lt"/>
                <a:ea typeface="+mn-ea"/>
                <a:cs typeface="+mn-lt"/>
                <a:sym typeface="+mn-ea"/>
              </a:rPr>
              <a:t>R( </a:t>
            </a:r>
            <a:r>
              <a:rPr lang="zh-CN" altLang="en-US" sz="2000" i="1" dirty="0">
                <a:solidFill>
                  <a:schemeClr val="tx1"/>
                </a:solidFill>
                <a:latin typeface="+mn-lt"/>
                <a:ea typeface="+mn-ea"/>
                <a:cs typeface="+mn-lt"/>
                <a:sym typeface="+mn-ea"/>
              </a:rPr>
              <a:t>j</a:t>
            </a:r>
            <a:r>
              <a:rPr lang="zh-CN" altLang="en-US" sz="2000" dirty="0">
                <a:solidFill>
                  <a:schemeClr val="tx1"/>
                </a:solidFill>
                <a:latin typeface="+mn-lt"/>
                <a:ea typeface="+mn-ea"/>
                <a:cs typeface="+mn-lt"/>
                <a:sym typeface="+mn-ea"/>
              </a:rPr>
              <a:t>)</a:t>
            </a:r>
            <a:r>
              <a:rPr lang="zh-CN" altLang="en-US" sz="2000" dirty="0">
                <a:solidFill>
                  <a:schemeClr val="tx1"/>
                </a:solidFill>
                <a:latin typeface="+mn-ea"/>
                <a:ea typeface="+mn-ea"/>
                <a:cs typeface="+mn-ea"/>
                <a:sym typeface="+mn-ea"/>
              </a:rPr>
              <a:t>，计算变量节点</a:t>
            </a:r>
            <a:r>
              <a:rPr lang="zh-CN" altLang="en-US" sz="2000" dirty="0">
                <a:solidFill>
                  <a:schemeClr val="tx1"/>
                </a:solidFill>
                <a:latin typeface="+mn-lt"/>
                <a:ea typeface="+mn-ea"/>
                <a:cs typeface="+mn-lt"/>
                <a:sym typeface="+mn-ea"/>
              </a:rPr>
              <a:t>i</a:t>
            </a:r>
            <a:r>
              <a:rPr lang="zh-CN" altLang="en-US" sz="2000" dirty="0">
                <a:solidFill>
                  <a:schemeClr val="tx1"/>
                </a:solidFill>
                <a:latin typeface="+mn-ea"/>
                <a:ea typeface="+mn-ea"/>
                <a:cs typeface="+mn-ea"/>
                <a:sym typeface="+mn-ea"/>
              </a:rPr>
              <a:t>从校验节点</a:t>
            </a:r>
            <a:r>
              <a:rPr lang="zh-CN" altLang="en-US" sz="2000" dirty="0">
                <a:solidFill>
                  <a:schemeClr val="tx1"/>
                </a:solidFill>
                <a:latin typeface="+mn-lt"/>
                <a:ea typeface="+mn-ea"/>
                <a:cs typeface="+mn-lt"/>
                <a:sym typeface="+mn-ea"/>
              </a:rPr>
              <a:t> j </a:t>
            </a:r>
            <a:r>
              <a:rPr lang="zh-CN" altLang="en-US" sz="2000" dirty="0">
                <a:solidFill>
                  <a:schemeClr val="tx1"/>
                </a:solidFill>
                <a:latin typeface="+mn-ea"/>
                <a:ea typeface="+mn-ea"/>
                <a:cs typeface="+mn-ea"/>
                <a:sym typeface="+mn-ea"/>
              </a:rPr>
              <a:t>处获得的消息概率       为:</a:t>
            </a:r>
          </a:p>
        </p:txBody>
      </p:sp>
      <p:pic>
        <p:nvPicPr>
          <p:cNvPr id="4" name="图片 3" descr="TL($~6FY2H8SBKWVCAC]9}J"/>
          <p:cNvPicPr>
            <a:picLocks noChangeAspect="1"/>
          </p:cNvPicPr>
          <p:nvPr/>
        </p:nvPicPr>
        <p:blipFill>
          <a:blip r:embed="rId2"/>
          <a:stretch>
            <a:fillRect/>
          </a:stretch>
        </p:blipFill>
        <p:spPr>
          <a:xfrm>
            <a:off x="2159000" y="2050415"/>
            <a:ext cx="741680" cy="384810"/>
          </a:xfrm>
          <a:prstGeom prst="rect">
            <a:avLst/>
          </a:prstGeom>
        </p:spPr>
      </p:pic>
      <p:sp>
        <p:nvSpPr>
          <p:cNvPr id="6" name="文本框 5"/>
          <p:cNvSpPr txBox="1"/>
          <p:nvPr/>
        </p:nvSpPr>
        <p:spPr>
          <a:xfrm>
            <a:off x="912495" y="5267960"/>
            <a:ext cx="6973570" cy="398780"/>
          </a:xfrm>
          <a:prstGeom prst="rect">
            <a:avLst/>
          </a:prstGeom>
          <a:noFill/>
        </p:spPr>
        <p:txBody>
          <a:bodyPr wrap="square" rtlCol="0" anchor="t">
            <a:spAutoFit/>
          </a:bodyPr>
          <a:lstStyle/>
          <a:p>
            <a:r>
              <a:rPr lang="zh-CN" altLang="en-US" sz="2000" dirty="0">
                <a:solidFill>
                  <a:schemeClr val="tx1"/>
                </a:solidFill>
                <a:latin typeface="+mn-ea"/>
                <a:ea typeface="+mn-ea"/>
                <a:cs typeface="+mn-ea"/>
                <a:sym typeface="+mn-ea"/>
              </a:rPr>
              <a:t>其中，</a:t>
            </a:r>
            <a:r>
              <a:rPr lang="zh-CN" altLang="en-US" sz="2000" dirty="0">
                <a:solidFill>
                  <a:schemeClr val="tx1"/>
                </a:solidFill>
                <a:latin typeface="+mn-lt"/>
                <a:ea typeface="+mn-ea"/>
                <a:cs typeface="+mn-lt"/>
                <a:sym typeface="+mn-ea"/>
              </a:rPr>
              <a:t>R(j)</a:t>
            </a:r>
            <a:r>
              <a:rPr lang="zh-CN" altLang="en-US" sz="2000" dirty="0">
                <a:solidFill>
                  <a:schemeClr val="tx1"/>
                </a:solidFill>
                <a:latin typeface="+mn-ea"/>
                <a:ea typeface="+mn-ea"/>
                <a:cs typeface="+mn-ea"/>
                <a:sym typeface="+mn-ea"/>
              </a:rPr>
              <a:t>表示与校验节点</a:t>
            </a:r>
            <a:r>
              <a:rPr lang="zh-CN" altLang="en-US" sz="2000" dirty="0">
                <a:solidFill>
                  <a:schemeClr val="tx1"/>
                </a:solidFill>
                <a:latin typeface="+mn-lt"/>
                <a:ea typeface="+mn-ea"/>
                <a:cs typeface="+mn-lt"/>
                <a:sym typeface="+mn-ea"/>
              </a:rPr>
              <a:t> j</a:t>
            </a:r>
            <a:r>
              <a:rPr lang="zh-CN" altLang="en-US" sz="2000" dirty="0">
                <a:solidFill>
                  <a:schemeClr val="tx1"/>
                </a:solidFill>
                <a:latin typeface="+mn-ea"/>
                <a:ea typeface="+mn-ea"/>
                <a:cs typeface="+mn-ea"/>
                <a:sym typeface="+mn-ea"/>
              </a:rPr>
              <a:t> 相连接的变量节点的集合。</a:t>
            </a:r>
          </a:p>
        </p:txBody>
      </p:sp>
      <p:graphicFrame>
        <p:nvGraphicFramePr>
          <p:cNvPr id="7" name="对象 6">
            <a:hlinkClick r:id="" action="ppaction://ole?verb=0"/>
          </p:cNvPr>
          <p:cNvGraphicFramePr>
            <a:graphicFrameLocks noChangeAspect="1"/>
          </p:cNvGraphicFramePr>
          <p:nvPr/>
        </p:nvGraphicFramePr>
        <p:xfrm>
          <a:off x="1804670" y="2435225"/>
          <a:ext cx="5630545" cy="2402840"/>
        </p:xfrm>
        <a:graphic>
          <a:graphicData uri="http://schemas.openxmlformats.org/presentationml/2006/ole">
            <mc:AlternateContent xmlns:mc="http://schemas.openxmlformats.org/markup-compatibility/2006">
              <mc:Choice xmlns:v="urn:schemas-microsoft-com:vml" Requires="v">
                <p:oleObj r:id="rId3" imgW="3035300" imgH="1295400" progId="Equation.KSEE3">
                  <p:embed/>
                </p:oleObj>
              </mc:Choice>
              <mc:Fallback>
                <p:oleObj r:id="rId3" imgW="3035300" imgH="1295400" progId="Equation.KSEE3">
                  <p:embed/>
                  <p:pic>
                    <p:nvPicPr>
                      <p:cNvPr id="0" name="图片 5120"/>
                      <p:cNvPicPr/>
                      <p:nvPr/>
                    </p:nvPicPr>
                    <p:blipFill>
                      <a:blip r:embed="rId4"/>
                      <a:stretch>
                        <a:fillRect/>
                      </a:stretch>
                    </p:blipFill>
                    <p:spPr>
                      <a:xfrm>
                        <a:off x="1804670" y="2435225"/>
                        <a:ext cx="5630545" cy="2402840"/>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概率域译码</a:t>
            </a:r>
            <a:endParaRPr sz="2400">
              <a:sym typeface="+mn-ea"/>
            </a:endParaRPr>
          </a:p>
        </p:txBody>
      </p:sp>
      <p:sp>
        <p:nvSpPr>
          <p:cNvPr id="11" name="Text Box 12"/>
          <p:cNvSpPr txBox="1">
            <a:spLocks noChangeArrowheads="1"/>
          </p:cNvSpPr>
          <p:nvPr/>
        </p:nvSpPr>
        <p:spPr bwMode="auto">
          <a:xfrm>
            <a:off x="1444442" y="1940504"/>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lang="en-US" altLang="zh-CN" sz="1800" b="1" dirty="0">
                <a:solidFill>
                  <a:schemeClr val="bg1"/>
                </a:solidFill>
              </a:rPr>
              <a:t>Baidu</a:t>
            </a:r>
            <a:endParaRPr lang="zh-CN" altLang="zh-CN" sz="1800" b="1" dirty="0">
              <a:solidFill>
                <a:schemeClr val="bg1"/>
              </a:solidFill>
            </a:endParaRPr>
          </a:p>
        </p:txBody>
      </p:sp>
      <p:sp>
        <p:nvSpPr>
          <p:cNvPr id="3" name="文本框 2"/>
          <p:cNvSpPr txBox="1"/>
          <p:nvPr/>
        </p:nvSpPr>
        <p:spPr>
          <a:xfrm>
            <a:off x="1000760" y="1122045"/>
            <a:ext cx="7142480" cy="5015865"/>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(3)</a:t>
            </a:r>
            <a:r>
              <a:rPr lang="zh-CN" altLang="en-US" sz="2000" dirty="0">
                <a:solidFill>
                  <a:srgbClr val="3333CC"/>
                </a:solidFill>
                <a:latin typeface="黑体" panose="02010609060101010101" pitchFamily="49" charset="-122"/>
                <a:ea typeface="黑体" panose="02010609060101010101" pitchFamily="49" charset="-122"/>
                <a:sym typeface="+mn-ea"/>
              </a:rPr>
              <a:t>变量节点处理</a:t>
            </a:r>
            <a:r>
              <a:rPr lang="zh-CN" altLang="en-US" sz="2000" dirty="0">
                <a:solidFill>
                  <a:schemeClr val="tx1"/>
                </a:solidFill>
                <a:latin typeface="黑体" panose="02010609060101010101" pitchFamily="49" charset="-122"/>
                <a:ea typeface="黑体" panose="02010609060101010101" pitchFamily="49" charset="-122"/>
                <a:sym typeface="+mn-ea"/>
              </a:rPr>
              <a:t>:在第 </a:t>
            </a:r>
            <a:r>
              <a:rPr lang="en-US" altLang="zh-CN" sz="2000" i="1" dirty="0">
                <a:solidFill>
                  <a:schemeClr val="tx1"/>
                </a:solidFill>
                <a:latin typeface="+mn-lt"/>
                <a:ea typeface="黑体" panose="02010609060101010101" pitchFamily="49" charset="-122"/>
                <a:cs typeface="+mn-lt"/>
                <a:sym typeface="+mn-ea"/>
              </a:rPr>
              <a:t>l </a:t>
            </a:r>
            <a:r>
              <a:rPr lang="zh-CN" altLang="en-US" sz="2000" dirty="0">
                <a:solidFill>
                  <a:schemeClr val="tx1"/>
                </a:solidFill>
                <a:latin typeface="黑体" panose="02010609060101010101" pitchFamily="49" charset="-122"/>
                <a:ea typeface="黑体" panose="02010609060101010101" pitchFamily="49" charset="-122"/>
                <a:sym typeface="+mn-ea"/>
              </a:rPr>
              <a:t>次迭代过程中，对变量节点 </a:t>
            </a:r>
            <a:r>
              <a:rPr lang="zh-CN" altLang="en-US" sz="2000" dirty="0">
                <a:solidFill>
                  <a:schemeClr val="tx1"/>
                </a:solidFill>
                <a:latin typeface="+mn-lt"/>
                <a:ea typeface="黑体" panose="02010609060101010101" pitchFamily="49" charset="-122"/>
                <a:cs typeface="+mn-lt"/>
                <a:sym typeface="+mn-ea"/>
              </a:rPr>
              <a:t>i </a:t>
            </a:r>
            <a:r>
              <a:rPr lang="zh-CN" altLang="en-US" sz="2000" dirty="0">
                <a:solidFill>
                  <a:schemeClr val="tx1"/>
                </a:solidFill>
                <a:latin typeface="黑体" panose="02010609060101010101" pitchFamily="49" charset="-122"/>
                <a:ea typeface="黑体" panose="02010609060101010101" pitchFamily="49" charset="-122"/>
                <a:sym typeface="+mn-ea"/>
              </a:rPr>
              <a:t>和与它相连的变量节点</a:t>
            </a:r>
            <a:r>
              <a:rPr lang="zh-CN" altLang="en-US" sz="2000" dirty="0">
                <a:solidFill>
                  <a:schemeClr val="tx1"/>
                </a:solidFill>
                <a:latin typeface="+mn-lt"/>
                <a:ea typeface="黑体" panose="02010609060101010101" pitchFamily="49" charset="-122"/>
                <a:cs typeface="+mn-lt"/>
                <a:sym typeface="+mn-ea"/>
              </a:rPr>
              <a:t>j</a:t>
            </a:r>
            <a:r>
              <a:rPr lang="en-US" altLang="zh-CN"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mn-lt"/>
                <a:ea typeface="黑体" panose="02010609060101010101" pitchFamily="49" charset="-122"/>
                <a:cs typeface="+mn-lt"/>
                <a:sym typeface="+mn-ea"/>
              </a:rPr>
              <a:t>C(i)</a:t>
            </a:r>
            <a:r>
              <a:rPr lang="zh-CN" altLang="en-US" sz="2000" dirty="0">
                <a:solidFill>
                  <a:schemeClr val="tx1"/>
                </a:solidFill>
                <a:latin typeface="黑体" panose="02010609060101010101" pitchFamily="49" charset="-122"/>
                <a:ea typeface="黑体" panose="02010609060101010101" pitchFamily="49" charset="-122"/>
                <a:sym typeface="+mn-ea"/>
              </a:rPr>
              <a:t>，计算校验节点</a:t>
            </a:r>
            <a:r>
              <a:rPr lang="zh-CN" altLang="en-US" sz="2000" dirty="0">
                <a:solidFill>
                  <a:schemeClr val="tx1"/>
                </a:solidFill>
                <a:latin typeface="+mn-lt"/>
                <a:ea typeface="黑体" panose="02010609060101010101" pitchFamily="49" charset="-122"/>
                <a:cs typeface="+mn-lt"/>
                <a:sym typeface="+mn-ea"/>
              </a:rPr>
              <a:t>j</a:t>
            </a:r>
            <a:r>
              <a:rPr lang="zh-CN" altLang="en-US" sz="2000" dirty="0">
                <a:solidFill>
                  <a:schemeClr val="tx1"/>
                </a:solidFill>
                <a:latin typeface="黑体" panose="02010609060101010101" pitchFamily="49" charset="-122"/>
                <a:ea typeface="黑体" panose="02010609060101010101" pitchFamily="49" charset="-122"/>
                <a:sym typeface="+mn-ea"/>
              </a:rPr>
              <a:t>从变量节点 </a:t>
            </a:r>
            <a:r>
              <a:rPr lang="zh-CN" altLang="en-US" sz="2000"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处获得的消息概率     为:</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其中，</a:t>
            </a:r>
            <a:r>
              <a:rPr lang="zh-CN" altLang="en-US" sz="2000" dirty="0">
                <a:solidFill>
                  <a:schemeClr val="tx1"/>
                </a:solidFill>
                <a:latin typeface="+mn-lt"/>
                <a:ea typeface="黑体" panose="02010609060101010101" pitchFamily="49" charset="-122"/>
                <a:cs typeface="+mn-lt"/>
                <a:sym typeface="+mn-ea"/>
              </a:rPr>
              <a:t>C(i)</a:t>
            </a:r>
            <a:r>
              <a:rPr lang="zh-CN" altLang="en-US" sz="2000" dirty="0">
                <a:solidFill>
                  <a:schemeClr val="tx1"/>
                </a:solidFill>
                <a:latin typeface="黑体" panose="02010609060101010101" pitchFamily="49" charset="-122"/>
                <a:ea typeface="黑体" panose="02010609060101010101" pitchFamily="49" charset="-122"/>
                <a:sym typeface="+mn-ea"/>
              </a:rPr>
              <a:t>表示与变量节点</a:t>
            </a:r>
            <a:r>
              <a:rPr lang="zh-CN" altLang="en-US" sz="2000"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相连的校验节点集合，</a:t>
            </a:r>
            <a:r>
              <a:rPr lang="zh-CN" altLang="en-US" sz="2000" dirty="0">
                <a:solidFill>
                  <a:schemeClr val="tx1"/>
                </a:solidFill>
                <a:latin typeface="+mn-lt"/>
                <a:ea typeface="黑体" panose="02010609060101010101" pitchFamily="49" charset="-122"/>
                <a:cs typeface="+mn-lt"/>
                <a:sym typeface="+mn-ea"/>
              </a:rPr>
              <a:t>K</a:t>
            </a:r>
            <a:r>
              <a:rPr lang="en-US" altLang="zh-CN" sz="2000" baseline="-25000" dirty="0">
                <a:solidFill>
                  <a:schemeClr val="tx1"/>
                </a:solidFill>
                <a:latin typeface="+mn-lt"/>
                <a:ea typeface="黑体" panose="02010609060101010101" pitchFamily="49" charset="-122"/>
                <a:cs typeface="+mn-lt"/>
                <a:sym typeface="+mn-ea"/>
              </a:rPr>
              <a:t>ij</a:t>
            </a:r>
            <a:r>
              <a:rPr lang="zh-CN" altLang="en-US" sz="2000" dirty="0">
                <a:solidFill>
                  <a:schemeClr val="tx1"/>
                </a:solidFill>
                <a:latin typeface="黑体" panose="02010609060101010101" pitchFamily="49" charset="-122"/>
                <a:ea typeface="黑体" panose="02010609060101010101" pitchFamily="49" charset="-122"/>
                <a:sym typeface="+mn-ea"/>
              </a:rPr>
              <a:t>是使</a:t>
            </a:r>
          </a:p>
          <a:p>
            <a:r>
              <a:rPr lang="zh-CN" altLang="en-US" sz="2000" dirty="0">
                <a:solidFill>
                  <a:schemeClr val="tx1"/>
                </a:solidFill>
                <a:latin typeface="黑体" panose="02010609060101010101" pitchFamily="49" charset="-122"/>
                <a:ea typeface="黑体" panose="02010609060101010101" pitchFamily="49" charset="-122"/>
                <a:sym typeface="+mn-ea"/>
              </a:rPr>
              <a:t>                的参数。</a:t>
            </a:r>
          </a:p>
          <a:p>
            <a:endParaRPr lang="zh-CN" altLang="en-US" sz="200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10" name="对象 9"/>
          <p:cNvGraphicFramePr/>
          <p:nvPr/>
        </p:nvGraphicFramePr>
        <p:xfrm>
          <a:off x="2117725" y="1807528"/>
          <a:ext cx="631825" cy="318135"/>
        </p:xfrm>
        <a:graphic>
          <a:graphicData uri="http://schemas.openxmlformats.org/presentationml/2006/ole">
            <mc:AlternateContent xmlns:mc="http://schemas.openxmlformats.org/markup-compatibility/2006">
              <mc:Choice xmlns:v="urn:schemas-microsoft-com:vml" Requires="v">
                <p:oleObj r:id="rId2" imgW="614045" imgH="323850" progId="Equation.KSEE3">
                  <p:embed/>
                </p:oleObj>
              </mc:Choice>
              <mc:Fallback>
                <p:oleObj r:id="rId2" imgW="614045" imgH="323850" progId="Equation.KSEE3">
                  <p:embed/>
                  <p:pic>
                    <p:nvPicPr>
                      <p:cNvPr id="0" name="图片 11"/>
                      <p:cNvPicPr/>
                      <p:nvPr/>
                    </p:nvPicPr>
                    <p:blipFill>
                      <a:blip r:embed="rId3"/>
                      <a:stretch>
                        <a:fillRect/>
                      </a:stretch>
                    </p:blipFill>
                    <p:spPr>
                      <a:xfrm>
                        <a:off x="2117725" y="1807528"/>
                        <a:ext cx="631825" cy="318135"/>
                      </a:xfrm>
                      <a:prstGeom prst="rect">
                        <a:avLst/>
                      </a:prstGeom>
                    </p:spPr>
                  </p:pic>
                </p:oleObj>
              </mc:Fallback>
            </mc:AlternateContent>
          </a:graphicData>
        </a:graphic>
      </p:graphicFrame>
      <p:graphicFrame>
        <p:nvGraphicFramePr>
          <p:cNvPr id="14" name="对象 13"/>
          <p:cNvGraphicFramePr/>
          <p:nvPr/>
        </p:nvGraphicFramePr>
        <p:xfrm>
          <a:off x="1391920" y="2310130"/>
          <a:ext cx="6551295" cy="2284730"/>
        </p:xfrm>
        <a:graphic>
          <a:graphicData uri="http://schemas.openxmlformats.org/presentationml/2006/ole">
            <mc:AlternateContent xmlns:mc="http://schemas.openxmlformats.org/markup-compatibility/2006">
              <mc:Choice xmlns:v="urn:schemas-microsoft-com:vml" Requires="v">
                <p:oleObj r:id="rId4" imgW="2565400" imgH="862965" progId="Equation.KSEE3">
                  <p:embed/>
                </p:oleObj>
              </mc:Choice>
              <mc:Fallback>
                <p:oleObj r:id="rId4" imgW="2565400" imgH="862965" progId="Equation.KSEE3">
                  <p:embed/>
                  <p:pic>
                    <p:nvPicPr>
                      <p:cNvPr id="0" name="图片 14"/>
                      <p:cNvPicPr/>
                      <p:nvPr/>
                    </p:nvPicPr>
                    <p:blipFill>
                      <a:blip r:embed="rId5"/>
                      <a:stretch>
                        <a:fillRect/>
                      </a:stretch>
                    </p:blipFill>
                    <p:spPr>
                      <a:xfrm>
                        <a:off x="1391920" y="2310130"/>
                        <a:ext cx="6551295" cy="228473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185545" y="5426075"/>
          <a:ext cx="1886585" cy="377190"/>
        </p:xfrm>
        <a:graphic>
          <a:graphicData uri="http://schemas.openxmlformats.org/presentationml/2006/ole">
            <mc:AlternateContent xmlns:mc="http://schemas.openxmlformats.org/markup-compatibility/2006">
              <mc:Choice xmlns:v="urn:schemas-microsoft-com:vml" Requires="v">
                <p:oleObj r:id="rId6" imgW="1714500" imgH="342900" progId="Equation.KSEE3">
                  <p:embed/>
                </p:oleObj>
              </mc:Choice>
              <mc:Fallback>
                <p:oleObj r:id="rId6" imgW="1714500" imgH="342900" progId="Equation.KSEE3">
                  <p:embed/>
                  <p:pic>
                    <p:nvPicPr>
                      <p:cNvPr id="0" name="图片 1029"/>
                      <p:cNvPicPr/>
                      <p:nvPr/>
                    </p:nvPicPr>
                    <p:blipFill>
                      <a:blip r:embed="rId7"/>
                      <a:stretch>
                        <a:fillRect/>
                      </a:stretch>
                    </p:blipFill>
                    <p:spPr>
                      <a:xfrm>
                        <a:off x="1185545" y="5426075"/>
                        <a:ext cx="1886585" cy="377190"/>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4215" y="104775"/>
            <a:ext cx="5708650" cy="685800"/>
          </a:xfrm>
        </p:spPr>
        <p:txBody>
          <a:bodyPr/>
          <a:lstStyle/>
          <a:p>
            <a:r>
              <a:rPr lang="en-US" altLang="zh-CN" sz="2400">
                <a:sym typeface="+mn-ea"/>
              </a:rPr>
              <a:t> </a:t>
            </a:r>
            <a:r>
              <a:rPr lang="zh-CN" altLang="en-US" sz="2400">
                <a:sym typeface="+mn-ea"/>
              </a:rPr>
              <a:t>概率域译码</a:t>
            </a:r>
            <a:endParaRPr sz="2400">
              <a:sym typeface="+mn-ea"/>
            </a:endParaRPr>
          </a:p>
        </p:txBody>
      </p:sp>
      <p:sp>
        <p:nvSpPr>
          <p:cNvPr id="3" name="文本框 2"/>
          <p:cNvSpPr txBox="1"/>
          <p:nvPr/>
        </p:nvSpPr>
        <p:spPr>
          <a:xfrm>
            <a:off x="1021715" y="790575"/>
            <a:ext cx="7195185" cy="5323205"/>
          </a:xfrm>
          <a:prstGeom prst="rect">
            <a:avLst/>
          </a:prstGeom>
          <a:noFill/>
        </p:spPr>
        <p:txBody>
          <a:bodyPr wrap="square" rtlCol="0" anchor="t">
            <a:spAutoFit/>
          </a:bodyPr>
          <a:lstStyle/>
          <a:p>
            <a:r>
              <a:rPr lang="en-US" altLang="zh-CN" sz="2000" dirty="0">
                <a:solidFill>
                  <a:schemeClr val="tx1"/>
                </a:solidFill>
                <a:latin typeface="黑体" panose="02010609060101010101" pitchFamily="49" charset="-122"/>
                <a:ea typeface="黑体" panose="02010609060101010101" pitchFamily="49" charset="-122"/>
                <a:sym typeface="+mn-ea"/>
              </a:rPr>
              <a:t>(4)</a:t>
            </a:r>
            <a:r>
              <a:rPr lang="zh-CN" altLang="en-US" sz="2000" dirty="0">
                <a:solidFill>
                  <a:srgbClr val="3333CC"/>
                </a:solidFill>
                <a:latin typeface="黑体" panose="02010609060101010101" pitchFamily="49" charset="-122"/>
                <a:ea typeface="黑体" panose="02010609060101010101" pitchFamily="49" charset="-122"/>
                <a:sym typeface="+mn-ea"/>
              </a:rPr>
              <a:t>码判决</a:t>
            </a:r>
            <a:r>
              <a:rPr lang="zh-CN" altLang="en-US" sz="2000" dirty="0">
                <a:solidFill>
                  <a:schemeClr val="tx1"/>
                </a:solidFill>
                <a:latin typeface="黑体" panose="02010609060101010101" pitchFamily="49" charset="-122"/>
                <a:ea typeface="黑体" panose="02010609060101010101" pitchFamily="49" charset="-122"/>
                <a:sym typeface="+mn-ea"/>
              </a:rPr>
              <a:t>:变量节点i根据所接收到的所有消息得到最终消息概率      为:</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其中，</a:t>
            </a:r>
            <a:r>
              <a:rPr lang="zh-CN" altLang="en-US" sz="2000" dirty="0">
                <a:solidFill>
                  <a:schemeClr val="tx1"/>
                </a:solidFill>
                <a:latin typeface="+mn-lt"/>
                <a:ea typeface="黑体" panose="02010609060101010101" pitchFamily="49" charset="-122"/>
                <a:cs typeface="+mn-lt"/>
                <a:sym typeface="+mn-ea"/>
              </a:rPr>
              <a:t>K</a:t>
            </a:r>
            <a:r>
              <a:rPr lang="en-US" altLang="zh-CN" sz="2000" baseline="-25000"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是使得               的参数。判决规则是:如果</a:t>
            </a:r>
          </a:p>
          <a:p>
            <a:r>
              <a:rPr lang="zh-CN" altLang="en-US" sz="2000" dirty="0">
                <a:solidFill>
                  <a:schemeClr val="tx1"/>
                </a:solidFill>
                <a:latin typeface="黑体" panose="02010609060101010101" pitchFamily="49" charset="-122"/>
                <a:ea typeface="黑体" panose="02010609060101010101" pitchFamily="49" charset="-122"/>
                <a:sym typeface="+mn-ea"/>
              </a:rPr>
              <a:t>              ，那么译码后的译码序列的第 </a:t>
            </a:r>
            <a:r>
              <a:rPr lang="zh-CN" altLang="en-US" sz="2000" dirty="0">
                <a:solidFill>
                  <a:schemeClr val="tx1"/>
                </a:solidFill>
                <a:latin typeface="+mn-lt"/>
                <a:ea typeface="黑体" panose="02010609060101010101" pitchFamily="49" charset="-122"/>
                <a:cs typeface="+mn-lt"/>
                <a:sym typeface="+mn-ea"/>
              </a:rPr>
              <a:t>i </a:t>
            </a:r>
            <a:r>
              <a:rPr lang="zh-CN" altLang="en-US" sz="2000" dirty="0">
                <a:solidFill>
                  <a:schemeClr val="tx1"/>
                </a:solidFill>
                <a:latin typeface="黑体" panose="02010609060101010101" pitchFamily="49" charset="-122"/>
                <a:ea typeface="黑体" panose="02010609060101010101" pitchFamily="49" charset="-122"/>
                <a:sym typeface="+mn-ea"/>
              </a:rPr>
              <a:t>位比特 </a:t>
            </a:r>
            <a:r>
              <a:rPr lang="en-US" altLang="zh-CN" sz="2000" dirty="0">
                <a:solidFill>
                  <a:schemeClr val="tx1"/>
                </a:solidFill>
                <a:latin typeface="+mn-lt"/>
                <a:ea typeface="黑体" panose="02010609060101010101" pitchFamily="49" charset="-122"/>
                <a:sym typeface="+mn-ea"/>
              </a:rPr>
              <a:t>c'</a:t>
            </a:r>
            <a:r>
              <a:rPr lang="en-US" altLang="zh-CN" sz="2000" baseline="-25000" dirty="0">
                <a:solidFill>
                  <a:schemeClr val="tx1"/>
                </a:solidFill>
                <a:latin typeface="+mn-lt"/>
                <a:ea typeface="黑体" panose="02010609060101010101" pitchFamily="49" charset="-122"/>
                <a:sym typeface="+mn-ea"/>
              </a:rPr>
              <a:t>i </a:t>
            </a:r>
            <a:r>
              <a:rPr lang="zh-CN" altLang="en-US" sz="2000" dirty="0">
                <a:solidFill>
                  <a:schemeClr val="tx1"/>
                </a:solidFill>
                <a:latin typeface="黑体" panose="02010609060101010101" pitchFamily="49" charset="-122"/>
                <a:ea typeface="黑体" panose="02010609060101010101" pitchFamily="49" charset="-122"/>
                <a:sym typeface="+mn-ea"/>
              </a:rPr>
              <a:t>等</a:t>
            </a:r>
          </a:p>
          <a:p>
            <a:r>
              <a:rPr lang="zh-CN" altLang="en-US" sz="2000" dirty="0">
                <a:solidFill>
                  <a:schemeClr val="tx1"/>
                </a:solidFill>
                <a:latin typeface="黑体" panose="02010609060101010101" pitchFamily="49" charset="-122"/>
                <a:ea typeface="黑体" panose="02010609060101010101" pitchFamily="49" charset="-122"/>
                <a:sym typeface="+mn-ea"/>
              </a:rPr>
              <a:t>于1，否则</a:t>
            </a:r>
            <a:r>
              <a:rPr lang="en-US" altLang="zh-CN" sz="2000" dirty="0">
                <a:latin typeface="+mn-lt"/>
                <a:ea typeface="黑体" panose="02010609060101010101" pitchFamily="49" charset="-122"/>
                <a:sym typeface="+mn-ea"/>
              </a:rPr>
              <a:t>c'</a:t>
            </a:r>
            <a:r>
              <a:rPr lang="en-US" altLang="zh-CN" sz="2000" baseline="-25000" dirty="0">
                <a:latin typeface="+mn-lt"/>
                <a:ea typeface="黑体" panose="02010609060101010101" pitchFamily="49" charset="-122"/>
                <a:sym typeface="+mn-ea"/>
              </a:rPr>
              <a:t>i </a:t>
            </a:r>
            <a:r>
              <a:rPr lang="zh-CN" altLang="en-US" sz="2000" dirty="0">
                <a:solidFill>
                  <a:schemeClr val="tx1"/>
                </a:solidFill>
                <a:latin typeface="黑体" panose="02010609060101010101" pitchFamily="49" charset="-122"/>
                <a:ea typeface="黑体" panose="02010609060101010101" pitchFamily="49" charset="-122"/>
                <a:sym typeface="+mn-ea"/>
              </a:rPr>
              <a:t>等于0。</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en-US" altLang="zh-CN" sz="2000" dirty="0">
                <a:solidFill>
                  <a:schemeClr val="tx1"/>
                </a:solidFill>
                <a:latin typeface="黑体" panose="02010609060101010101" pitchFamily="49" charset="-122"/>
                <a:ea typeface="黑体" panose="02010609060101010101" pitchFamily="49" charset="-122"/>
                <a:sym typeface="+mn-ea"/>
              </a:rPr>
              <a:t>(5)</a:t>
            </a:r>
            <a:r>
              <a:rPr lang="en-US" altLang="zh-CN" sz="2000" dirty="0">
                <a:solidFill>
                  <a:srgbClr val="3333CC"/>
                </a:solidFill>
                <a:latin typeface="黑体" panose="02010609060101010101" pitchFamily="49" charset="-122"/>
                <a:ea typeface="黑体" panose="02010609060101010101" pitchFamily="49" charset="-122"/>
                <a:sym typeface="+mn-ea"/>
              </a:rPr>
              <a:t>终止迭代</a:t>
            </a:r>
            <a:r>
              <a:rPr lang="en-US" altLang="zh-CN" sz="2000" dirty="0">
                <a:solidFill>
                  <a:schemeClr val="tx1"/>
                </a:solidFill>
                <a:latin typeface="黑体" panose="02010609060101010101" pitchFamily="49" charset="-122"/>
                <a:ea typeface="黑体" panose="02010609060101010101" pitchFamily="49" charset="-122"/>
                <a:sym typeface="+mn-ea"/>
              </a:rPr>
              <a:t>:若迭代次数得到预设值或者是</a:t>
            </a:r>
            <a:r>
              <a:rPr lang="en-US" altLang="zh-CN" sz="2000" dirty="0">
                <a:solidFill>
                  <a:schemeClr val="tx1"/>
                </a:solidFill>
                <a:latin typeface="+mn-lt"/>
                <a:ea typeface="黑体" panose="02010609060101010101" pitchFamily="49" charset="-122"/>
                <a:cs typeface="+mn-lt"/>
                <a:sym typeface="+mn-ea"/>
              </a:rPr>
              <a:t>Hc'</a:t>
            </a:r>
            <a:r>
              <a:rPr lang="en-US" altLang="zh-CN" sz="2000" baseline="30000" dirty="0">
                <a:solidFill>
                  <a:schemeClr val="tx1"/>
                </a:solidFill>
                <a:latin typeface="+mn-lt"/>
                <a:ea typeface="黑体" panose="02010609060101010101" pitchFamily="49" charset="-122"/>
                <a:cs typeface="+mn-lt"/>
                <a:sym typeface="+mn-ea"/>
              </a:rPr>
              <a:t>T</a:t>
            </a:r>
            <a:r>
              <a:rPr lang="en-US" altLang="zh-CN" sz="2000" dirty="0">
                <a:solidFill>
                  <a:schemeClr val="tx1"/>
                </a:solidFill>
                <a:latin typeface="+mn-lt"/>
                <a:ea typeface="黑体" panose="02010609060101010101" pitchFamily="49" charset="-122"/>
                <a:cs typeface="+mn-lt"/>
                <a:sym typeface="+mn-ea"/>
              </a:rPr>
              <a:t>=0</a:t>
            </a:r>
            <a:r>
              <a:rPr lang="en-US" altLang="zh-CN" sz="2000" dirty="0">
                <a:solidFill>
                  <a:schemeClr val="tx1"/>
                </a:solidFill>
                <a:latin typeface="黑体" panose="02010609060101010101" pitchFamily="49" charset="-122"/>
                <a:ea typeface="黑体" panose="02010609060101010101" pitchFamily="49" charset="-122"/>
                <a:sym typeface="+mn-ea"/>
              </a:rPr>
              <a:t>，那么停止迭代，结束运算</a:t>
            </a:r>
            <a:r>
              <a:rPr lang="zh-CN" altLang="en-US" sz="2000" dirty="0">
                <a:solidFill>
                  <a:schemeClr val="tx1"/>
                </a:solidFill>
                <a:latin typeface="黑体" panose="02010609060101010101" pitchFamily="49" charset="-122"/>
                <a:ea typeface="黑体" panose="02010609060101010101" pitchFamily="49" charset="-122"/>
                <a:sym typeface="+mn-ea"/>
              </a:rPr>
              <a:t>；</a:t>
            </a:r>
            <a:r>
              <a:rPr lang="en-US" altLang="zh-CN" sz="2000" dirty="0">
                <a:solidFill>
                  <a:schemeClr val="tx1"/>
                </a:solidFill>
                <a:latin typeface="黑体" panose="02010609060101010101" pitchFamily="49" charset="-122"/>
                <a:ea typeface="黑体" panose="02010609060101010101" pitchFamily="49" charset="-122"/>
                <a:sym typeface="+mn-ea"/>
              </a:rPr>
              <a:t>否则继续迭代直至满足终止条件为止。</a:t>
            </a:r>
          </a:p>
        </p:txBody>
      </p:sp>
      <p:graphicFrame>
        <p:nvGraphicFramePr>
          <p:cNvPr id="4" name="对象 3">
            <a:hlinkClick r:id="" action="ppaction://ole?verb=0"/>
          </p:cNvPr>
          <p:cNvGraphicFramePr>
            <a:graphicFrameLocks noChangeAspect="1"/>
          </p:cNvGraphicFramePr>
          <p:nvPr/>
        </p:nvGraphicFramePr>
        <p:xfrm>
          <a:off x="1377950" y="1077595"/>
          <a:ext cx="740410" cy="384810"/>
        </p:xfrm>
        <a:graphic>
          <a:graphicData uri="http://schemas.openxmlformats.org/presentationml/2006/ole">
            <mc:AlternateContent xmlns:mc="http://schemas.openxmlformats.org/markup-compatibility/2006">
              <mc:Choice xmlns:v="urn:schemas-microsoft-com:vml" Requires="v">
                <p:oleObj r:id="rId2" imgW="609600" imgH="316865" progId="Equation.KSEE3">
                  <p:embed/>
                </p:oleObj>
              </mc:Choice>
              <mc:Fallback>
                <p:oleObj r:id="rId2" imgW="609600" imgH="316865" progId="Equation.KSEE3">
                  <p:embed/>
                  <p:pic>
                    <p:nvPicPr>
                      <p:cNvPr id="0" name="图片 2048"/>
                      <p:cNvPicPr/>
                      <p:nvPr/>
                    </p:nvPicPr>
                    <p:blipFill>
                      <a:blip r:embed="rId3"/>
                      <a:stretch>
                        <a:fillRect/>
                      </a:stretch>
                    </p:blipFill>
                    <p:spPr>
                      <a:xfrm>
                        <a:off x="1377950" y="1077595"/>
                        <a:ext cx="740410" cy="38481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1559878" y="1743075"/>
          <a:ext cx="6118225" cy="2138045"/>
        </p:xfrm>
        <a:graphic>
          <a:graphicData uri="http://schemas.openxmlformats.org/presentationml/2006/ole">
            <mc:AlternateContent xmlns:mc="http://schemas.openxmlformats.org/markup-compatibility/2006">
              <mc:Choice xmlns:v="urn:schemas-microsoft-com:vml" Requires="v">
                <p:oleObj r:id="rId4" imgW="2387600" imgH="862965" progId="Equation.KSEE3">
                  <p:embed/>
                </p:oleObj>
              </mc:Choice>
              <mc:Fallback>
                <p:oleObj r:id="rId4" imgW="2387600" imgH="862965" progId="Equation.KSEE3">
                  <p:embed/>
                  <p:pic>
                    <p:nvPicPr>
                      <p:cNvPr id="0" name="图片 2049"/>
                      <p:cNvPicPr/>
                      <p:nvPr/>
                    </p:nvPicPr>
                    <p:blipFill>
                      <a:blip r:embed="rId5"/>
                      <a:stretch>
                        <a:fillRect/>
                      </a:stretch>
                    </p:blipFill>
                    <p:spPr>
                      <a:xfrm>
                        <a:off x="1559878" y="1743075"/>
                        <a:ext cx="6118225" cy="2138045"/>
                      </a:xfrm>
                      <a:prstGeom prst="rect">
                        <a:avLst/>
                      </a:prstGeom>
                    </p:spPr>
                  </p:pic>
                </p:oleObj>
              </mc:Fallback>
            </mc:AlternateContent>
          </a:graphicData>
        </a:graphic>
      </p:graphicFrame>
      <p:graphicFrame>
        <p:nvGraphicFramePr>
          <p:cNvPr id="6" name="对象 5"/>
          <p:cNvGraphicFramePr/>
          <p:nvPr/>
        </p:nvGraphicFramePr>
        <p:xfrm>
          <a:off x="2917825" y="4097020"/>
          <a:ext cx="1750695" cy="410210"/>
        </p:xfrm>
        <a:graphic>
          <a:graphicData uri="http://schemas.openxmlformats.org/presentationml/2006/ole">
            <mc:AlternateContent xmlns:mc="http://schemas.openxmlformats.org/markup-compatibility/2006">
              <mc:Choice xmlns:v="urn:schemas-microsoft-com:vml" Requires="v">
                <p:oleObj r:id="rId6" imgW="1714500" imgH="330200" progId="Equation.KSEE3">
                  <p:embed/>
                </p:oleObj>
              </mc:Choice>
              <mc:Fallback>
                <p:oleObj r:id="rId6" imgW="1714500" imgH="330200" progId="Equation.KSEE3">
                  <p:embed/>
                  <p:pic>
                    <p:nvPicPr>
                      <p:cNvPr id="0" name="图片 6"/>
                      <p:cNvPicPr/>
                      <p:nvPr/>
                    </p:nvPicPr>
                    <p:blipFill>
                      <a:blip r:embed="rId7"/>
                      <a:stretch>
                        <a:fillRect/>
                      </a:stretch>
                    </p:blipFill>
                    <p:spPr>
                      <a:xfrm>
                        <a:off x="2917825" y="4097020"/>
                        <a:ext cx="1750695" cy="41021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141095" y="4455160"/>
          <a:ext cx="1631315" cy="385445"/>
        </p:xfrm>
        <a:graphic>
          <a:graphicData uri="http://schemas.openxmlformats.org/presentationml/2006/ole">
            <mc:AlternateContent xmlns:mc="http://schemas.openxmlformats.org/markup-compatibility/2006">
              <mc:Choice xmlns:v="urn:schemas-microsoft-com:vml" Requires="v">
                <p:oleObj r:id="rId8" imgW="1397000" imgH="330200" progId="Equation.KSEE3">
                  <p:embed/>
                </p:oleObj>
              </mc:Choice>
              <mc:Fallback>
                <p:oleObj r:id="rId8" imgW="1397000" imgH="330200" progId="Equation.KSEE3">
                  <p:embed/>
                  <p:pic>
                    <p:nvPicPr>
                      <p:cNvPr id="0" name="图片 2050"/>
                      <p:cNvPicPr/>
                      <p:nvPr/>
                    </p:nvPicPr>
                    <p:blipFill>
                      <a:blip r:embed="rId9"/>
                      <a:stretch>
                        <a:fillRect/>
                      </a:stretch>
                    </p:blipFill>
                    <p:spPr>
                      <a:xfrm>
                        <a:off x="1141095" y="4455160"/>
                        <a:ext cx="1631315" cy="385445"/>
                      </a:xfrm>
                      <a:prstGeom prst="rect">
                        <a:avLst/>
                      </a:prstGeom>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对数域译码</a:t>
            </a:r>
            <a:endParaRPr sz="2400">
              <a:sym typeface="+mn-ea"/>
            </a:endParaRPr>
          </a:p>
        </p:txBody>
      </p:sp>
      <p:sp>
        <p:nvSpPr>
          <p:cNvPr id="7" name="文本框 6"/>
          <p:cNvSpPr txBox="1"/>
          <p:nvPr/>
        </p:nvSpPr>
        <p:spPr>
          <a:xfrm>
            <a:off x="1009650" y="1229360"/>
            <a:ext cx="7124700" cy="4399915"/>
          </a:xfrm>
          <a:prstGeom prst="rect">
            <a:avLst/>
          </a:prstGeom>
          <a:noFill/>
        </p:spPr>
        <p:txBody>
          <a:bodyPr wrap="square" rtlCol="0" anchor="t">
            <a:spAutoFit/>
          </a:bodyPr>
          <a:lstStyle/>
          <a:p>
            <a:r>
              <a:rPr lang="en-US" altLang="zh-CN"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rgbClr val="FF0000"/>
                </a:solidFill>
                <a:latin typeface="黑体" panose="02010609060101010101" pitchFamily="49" charset="-122"/>
                <a:ea typeface="黑体" panose="02010609060101010101" pitchFamily="49" charset="-122"/>
                <a:sym typeface="+mn-ea"/>
              </a:rPr>
              <a:t>对数域译码</a:t>
            </a:r>
            <a:r>
              <a:rPr lang="zh-CN" altLang="en-US" sz="2000" dirty="0">
                <a:solidFill>
                  <a:schemeClr val="tx1"/>
                </a:solidFill>
                <a:latin typeface="黑体" panose="02010609060101010101" pitchFamily="49" charset="-122"/>
                <a:ea typeface="黑体" panose="02010609060101010101" pitchFamily="49" charset="-122"/>
                <a:sym typeface="+mn-ea"/>
              </a:rPr>
              <a:t>与概率域译码的</a:t>
            </a:r>
            <a:r>
              <a:rPr lang="zh-CN" altLang="en-US" sz="2000" dirty="0">
                <a:solidFill>
                  <a:srgbClr val="FF0000"/>
                </a:solidFill>
                <a:latin typeface="黑体" panose="02010609060101010101" pitchFamily="49" charset="-122"/>
                <a:ea typeface="黑体" panose="02010609060101010101" pitchFamily="49" charset="-122"/>
                <a:sym typeface="+mn-ea"/>
              </a:rPr>
              <a:t>区别在于</a:t>
            </a:r>
            <a:r>
              <a:rPr lang="zh-CN" altLang="en-US" sz="2000" dirty="0">
                <a:solidFill>
                  <a:schemeClr val="tx1"/>
                </a:solidFill>
                <a:latin typeface="黑体" panose="02010609060101010101" pitchFamily="49" charset="-122"/>
                <a:ea typeface="黑体" panose="02010609060101010101" pitchFamily="49" charset="-122"/>
                <a:sym typeface="+mn-ea"/>
              </a:rPr>
              <a:t>将概率域译码的消息概率</a:t>
            </a:r>
            <a:r>
              <a:rPr lang="zh-CN" altLang="en-US" sz="2000" dirty="0">
                <a:solidFill>
                  <a:srgbClr val="3333CC"/>
                </a:solidFill>
                <a:latin typeface="黑体" panose="02010609060101010101" pitchFamily="49" charset="-122"/>
                <a:ea typeface="黑体" panose="02010609060101010101" pitchFamily="49" charset="-122"/>
                <a:sym typeface="+mn-ea"/>
              </a:rPr>
              <a:t>用对数似然比表示</a:t>
            </a:r>
            <a:r>
              <a:rPr lang="zh-CN" altLang="en-US" sz="2000" dirty="0">
                <a:solidFill>
                  <a:schemeClr val="tx1"/>
                </a:solidFill>
                <a:latin typeface="黑体" panose="02010609060101010101" pitchFamily="49" charset="-122"/>
                <a:ea typeface="黑体" panose="02010609060101010101" pitchFamily="49" charset="-122"/>
                <a:sym typeface="+mn-ea"/>
              </a:rPr>
              <a:t>，那么概率域译码中的大量乘法运算就可转化成加法运算，这样可</a:t>
            </a:r>
            <a:r>
              <a:rPr lang="zh-CN" altLang="en-US" sz="2000" dirty="0">
                <a:solidFill>
                  <a:srgbClr val="00CC99"/>
                </a:solidFill>
                <a:latin typeface="黑体" panose="02010609060101010101" pitchFamily="49" charset="-122"/>
                <a:ea typeface="黑体" panose="02010609060101010101" pitchFamily="49" charset="-122"/>
                <a:sym typeface="+mn-ea"/>
              </a:rPr>
              <a:t>减少运算时间</a:t>
            </a:r>
            <a:r>
              <a:rPr lang="zh-CN" altLang="en-US"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rgbClr val="00CC99"/>
                </a:solidFill>
                <a:latin typeface="黑体" panose="02010609060101010101" pitchFamily="49" charset="-122"/>
                <a:ea typeface="黑体" panose="02010609060101010101" pitchFamily="49" charset="-122"/>
                <a:sym typeface="+mn-ea"/>
              </a:rPr>
              <a:t>提高译码速度</a:t>
            </a:r>
            <a:r>
              <a:rPr lang="zh-CN" altLang="en-US" sz="2000" dirty="0">
                <a:solidFill>
                  <a:schemeClr val="tx1"/>
                </a:solidFill>
                <a:latin typeface="黑体" panose="02010609060101010101" pitchFamily="49" charset="-122"/>
                <a:ea typeface="黑体" panose="02010609060101010101" pitchFamily="49" charset="-122"/>
                <a:sym typeface="+mn-ea"/>
              </a:rPr>
              <a:t>。具体的算法如下:</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(1)</a:t>
            </a:r>
            <a:r>
              <a:rPr lang="zh-CN" altLang="en-US" sz="2000" dirty="0">
                <a:solidFill>
                  <a:srgbClr val="3333CC"/>
                </a:solidFill>
                <a:latin typeface="黑体" panose="02010609060101010101" pitchFamily="49" charset="-122"/>
                <a:ea typeface="黑体" panose="02010609060101010101" pitchFamily="49" charset="-122"/>
                <a:sym typeface="+mn-ea"/>
              </a:rPr>
              <a:t>初始化</a:t>
            </a:r>
            <a:r>
              <a:rPr lang="zh-CN" altLang="en-US" sz="2000" dirty="0">
                <a:solidFill>
                  <a:schemeClr val="tx1"/>
                </a:solidFill>
                <a:latin typeface="黑体" panose="02010609060101010101" pitchFamily="49" charset="-122"/>
                <a:ea typeface="黑体" panose="02010609060101010101" pitchFamily="49" charset="-122"/>
                <a:sym typeface="+mn-ea"/>
              </a:rPr>
              <a:t>:变量节点初始概率似然比：</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那么校验节点</a:t>
            </a:r>
            <a:r>
              <a:rPr lang="zh-CN" altLang="en-US" sz="2000" dirty="0">
                <a:solidFill>
                  <a:schemeClr val="tx1"/>
                </a:solidFill>
                <a:latin typeface="+mn-lt"/>
                <a:ea typeface="黑体" panose="02010609060101010101" pitchFamily="49" charset="-122"/>
                <a:cs typeface="+mn-lt"/>
                <a:sym typeface="+mn-ea"/>
              </a:rPr>
              <a:t>j</a:t>
            </a:r>
            <a:r>
              <a:rPr lang="zh-CN" altLang="en-US" sz="2000" dirty="0">
                <a:solidFill>
                  <a:schemeClr val="tx1"/>
                </a:solidFill>
                <a:latin typeface="黑体" panose="02010609060101010101" pitchFamily="49" charset="-122"/>
                <a:ea typeface="黑体" panose="02010609060101010101" pitchFamily="49" charset="-122"/>
                <a:sym typeface="+mn-ea"/>
              </a:rPr>
              <a:t>从变量节点 </a:t>
            </a:r>
            <a:r>
              <a:rPr lang="zh-CN" altLang="en-US" sz="2000" dirty="0">
                <a:solidFill>
                  <a:schemeClr val="tx1"/>
                </a:solidFill>
                <a:latin typeface="+mn-lt"/>
                <a:ea typeface="黑体" panose="02010609060101010101" pitchFamily="49" charset="-122"/>
                <a:cs typeface="+mn-lt"/>
                <a:sym typeface="+mn-ea"/>
              </a:rPr>
              <a:t>i </a:t>
            </a:r>
            <a:r>
              <a:rPr lang="zh-CN" altLang="en-US" sz="2000" dirty="0">
                <a:solidFill>
                  <a:schemeClr val="tx1"/>
                </a:solidFill>
                <a:latin typeface="黑体" panose="02010609060101010101" pitchFamily="49" charset="-122"/>
                <a:ea typeface="黑体" panose="02010609060101010101" pitchFamily="49" charset="-122"/>
                <a:sym typeface="+mn-ea"/>
              </a:rPr>
              <a:t>处获得的初始概率似然比</a:t>
            </a:r>
            <a:r>
              <a:rPr lang="zh-CN" altLang="en-US" sz="2000" i="1" dirty="0">
                <a:solidFill>
                  <a:schemeClr val="tx1"/>
                </a:solidFill>
                <a:latin typeface="+mn-lt"/>
                <a:ea typeface="黑体" panose="02010609060101010101" pitchFamily="49" charset="-122"/>
                <a:cs typeface="+mn-lt"/>
                <a:sym typeface="+mn-ea"/>
              </a:rPr>
              <a:t>L</a:t>
            </a:r>
            <a:r>
              <a:rPr lang="en-US" altLang="zh-CN" sz="2000" i="1" baseline="30000" dirty="0">
                <a:solidFill>
                  <a:schemeClr val="tx1"/>
                </a:solidFill>
                <a:latin typeface="+mn-lt"/>
                <a:ea typeface="黑体" panose="02010609060101010101" pitchFamily="49" charset="-122"/>
                <a:cs typeface="+mn-lt"/>
                <a:sym typeface="+mn-ea"/>
              </a:rPr>
              <a:t>(0)</a:t>
            </a:r>
            <a:r>
              <a:rPr lang="en-US" altLang="zh-CN" sz="2000" dirty="0">
                <a:solidFill>
                  <a:schemeClr val="tx1"/>
                </a:solidFill>
                <a:latin typeface="+mn-lt"/>
                <a:ea typeface="黑体" panose="02010609060101010101" pitchFamily="49" charset="-122"/>
                <a:cs typeface="+mn-lt"/>
                <a:sym typeface="+mn-ea"/>
              </a:rPr>
              <a:t>(</a:t>
            </a:r>
            <a:r>
              <a:rPr lang="en-US" altLang="zh-CN" sz="2000" i="1" dirty="0">
                <a:solidFill>
                  <a:schemeClr val="tx1"/>
                </a:solidFill>
                <a:latin typeface="+mn-lt"/>
                <a:ea typeface="黑体" panose="02010609060101010101" pitchFamily="49" charset="-122"/>
                <a:cs typeface="+mn-lt"/>
                <a:sym typeface="+mn-ea"/>
              </a:rPr>
              <a:t>q</a:t>
            </a:r>
            <a:r>
              <a:rPr lang="en-US" altLang="zh-CN" sz="2000" i="1" baseline="-25000" dirty="0">
                <a:solidFill>
                  <a:schemeClr val="tx1"/>
                </a:solidFill>
                <a:latin typeface="+mn-lt"/>
                <a:ea typeface="黑体" panose="02010609060101010101" pitchFamily="49" charset="-122"/>
                <a:cs typeface="+mn-lt"/>
                <a:sym typeface="+mn-ea"/>
              </a:rPr>
              <a:t>ij</a:t>
            </a:r>
            <a:r>
              <a:rPr lang="en-US" altLang="zh-CN" sz="2000" dirty="0">
                <a:solidFill>
                  <a:schemeClr val="tx1"/>
                </a:solidFill>
                <a:latin typeface="+mn-lt"/>
                <a:ea typeface="黑体" panose="02010609060101010101" pitchFamily="49" charset="-122"/>
                <a:cs typeface="+mn-lt"/>
                <a:sym typeface="+mn-ea"/>
              </a:rPr>
              <a:t>)</a:t>
            </a:r>
            <a:r>
              <a:rPr lang="zh-CN" altLang="en-US" sz="2000" i="1" dirty="0">
                <a:solidFill>
                  <a:schemeClr val="tx1"/>
                </a:solidFill>
                <a:latin typeface="+mn-lt"/>
                <a:ea typeface="黑体" panose="02010609060101010101" pitchFamily="49" charset="-122"/>
                <a:cs typeface="+mn-lt"/>
                <a:sym typeface="+mn-ea"/>
              </a:rPr>
              <a:t>=L</a:t>
            </a:r>
            <a:r>
              <a:rPr lang="zh-CN" altLang="en-US" sz="2000" dirty="0">
                <a:solidFill>
                  <a:schemeClr val="tx1"/>
                </a:solidFill>
                <a:latin typeface="+mn-lt"/>
                <a:ea typeface="黑体" panose="02010609060101010101" pitchFamily="49" charset="-122"/>
                <a:cs typeface="+mn-lt"/>
                <a:sym typeface="+mn-ea"/>
              </a:rPr>
              <a:t>(</a:t>
            </a:r>
            <a:r>
              <a:rPr lang="zh-CN" altLang="en-US" sz="2000" i="1" dirty="0">
                <a:solidFill>
                  <a:schemeClr val="tx1"/>
                </a:solidFill>
                <a:latin typeface="+mn-lt"/>
                <a:ea typeface="黑体" panose="02010609060101010101" pitchFamily="49" charset="-122"/>
                <a:cs typeface="+mn-lt"/>
                <a:sym typeface="+mn-ea"/>
              </a:rPr>
              <a:t>P</a:t>
            </a:r>
            <a:r>
              <a:rPr lang="en-US" altLang="zh-CN" sz="2000" i="1" baseline="-25000"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mn-lt"/>
                <a:ea typeface="黑体" panose="02010609060101010101" pitchFamily="49" charset="-122"/>
                <a:cs typeface="+mn-lt"/>
                <a:sym typeface="+mn-ea"/>
              </a:rPr>
              <a:t>) 。</a:t>
            </a:r>
          </a:p>
        </p:txBody>
      </p:sp>
      <p:graphicFrame>
        <p:nvGraphicFramePr>
          <p:cNvPr id="8" name="对象 7">
            <a:hlinkClick r:id="" action="ppaction://ole?verb=0"/>
          </p:cNvPr>
          <p:cNvGraphicFramePr>
            <a:graphicFrameLocks noChangeAspect="1"/>
          </p:cNvGraphicFramePr>
          <p:nvPr/>
        </p:nvGraphicFramePr>
        <p:xfrm>
          <a:off x="1544955" y="3640455"/>
          <a:ext cx="5934075" cy="1209675"/>
        </p:xfrm>
        <a:graphic>
          <a:graphicData uri="http://schemas.openxmlformats.org/presentationml/2006/ole">
            <mc:AlternateContent xmlns:mc="http://schemas.openxmlformats.org/markup-compatibility/2006">
              <mc:Choice xmlns:v="urn:schemas-microsoft-com:vml" Requires="v">
                <p:oleObj r:id="rId2" imgW="3302000" imgH="673100" progId="Equation.KSEE3">
                  <p:embed/>
                </p:oleObj>
              </mc:Choice>
              <mc:Fallback>
                <p:oleObj r:id="rId2" imgW="3302000" imgH="673100" progId="Equation.KSEE3">
                  <p:embed/>
                  <p:pic>
                    <p:nvPicPr>
                      <p:cNvPr id="0" name="图片 3072"/>
                      <p:cNvPicPr/>
                      <p:nvPr/>
                    </p:nvPicPr>
                    <p:blipFill>
                      <a:blip r:embed="rId3"/>
                      <a:stretch>
                        <a:fillRect/>
                      </a:stretch>
                    </p:blipFill>
                    <p:spPr>
                      <a:xfrm>
                        <a:off x="1544955" y="3640455"/>
                        <a:ext cx="5934075" cy="1209675"/>
                      </a:xfrm>
                      <a:prstGeom prst="rect">
                        <a:avLst/>
                      </a:prstGeom>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对数域译码</a:t>
            </a:r>
            <a:endParaRPr sz="2400">
              <a:sym typeface="+mn-ea"/>
            </a:endParaRPr>
          </a:p>
        </p:txBody>
      </p:sp>
      <p:sp>
        <p:nvSpPr>
          <p:cNvPr id="3" name="文本框 2"/>
          <p:cNvSpPr txBox="1"/>
          <p:nvPr/>
        </p:nvSpPr>
        <p:spPr>
          <a:xfrm>
            <a:off x="1004570" y="1228725"/>
            <a:ext cx="7222490" cy="4399915"/>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(2)</a:t>
            </a:r>
            <a:r>
              <a:rPr lang="zh-CN" altLang="en-US" sz="2000" dirty="0">
                <a:solidFill>
                  <a:srgbClr val="3333CC"/>
                </a:solidFill>
                <a:latin typeface="黑体" panose="02010609060101010101" pitchFamily="49" charset="-122"/>
                <a:ea typeface="黑体" panose="02010609060101010101" pitchFamily="49" charset="-122"/>
                <a:sym typeface="+mn-ea"/>
              </a:rPr>
              <a:t>校验节点处理</a:t>
            </a:r>
            <a:r>
              <a:rPr lang="zh-CN" altLang="en-US" sz="2000" dirty="0">
                <a:solidFill>
                  <a:schemeClr val="tx1"/>
                </a:solidFill>
                <a:latin typeface="黑体" panose="02010609060101010101" pitchFamily="49" charset="-122"/>
                <a:ea typeface="黑体" panose="02010609060101010101" pitchFamily="49" charset="-122"/>
                <a:sym typeface="+mn-ea"/>
              </a:rPr>
              <a:t>：在第</a:t>
            </a:r>
            <a:r>
              <a:rPr lang="zh-CN" altLang="en-US" sz="2000" i="1" dirty="0">
                <a:solidFill>
                  <a:schemeClr val="tx1"/>
                </a:solidFill>
                <a:latin typeface="+mn-lt"/>
                <a:ea typeface="黑体" panose="02010609060101010101" pitchFamily="49" charset="-122"/>
                <a:cs typeface="+mn-lt"/>
                <a:sym typeface="+mn-ea"/>
              </a:rPr>
              <a:t>l </a:t>
            </a:r>
            <a:r>
              <a:rPr lang="zh-CN" altLang="en-US" sz="2000" dirty="0">
                <a:solidFill>
                  <a:schemeClr val="tx1"/>
                </a:solidFill>
                <a:latin typeface="黑体" panose="02010609060101010101" pitchFamily="49" charset="-122"/>
                <a:ea typeface="黑体" panose="02010609060101010101" pitchFamily="49" charset="-122"/>
                <a:sym typeface="+mn-ea"/>
              </a:rPr>
              <a:t>次迭代过程中，对校验节点</a:t>
            </a:r>
            <a:r>
              <a:rPr lang="zh-CN" altLang="en-US" sz="2000" dirty="0">
                <a:solidFill>
                  <a:schemeClr val="tx1"/>
                </a:solidFill>
                <a:latin typeface="+mn-lt"/>
                <a:ea typeface="黑体" panose="02010609060101010101" pitchFamily="49" charset="-122"/>
                <a:cs typeface="+mn-lt"/>
                <a:sym typeface="+mn-ea"/>
              </a:rPr>
              <a:t>j</a:t>
            </a:r>
            <a:r>
              <a:rPr lang="zh-CN" altLang="en-US" sz="2000" dirty="0">
                <a:solidFill>
                  <a:schemeClr val="tx1"/>
                </a:solidFill>
                <a:latin typeface="黑体" panose="02010609060101010101" pitchFamily="49" charset="-122"/>
                <a:ea typeface="黑体" panose="02010609060101010101" pitchFamily="49" charset="-122"/>
                <a:sym typeface="+mn-ea"/>
              </a:rPr>
              <a:t>和与它相连的变量节点</a:t>
            </a:r>
            <a:r>
              <a:rPr lang="zh-CN" altLang="en-US" sz="2000" i="1" dirty="0">
                <a:solidFill>
                  <a:schemeClr val="tx1"/>
                </a:solidFill>
                <a:latin typeface="+mn-lt"/>
                <a:ea typeface="黑体" panose="02010609060101010101" pitchFamily="49" charset="-122"/>
                <a:cs typeface="+mn-lt"/>
                <a:sym typeface="+mn-ea"/>
              </a:rPr>
              <a:t>i</a:t>
            </a:r>
            <a:r>
              <a:rPr lang="en-US" altLang="zh-CN" sz="2000" i="1" dirty="0">
                <a:solidFill>
                  <a:schemeClr val="tx1"/>
                </a:solidFill>
                <a:latin typeface="+mn-lt"/>
                <a:ea typeface="黑体" panose="02010609060101010101" pitchFamily="49" charset="-122"/>
                <a:cs typeface="+mn-lt"/>
                <a:sym typeface="+mn-ea"/>
              </a:rPr>
              <a:t>∈</a:t>
            </a:r>
            <a:r>
              <a:rPr lang="zh-CN" altLang="en-US" sz="2000" i="1" dirty="0">
                <a:solidFill>
                  <a:schemeClr val="tx1"/>
                </a:solidFill>
                <a:latin typeface="+mn-lt"/>
                <a:ea typeface="黑体" panose="02010609060101010101" pitchFamily="49" charset="-122"/>
                <a:cs typeface="+mn-lt"/>
                <a:sym typeface="+mn-ea"/>
              </a:rPr>
              <a:t>R</a:t>
            </a:r>
            <a:r>
              <a:rPr lang="zh-CN" altLang="en-US" sz="2000" dirty="0">
                <a:solidFill>
                  <a:schemeClr val="tx1"/>
                </a:solidFill>
                <a:latin typeface="+mn-lt"/>
                <a:ea typeface="黑体" panose="02010609060101010101" pitchFamily="49" charset="-122"/>
                <a:cs typeface="+mn-lt"/>
                <a:sym typeface="+mn-ea"/>
              </a:rPr>
              <a:t>(j)</a:t>
            </a:r>
            <a:r>
              <a:rPr lang="zh-CN" altLang="en-US" sz="2000" dirty="0">
                <a:solidFill>
                  <a:schemeClr val="tx1"/>
                </a:solidFill>
                <a:latin typeface="黑体" panose="02010609060101010101" pitchFamily="49" charset="-122"/>
                <a:ea typeface="黑体" panose="02010609060101010101" pitchFamily="49" charset="-122"/>
                <a:sym typeface="+mn-ea"/>
              </a:rPr>
              <a:t>，计算变量节点</a:t>
            </a:r>
            <a:r>
              <a:rPr lang="zh-CN" altLang="en-US" sz="2000" i="1"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从校验节点</a:t>
            </a:r>
            <a:r>
              <a:rPr lang="zh-CN" altLang="en-US" sz="2000" dirty="0">
                <a:solidFill>
                  <a:schemeClr val="tx1"/>
                </a:solidFill>
                <a:latin typeface="+mn-lt"/>
                <a:ea typeface="黑体" panose="02010609060101010101" pitchFamily="49" charset="-122"/>
                <a:cs typeface="+mn-lt"/>
                <a:sym typeface="+mn-ea"/>
              </a:rPr>
              <a:t>j</a:t>
            </a:r>
            <a:r>
              <a:rPr lang="zh-CN" altLang="en-US" sz="2000" dirty="0">
                <a:solidFill>
                  <a:schemeClr val="tx1"/>
                </a:solidFill>
                <a:latin typeface="黑体" panose="02010609060101010101" pitchFamily="49" charset="-122"/>
                <a:ea typeface="黑体" panose="02010609060101010101" pitchFamily="49" charset="-122"/>
                <a:sym typeface="+mn-ea"/>
              </a:rPr>
              <a:t>处获得的消息概率</a:t>
            </a:r>
            <a:r>
              <a:rPr lang="zh-CN" altLang="en-US" sz="2000" i="1"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en-US" altLang="zh-CN" sz="2000" i="1" baseline="30000"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mj-lt"/>
                <a:ea typeface="黑体" panose="02010609060101010101" pitchFamily="49" charset="-122"/>
                <a:cs typeface="+mj-lt"/>
                <a:sym typeface="+mn-ea"/>
              </a:rPr>
              <a:t>(</a:t>
            </a:r>
            <a:r>
              <a:rPr lang="en-US" altLang="zh-CN" sz="2000" i="1" dirty="0">
                <a:solidFill>
                  <a:schemeClr val="tx1"/>
                </a:solidFill>
                <a:latin typeface="+mj-lt"/>
                <a:ea typeface="黑体" panose="02010609060101010101" pitchFamily="49" charset="-122"/>
                <a:cs typeface="+mj-lt"/>
                <a:sym typeface="+mn-ea"/>
              </a:rPr>
              <a:t>q</a:t>
            </a:r>
            <a:r>
              <a:rPr lang="en-US" altLang="zh-CN" sz="2000" baseline="-25000" dirty="0">
                <a:solidFill>
                  <a:schemeClr val="tx1"/>
                </a:solidFill>
                <a:latin typeface="+mj-lt"/>
                <a:ea typeface="黑体" panose="02010609060101010101" pitchFamily="49" charset="-122"/>
                <a:cs typeface="+mj-lt"/>
                <a:sym typeface="+mn-ea"/>
              </a:rPr>
              <a:t>ij</a:t>
            </a:r>
            <a:r>
              <a:rPr lang="zh-CN" altLang="en-US" sz="2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为：</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(3)</a:t>
            </a:r>
            <a:r>
              <a:rPr lang="zh-CN" altLang="en-US" sz="2000" dirty="0">
                <a:solidFill>
                  <a:srgbClr val="3333CC"/>
                </a:solidFill>
                <a:latin typeface="黑体" panose="02010609060101010101" pitchFamily="49" charset="-122"/>
                <a:ea typeface="黑体" panose="02010609060101010101" pitchFamily="49" charset="-122"/>
                <a:sym typeface="+mn-ea"/>
              </a:rPr>
              <a:t>变量节点处理</a:t>
            </a:r>
            <a:r>
              <a:rPr lang="zh-CN" altLang="en-US" sz="2000" dirty="0">
                <a:solidFill>
                  <a:schemeClr val="tx1"/>
                </a:solidFill>
                <a:latin typeface="黑体" panose="02010609060101010101" pitchFamily="49" charset="-122"/>
                <a:ea typeface="黑体" panose="02010609060101010101" pitchFamily="49" charset="-122"/>
                <a:sym typeface="+mn-ea"/>
              </a:rPr>
              <a:t>：在第</a:t>
            </a:r>
            <a:r>
              <a:rPr lang="en-US" altLang="zh-CN" sz="2000" i="1" dirty="0">
                <a:solidFill>
                  <a:schemeClr val="tx1"/>
                </a:solidFill>
                <a:latin typeface="+mn-lt"/>
                <a:ea typeface="黑体" panose="02010609060101010101" pitchFamily="49" charset="-122"/>
                <a:cs typeface="+mn-lt"/>
                <a:sym typeface="+mn-ea"/>
              </a:rPr>
              <a:t>l </a:t>
            </a:r>
            <a:r>
              <a:rPr lang="zh-CN" altLang="en-US" sz="2000" dirty="0">
                <a:solidFill>
                  <a:schemeClr val="tx1"/>
                </a:solidFill>
                <a:latin typeface="黑体" panose="02010609060101010101" pitchFamily="49" charset="-122"/>
                <a:ea typeface="黑体" panose="02010609060101010101" pitchFamily="49" charset="-122"/>
                <a:sym typeface="+mn-ea"/>
              </a:rPr>
              <a:t>次迭代过程中，对变量节点</a:t>
            </a:r>
            <a:r>
              <a:rPr lang="zh-CN" altLang="en-US" sz="2000" i="1" dirty="0">
                <a:solidFill>
                  <a:schemeClr val="tx1"/>
                </a:solidFill>
                <a:latin typeface="+mj-lt"/>
                <a:ea typeface="黑体" panose="02010609060101010101" pitchFamily="49" charset="-122"/>
                <a:cs typeface="+mj-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和与它相连的变量节点</a:t>
            </a:r>
            <a:r>
              <a:rPr lang="zh-CN" altLang="en-US" sz="2000" dirty="0">
                <a:solidFill>
                  <a:schemeClr val="tx1"/>
                </a:solidFill>
                <a:latin typeface="+mn-lt"/>
                <a:ea typeface="黑体" panose="02010609060101010101" pitchFamily="49" charset="-122"/>
                <a:cs typeface="+mn-lt"/>
                <a:sym typeface="+mn-ea"/>
              </a:rPr>
              <a:t>j</a:t>
            </a:r>
            <a:r>
              <a:rPr lang="en-US" altLang="zh-CN"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mn-lt"/>
                <a:ea typeface="黑体" panose="02010609060101010101" pitchFamily="49" charset="-122"/>
                <a:cs typeface="+mn-lt"/>
                <a:sym typeface="+mn-ea"/>
              </a:rPr>
              <a:t>C(i)</a:t>
            </a:r>
            <a:r>
              <a:rPr lang="zh-CN" altLang="en-US" sz="2000" dirty="0">
                <a:solidFill>
                  <a:schemeClr val="tx1"/>
                </a:solidFill>
                <a:latin typeface="黑体" panose="02010609060101010101" pitchFamily="49" charset="-122"/>
                <a:ea typeface="黑体" panose="02010609060101010101" pitchFamily="49" charset="-122"/>
                <a:sym typeface="+mn-ea"/>
              </a:rPr>
              <a:t>，计算校验节点 </a:t>
            </a:r>
            <a:r>
              <a:rPr lang="zh-CN" altLang="en-US" sz="2000" i="1" dirty="0">
                <a:solidFill>
                  <a:schemeClr val="tx1"/>
                </a:solidFill>
                <a:latin typeface="+mn-lt"/>
                <a:ea typeface="黑体" panose="02010609060101010101" pitchFamily="49" charset="-122"/>
                <a:cs typeface="+mn-lt"/>
                <a:sym typeface="+mn-ea"/>
              </a:rPr>
              <a:t>j </a:t>
            </a:r>
            <a:r>
              <a:rPr lang="zh-CN" altLang="en-US" sz="2000" dirty="0">
                <a:solidFill>
                  <a:schemeClr val="tx1"/>
                </a:solidFill>
                <a:latin typeface="+mn-ea"/>
                <a:ea typeface="+mn-ea"/>
                <a:cs typeface="+mj-lt"/>
                <a:sym typeface="+mn-ea"/>
              </a:rPr>
              <a:t>从变量节点 </a:t>
            </a:r>
            <a:r>
              <a:rPr lang="zh-CN" altLang="en-US" sz="2000" i="1" dirty="0">
                <a:solidFill>
                  <a:schemeClr val="tx1"/>
                </a:solidFill>
                <a:latin typeface="+mn-lt"/>
                <a:ea typeface="黑体" panose="02010609060101010101" pitchFamily="49" charset="-122"/>
                <a:cs typeface="+mn-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处获得的消息</a:t>
            </a:r>
            <a:r>
              <a:rPr lang="zh-CN" altLang="en-US" sz="2000"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en-US" altLang="zh-CN" sz="2000" i="1" baseline="30000"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mj-lt"/>
                <a:ea typeface="黑体" panose="02010609060101010101" pitchFamily="49" charset="-122"/>
                <a:cs typeface="+mj-lt"/>
                <a:sym typeface="+mn-ea"/>
              </a:rPr>
              <a:t>(</a:t>
            </a:r>
            <a:r>
              <a:rPr lang="zh-CN" altLang="en-US" sz="2000" i="1" dirty="0">
                <a:solidFill>
                  <a:schemeClr val="tx1"/>
                </a:solidFill>
                <a:latin typeface="+mj-lt"/>
                <a:ea typeface="黑体" panose="02010609060101010101" pitchFamily="49" charset="-122"/>
                <a:cs typeface="+mj-lt"/>
                <a:sym typeface="+mn-ea"/>
              </a:rPr>
              <a:t>q</a:t>
            </a:r>
            <a:r>
              <a:rPr lang="en-US" altLang="zh-CN" sz="2000" i="1" baseline="-25000" dirty="0">
                <a:solidFill>
                  <a:schemeClr val="tx1"/>
                </a:solidFill>
                <a:latin typeface="+mj-lt"/>
                <a:ea typeface="黑体" panose="02010609060101010101" pitchFamily="49" charset="-122"/>
                <a:cs typeface="+mj-lt"/>
                <a:sym typeface="+mn-ea"/>
              </a:rPr>
              <a:t>il</a:t>
            </a:r>
            <a:r>
              <a:rPr lang="zh-CN" altLang="en-US" sz="2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为：</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对象 4">
            <a:hlinkClick r:id="" action="ppaction://ole?verb=0"/>
          </p:cNvPr>
          <p:cNvGraphicFramePr>
            <a:graphicFrameLocks noChangeAspect="1"/>
          </p:cNvGraphicFramePr>
          <p:nvPr/>
        </p:nvGraphicFramePr>
        <p:xfrm>
          <a:off x="1004570" y="2172970"/>
          <a:ext cx="7222490" cy="1265555"/>
        </p:xfrm>
        <a:graphic>
          <a:graphicData uri="http://schemas.openxmlformats.org/presentationml/2006/ole">
            <mc:AlternateContent xmlns:mc="http://schemas.openxmlformats.org/markup-compatibility/2006">
              <mc:Choice xmlns:v="urn:schemas-microsoft-com:vml" Requires="v">
                <p:oleObj r:id="rId2" imgW="3759200" imgH="609600" progId="Equation.KSEE3">
                  <p:embed/>
                </p:oleObj>
              </mc:Choice>
              <mc:Fallback>
                <p:oleObj r:id="rId2" imgW="3759200" imgH="609600" progId="Equation.KSEE3">
                  <p:embed/>
                  <p:pic>
                    <p:nvPicPr>
                      <p:cNvPr id="0" name="图片 4096"/>
                      <p:cNvPicPr/>
                      <p:nvPr/>
                    </p:nvPicPr>
                    <p:blipFill>
                      <a:blip r:embed="rId3"/>
                      <a:stretch>
                        <a:fillRect/>
                      </a:stretch>
                    </p:blipFill>
                    <p:spPr>
                      <a:xfrm>
                        <a:off x="1004570" y="2172970"/>
                        <a:ext cx="7222490" cy="126555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291590" y="4960620"/>
          <a:ext cx="6276340" cy="845185"/>
        </p:xfrm>
        <a:graphic>
          <a:graphicData uri="http://schemas.openxmlformats.org/presentationml/2006/ole">
            <mc:AlternateContent xmlns:mc="http://schemas.openxmlformats.org/markup-compatibility/2006">
              <mc:Choice xmlns:v="urn:schemas-microsoft-com:vml" Requires="v">
                <p:oleObj r:id="rId4" imgW="2691765" imgH="405765" progId="Equation.KSEE3">
                  <p:embed/>
                </p:oleObj>
              </mc:Choice>
              <mc:Fallback>
                <p:oleObj r:id="rId4" imgW="2691765" imgH="405765" progId="Equation.KSEE3">
                  <p:embed/>
                  <p:pic>
                    <p:nvPicPr>
                      <p:cNvPr id="0" name="图片 4097"/>
                      <p:cNvPicPr/>
                      <p:nvPr/>
                    </p:nvPicPr>
                    <p:blipFill>
                      <a:blip r:embed="rId5"/>
                      <a:stretch>
                        <a:fillRect/>
                      </a:stretch>
                    </p:blipFill>
                    <p:spPr>
                      <a:xfrm>
                        <a:off x="1291590" y="4960620"/>
                        <a:ext cx="6276340" cy="845185"/>
                      </a:xfrm>
                      <a:prstGeom prst="rect">
                        <a:avLst/>
                      </a:prstGeom>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en-US" altLang="zh-CN" sz="2400">
                <a:sym typeface="+mn-ea"/>
              </a:rPr>
              <a:t> </a:t>
            </a:r>
            <a:r>
              <a:rPr lang="zh-CN" altLang="en-US" sz="2400">
                <a:sym typeface="+mn-ea"/>
              </a:rPr>
              <a:t>对数域译码</a:t>
            </a:r>
            <a:endParaRPr sz="2400">
              <a:sym typeface="+mn-ea"/>
            </a:endParaRPr>
          </a:p>
        </p:txBody>
      </p:sp>
      <p:sp>
        <p:nvSpPr>
          <p:cNvPr id="3" name="文本框 2"/>
          <p:cNvSpPr txBox="1"/>
          <p:nvPr/>
        </p:nvSpPr>
        <p:spPr>
          <a:xfrm>
            <a:off x="969645" y="1140460"/>
            <a:ext cx="7205345" cy="4399915"/>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(4)</a:t>
            </a:r>
            <a:r>
              <a:rPr lang="zh-CN" altLang="en-US" sz="2000" dirty="0">
                <a:solidFill>
                  <a:srgbClr val="3333CC"/>
                </a:solidFill>
                <a:latin typeface="黑体" panose="02010609060101010101" pitchFamily="49" charset="-122"/>
                <a:ea typeface="黑体" panose="02010609060101010101" pitchFamily="49" charset="-122"/>
                <a:sym typeface="+mn-ea"/>
              </a:rPr>
              <a:t>译码判决</a:t>
            </a:r>
            <a:r>
              <a:rPr lang="zh-CN" altLang="en-US" sz="2000" dirty="0">
                <a:solidFill>
                  <a:schemeClr val="tx1"/>
                </a:solidFill>
                <a:latin typeface="黑体" panose="02010609060101010101" pitchFamily="49" charset="-122"/>
                <a:ea typeface="黑体" panose="02010609060101010101" pitchFamily="49" charset="-122"/>
                <a:sym typeface="+mn-ea"/>
              </a:rPr>
              <a:t>：变量节点</a:t>
            </a:r>
            <a:r>
              <a:rPr lang="zh-CN" altLang="en-US" sz="2000" i="1" dirty="0">
                <a:solidFill>
                  <a:schemeClr val="tx1"/>
                </a:solidFill>
                <a:latin typeface="+mj-lt"/>
                <a:ea typeface="黑体" panose="02010609060101010101" pitchFamily="49" charset="-122"/>
                <a:cs typeface="+mj-lt"/>
                <a:sym typeface="+mn-ea"/>
              </a:rPr>
              <a:t>i</a:t>
            </a:r>
            <a:r>
              <a:rPr lang="zh-CN" altLang="en-US" sz="2000" dirty="0">
                <a:solidFill>
                  <a:schemeClr val="tx1"/>
                </a:solidFill>
                <a:latin typeface="黑体" panose="02010609060101010101" pitchFamily="49" charset="-122"/>
                <a:ea typeface="黑体" panose="02010609060101010101" pitchFamily="49" charset="-122"/>
                <a:sym typeface="+mn-ea"/>
              </a:rPr>
              <a:t>根据所接收到的所有消息得到最终消息对数似然比</a:t>
            </a:r>
            <a:r>
              <a:rPr lang="zh-CN" altLang="en-US" sz="2000" dirty="0">
                <a:solidFill>
                  <a:schemeClr val="tx1"/>
                </a:solidFill>
                <a:latin typeface="+mn-lt"/>
                <a:ea typeface="黑体" panose="02010609060101010101" pitchFamily="49" charset="-122"/>
                <a:cs typeface="+mn-lt"/>
                <a:sym typeface="+mn-ea"/>
              </a:rPr>
              <a:t>L</a:t>
            </a:r>
            <a:r>
              <a:rPr lang="en-US" altLang="zh-CN" sz="2000" baseline="30000" dirty="0">
                <a:solidFill>
                  <a:schemeClr val="tx1"/>
                </a:solidFill>
                <a:latin typeface="+mn-lt"/>
                <a:ea typeface="黑体" panose="02010609060101010101" pitchFamily="49" charset="-122"/>
                <a:cs typeface="+mn-lt"/>
                <a:sym typeface="+mn-ea"/>
              </a:rPr>
              <a:t>(</a:t>
            </a:r>
            <a:r>
              <a:rPr lang="en-US" altLang="zh-CN" sz="2000" i="1" baseline="30000" dirty="0">
                <a:solidFill>
                  <a:schemeClr val="tx1"/>
                </a:solidFill>
                <a:latin typeface="+mn-lt"/>
                <a:ea typeface="黑体" panose="02010609060101010101" pitchFamily="49" charset="-122"/>
                <a:cs typeface="+mn-lt"/>
                <a:sym typeface="+mn-ea"/>
              </a:rPr>
              <a:t>l</a:t>
            </a:r>
            <a:r>
              <a:rPr lang="en-US" altLang="zh-CN" sz="2000" baseline="30000" dirty="0">
                <a:solidFill>
                  <a:schemeClr val="tx1"/>
                </a:solidFill>
                <a:latin typeface="+mn-lt"/>
                <a:ea typeface="黑体" panose="02010609060101010101" pitchFamily="49" charset="-122"/>
                <a:cs typeface="+mn-lt"/>
                <a:sym typeface="+mn-ea"/>
              </a:rPr>
              <a:t>)</a:t>
            </a:r>
            <a:r>
              <a:rPr lang="en-US" altLang="zh-CN" sz="2000" dirty="0">
                <a:solidFill>
                  <a:schemeClr val="tx1"/>
                </a:solidFill>
                <a:latin typeface="+mn-lt"/>
                <a:ea typeface="黑体" panose="02010609060101010101" pitchFamily="49" charset="-122"/>
                <a:cs typeface="+mn-lt"/>
                <a:sym typeface="+mn-ea"/>
              </a:rPr>
              <a:t>(</a:t>
            </a:r>
            <a:r>
              <a:rPr lang="en-US" altLang="zh-CN" sz="2000" i="1" dirty="0">
                <a:solidFill>
                  <a:schemeClr val="tx1"/>
                </a:solidFill>
                <a:latin typeface="+mn-lt"/>
                <a:ea typeface="黑体" panose="02010609060101010101" pitchFamily="49" charset="-122"/>
                <a:cs typeface="+mn-lt"/>
                <a:sym typeface="+mn-ea"/>
              </a:rPr>
              <a:t>q</a:t>
            </a:r>
            <a:r>
              <a:rPr lang="en-US" altLang="zh-CN" sz="2000" i="1" baseline="-25000" dirty="0">
                <a:solidFill>
                  <a:schemeClr val="tx1"/>
                </a:solidFill>
                <a:latin typeface="+mn-lt"/>
                <a:ea typeface="黑体" panose="02010609060101010101" pitchFamily="49" charset="-122"/>
                <a:cs typeface="+mn-lt"/>
                <a:sym typeface="+mn-ea"/>
              </a:rPr>
              <a:t>i</a:t>
            </a:r>
            <a:r>
              <a:rPr lang="en-US" altLang="zh-CN" sz="2000" dirty="0">
                <a:solidFill>
                  <a:schemeClr val="tx1"/>
                </a:solidFill>
                <a:latin typeface="+mn-lt"/>
                <a:ea typeface="黑体" panose="02010609060101010101" pitchFamily="49" charset="-122"/>
                <a:cs typeface="+mn-lt"/>
                <a:sym typeface="+mn-ea"/>
              </a:rPr>
              <a:t>)</a:t>
            </a:r>
            <a:r>
              <a:rPr lang="zh-CN" altLang="en-US" sz="2000" dirty="0">
                <a:solidFill>
                  <a:schemeClr val="tx1"/>
                </a:solidFill>
                <a:latin typeface="+mn-lt"/>
                <a:ea typeface="黑体" panose="02010609060101010101" pitchFamily="49" charset="-122"/>
                <a:cs typeface="+mn-lt"/>
                <a:sym typeface="+mn-ea"/>
              </a:rPr>
              <a:t>为：</a:t>
            </a:r>
          </a:p>
          <a:p>
            <a:endParaRPr lang="zh-CN" altLang="en-US" sz="2000" dirty="0">
              <a:solidFill>
                <a:schemeClr val="tx1"/>
              </a:solidFill>
              <a:latin typeface="+mn-lt"/>
              <a:ea typeface="黑体" panose="02010609060101010101" pitchFamily="49" charset="-122"/>
              <a:cs typeface="+mn-lt"/>
              <a:sym typeface="+mn-ea"/>
            </a:endParaRPr>
          </a:p>
          <a:p>
            <a:endParaRPr lang="zh-CN" altLang="en-US" sz="2000" dirty="0">
              <a:solidFill>
                <a:schemeClr val="tx1"/>
              </a:solidFill>
              <a:latin typeface="+mn-lt"/>
              <a:ea typeface="黑体" panose="02010609060101010101" pitchFamily="49" charset="-122"/>
              <a:cs typeface="+mn-lt"/>
              <a:sym typeface="+mn-ea"/>
            </a:endParaRPr>
          </a:p>
          <a:p>
            <a:endParaRPr lang="zh-CN" altLang="en-US" sz="2000" dirty="0">
              <a:solidFill>
                <a:schemeClr val="tx1"/>
              </a:solidFill>
              <a:latin typeface="+mn-lt"/>
              <a:ea typeface="黑体" panose="02010609060101010101" pitchFamily="49" charset="-122"/>
              <a:cs typeface="+mn-lt"/>
              <a:sym typeface="+mn-ea"/>
            </a:endParaRPr>
          </a:p>
          <a:p>
            <a:endParaRPr lang="zh-CN" altLang="en-US" sz="2000" dirty="0">
              <a:solidFill>
                <a:schemeClr val="tx1"/>
              </a:solidFill>
              <a:latin typeface="+mn-lt"/>
              <a:ea typeface="黑体" panose="02010609060101010101" pitchFamily="49" charset="-122"/>
              <a:cs typeface="+mn-lt"/>
              <a:sym typeface="+mn-ea"/>
            </a:endParaRPr>
          </a:p>
          <a:p>
            <a:r>
              <a:rPr lang="zh-CN" altLang="en-US" sz="2000" dirty="0">
                <a:solidFill>
                  <a:schemeClr val="tx1"/>
                </a:solidFill>
                <a:latin typeface="+mn-lt"/>
                <a:ea typeface="黑体" panose="02010609060101010101" pitchFamily="49" charset="-122"/>
                <a:cs typeface="+mn-lt"/>
                <a:sym typeface="+mn-ea"/>
              </a:rPr>
              <a:t>如果</a:t>
            </a:r>
            <a:r>
              <a:rPr lang="zh-CN" altLang="en-US" sz="2000"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en-US" altLang="zh-CN" sz="2000" i="1" baseline="30000" dirty="0">
                <a:solidFill>
                  <a:schemeClr val="tx1"/>
                </a:solidFill>
                <a:latin typeface="+mj-lt"/>
                <a:ea typeface="黑体" panose="02010609060101010101" pitchFamily="49" charset="-122"/>
                <a:cs typeface="+mj-lt"/>
                <a:sym typeface="+mn-ea"/>
              </a:rPr>
              <a:t>l</a:t>
            </a:r>
            <a:r>
              <a:rPr lang="en-US" altLang="zh-CN" sz="2000" baseline="30000" dirty="0">
                <a:solidFill>
                  <a:schemeClr val="tx1"/>
                </a:solidFill>
                <a:latin typeface="+mj-lt"/>
                <a:ea typeface="黑体" panose="02010609060101010101" pitchFamily="49" charset="-122"/>
                <a:cs typeface="+mj-lt"/>
                <a:sym typeface="+mn-ea"/>
              </a:rPr>
              <a:t>)</a:t>
            </a:r>
            <a:r>
              <a:rPr lang="zh-CN" altLang="en-US" sz="2000" dirty="0">
                <a:solidFill>
                  <a:schemeClr val="tx1"/>
                </a:solidFill>
                <a:latin typeface="+mj-lt"/>
                <a:ea typeface="黑体" panose="02010609060101010101" pitchFamily="49" charset="-122"/>
                <a:cs typeface="+mj-lt"/>
                <a:sym typeface="+mn-ea"/>
              </a:rPr>
              <a:t>(</a:t>
            </a:r>
            <a:r>
              <a:rPr lang="zh-CN" altLang="en-US" sz="2000" i="1" dirty="0">
                <a:solidFill>
                  <a:schemeClr val="tx1"/>
                </a:solidFill>
                <a:latin typeface="+mj-lt"/>
                <a:ea typeface="黑体" panose="02010609060101010101" pitchFamily="49" charset="-122"/>
                <a:cs typeface="+mj-lt"/>
                <a:sym typeface="+mn-ea"/>
              </a:rPr>
              <a:t>q</a:t>
            </a:r>
            <a:r>
              <a:rPr lang="en-US" altLang="zh-CN" sz="2000" i="1" baseline="-25000" dirty="0">
                <a:solidFill>
                  <a:schemeClr val="tx1"/>
                </a:solidFill>
                <a:latin typeface="+mj-lt"/>
                <a:ea typeface="黑体" panose="02010609060101010101" pitchFamily="49" charset="-122"/>
                <a:cs typeface="+mj-lt"/>
                <a:sym typeface="+mn-ea"/>
              </a:rPr>
              <a:t>i</a:t>
            </a:r>
            <a:r>
              <a:rPr lang="zh-CN" altLang="en-US" sz="2000" dirty="0">
                <a:solidFill>
                  <a:schemeClr val="tx1"/>
                </a:solidFill>
                <a:latin typeface="+mj-lt"/>
                <a:ea typeface="黑体" panose="02010609060101010101" pitchFamily="49" charset="-122"/>
                <a:cs typeface="+mj-lt"/>
                <a:sym typeface="+mn-ea"/>
              </a:rPr>
              <a:t>)&gt;0</a:t>
            </a:r>
            <a:r>
              <a:rPr lang="zh-CN" altLang="en-US" sz="2000" dirty="0">
                <a:solidFill>
                  <a:schemeClr val="tx1"/>
                </a:solidFill>
                <a:latin typeface="+mn-lt"/>
                <a:ea typeface="黑体" panose="02010609060101010101" pitchFamily="49" charset="-122"/>
                <a:cs typeface="+mn-lt"/>
                <a:sym typeface="+mn-ea"/>
              </a:rPr>
              <a:t>，那么</a:t>
            </a:r>
            <a:r>
              <a:rPr lang="zh-CN" altLang="en-US" sz="2000" dirty="0">
                <a:solidFill>
                  <a:schemeClr val="tx1"/>
                </a:solidFill>
                <a:latin typeface="+mj-lt"/>
                <a:ea typeface="黑体" panose="02010609060101010101" pitchFamily="49" charset="-122"/>
                <a:cs typeface="+mj-lt"/>
                <a:sym typeface="+mn-ea"/>
              </a:rPr>
              <a:t>c</a:t>
            </a:r>
            <a:r>
              <a:rPr lang="en-US" altLang="zh-CN" sz="2000" i="1" baseline="-25000" dirty="0">
                <a:solidFill>
                  <a:schemeClr val="tx1"/>
                </a:solidFill>
                <a:latin typeface="+mj-lt"/>
                <a:ea typeface="黑体" panose="02010609060101010101" pitchFamily="49" charset="-122"/>
                <a:cs typeface="+mj-lt"/>
                <a:sym typeface="+mn-ea"/>
              </a:rPr>
              <a:t>i</a:t>
            </a:r>
            <a:r>
              <a:rPr lang="en-US" altLang="zh-CN" sz="2000" dirty="0">
                <a:solidFill>
                  <a:schemeClr val="tx1"/>
                </a:solidFill>
                <a:latin typeface="+mj-lt"/>
                <a:ea typeface="黑体" panose="02010609060101010101" pitchFamily="49" charset="-122"/>
                <a:cs typeface="+mj-lt"/>
                <a:sym typeface="+mn-ea"/>
              </a:rPr>
              <a:t>' </a:t>
            </a:r>
            <a:r>
              <a:rPr lang="zh-CN" altLang="en-US" sz="2000" dirty="0">
                <a:solidFill>
                  <a:schemeClr val="tx1"/>
                </a:solidFill>
                <a:latin typeface="+mn-lt"/>
                <a:ea typeface="黑体" panose="02010609060101010101" pitchFamily="49" charset="-122"/>
                <a:cs typeface="+mn-lt"/>
                <a:sym typeface="+mn-ea"/>
              </a:rPr>
              <a:t>等于0，否则</a:t>
            </a:r>
            <a:r>
              <a:rPr lang="zh-CN" altLang="en-US" sz="2000" dirty="0">
                <a:latin typeface="+mn-lt"/>
                <a:ea typeface="黑体" panose="02010609060101010101" pitchFamily="49" charset="-122"/>
                <a:cs typeface="+mn-lt"/>
                <a:sym typeface="+mn-ea"/>
              </a:rPr>
              <a:t>c</a:t>
            </a:r>
            <a:r>
              <a:rPr lang="en-US" altLang="zh-CN" sz="2000" i="1" baseline="-25000" dirty="0">
                <a:latin typeface="+mn-lt"/>
                <a:ea typeface="黑体" panose="02010609060101010101" pitchFamily="49" charset="-122"/>
                <a:cs typeface="+mn-lt"/>
                <a:sym typeface="+mn-ea"/>
              </a:rPr>
              <a:t>i</a:t>
            </a:r>
            <a:r>
              <a:rPr lang="en-US" altLang="zh-CN" sz="2000" dirty="0">
                <a:latin typeface="+mn-lt"/>
                <a:ea typeface="黑体" panose="02010609060101010101" pitchFamily="49" charset="-122"/>
                <a:cs typeface="+mn-lt"/>
                <a:sym typeface="+mn-ea"/>
              </a:rPr>
              <a:t>' </a:t>
            </a:r>
            <a:r>
              <a:rPr lang="zh-CN" altLang="en-US" sz="2000" dirty="0">
                <a:solidFill>
                  <a:schemeClr val="tx1"/>
                </a:solidFill>
                <a:latin typeface="+mn-lt"/>
                <a:ea typeface="黑体" panose="02010609060101010101" pitchFamily="49" charset="-122"/>
                <a:cs typeface="+mn-lt"/>
                <a:sym typeface="+mn-ea"/>
              </a:rPr>
              <a:t>等于1。</a:t>
            </a:r>
          </a:p>
          <a:p>
            <a:endParaRPr lang="zh-CN" altLang="en-US" sz="2000" dirty="0">
              <a:solidFill>
                <a:schemeClr val="tx1"/>
              </a:solidFill>
              <a:latin typeface="+mn-lt"/>
              <a:ea typeface="黑体" panose="02010609060101010101" pitchFamily="49" charset="-122"/>
              <a:cs typeface="+mn-lt"/>
              <a:sym typeface="+mn-ea"/>
            </a:endParaRPr>
          </a:p>
          <a:p>
            <a:r>
              <a:rPr lang="zh-CN" altLang="en-US" sz="2000" dirty="0">
                <a:solidFill>
                  <a:schemeClr val="tx1"/>
                </a:solidFill>
                <a:latin typeface="+mn-lt"/>
                <a:ea typeface="黑体" panose="02010609060101010101" pitchFamily="49" charset="-122"/>
                <a:cs typeface="+mn-lt"/>
                <a:sym typeface="+mn-ea"/>
              </a:rPr>
              <a:t>(5)</a:t>
            </a:r>
            <a:r>
              <a:rPr lang="zh-CN" altLang="en-US" sz="2000" dirty="0">
                <a:solidFill>
                  <a:srgbClr val="3333CC"/>
                </a:solidFill>
                <a:latin typeface="+mn-lt"/>
                <a:ea typeface="黑体" panose="02010609060101010101" pitchFamily="49" charset="-122"/>
                <a:cs typeface="+mn-lt"/>
                <a:sym typeface="+mn-ea"/>
              </a:rPr>
              <a:t>终止迭代</a:t>
            </a:r>
            <a:r>
              <a:rPr lang="zh-CN" altLang="en-US" sz="2000" dirty="0">
                <a:solidFill>
                  <a:schemeClr val="tx1"/>
                </a:solidFill>
                <a:latin typeface="+mn-lt"/>
                <a:ea typeface="黑体" panose="02010609060101010101" pitchFamily="49" charset="-122"/>
                <a:cs typeface="+mn-lt"/>
                <a:sym typeface="+mn-ea"/>
              </a:rPr>
              <a:t>：若迭代次数得到预设值或者是</a:t>
            </a:r>
            <a:r>
              <a:rPr lang="zh-CN" altLang="en-US" sz="2000" dirty="0">
                <a:solidFill>
                  <a:schemeClr val="tx1"/>
                </a:solidFill>
                <a:latin typeface="+mj-lt"/>
                <a:ea typeface="黑体" panose="02010609060101010101" pitchFamily="49" charset="-122"/>
                <a:cs typeface="+mj-lt"/>
                <a:sym typeface="+mn-ea"/>
              </a:rPr>
              <a:t>Hc</a:t>
            </a:r>
            <a:r>
              <a:rPr lang="en-US" altLang="zh-CN" sz="2000" dirty="0">
                <a:solidFill>
                  <a:schemeClr val="tx1"/>
                </a:solidFill>
                <a:latin typeface="+mj-lt"/>
                <a:ea typeface="黑体" panose="02010609060101010101" pitchFamily="49" charset="-122"/>
                <a:cs typeface="+mj-lt"/>
                <a:sym typeface="+mn-ea"/>
              </a:rPr>
              <a:t>'</a:t>
            </a:r>
            <a:r>
              <a:rPr lang="en-US" altLang="zh-CN" sz="2000" baseline="30000" dirty="0">
                <a:solidFill>
                  <a:schemeClr val="tx1"/>
                </a:solidFill>
                <a:latin typeface="+mj-lt"/>
                <a:ea typeface="黑体" panose="02010609060101010101" pitchFamily="49" charset="-122"/>
                <a:cs typeface="+mj-lt"/>
                <a:sym typeface="+mn-ea"/>
              </a:rPr>
              <a:t>T</a:t>
            </a:r>
            <a:r>
              <a:rPr lang="zh-CN" altLang="en-US" sz="2000" dirty="0">
                <a:solidFill>
                  <a:schemeClr val="tx1"/>
                </a:solidFill>
                <a:latin typeface="+mj-lt"/>
                <a:ea typeface="黑体" panose="02010609060101010101" pitchFamily="49" charset="-122"/>
                <a:cs typeface="+mj-lt"/>
                <a:sym typeface="+mn-ea"/>
              </a:rPr>
              <a:t>=</a:t>
            </a:r>
            <a:r>
              <a:rPr lang="en-US" altLang="zh-CN" sz="2000" dirty="0">
                <a:solidFill>
                  <a:schemeClr val="tx1"/>
                </a:solidFill>
                <a:latin typeface="+mj-lt"/>
                <a:ea typeface="黑体" panose="02010609060101010101" pitchFamily="49" charset="-122"/>
                <a:cs typeface="+mj-lt"/>
                <a:sym typeface="+mn-ea"/>
              </a:rPr>
              <a:t>0</a:t>
            </a:r>
            <a:r>
              <a:rPr lang="zh-CN" altLang="en-US" sz="2000" dirty="0">
                <a:solidFill>
                  <a:schemeClr val="tx1"/>
                </a:solidFill>
                <a:latin typeface="+mn-lt"/>
                <a:ea typeface="黑体" panose="02010609060101010101" pitchFamily="49" charset="-122"/>
                <a:cs typeface="+mn-lt"/>
                <a:sym typeface="+mn-ea"/>
              </a:rPr>
              <a:t>，那么停止迭代，结束运算；；否则继续迭代直至满足终止条件为止。</a:t>
            </a:r>
          </a:p>
          <a:p>
            <a:endParaRPr lang="zh-CN" altLang="en-US" sz="2000" dirty="0">
              <a:solidFill>
                <a:schemeClr val="tx1"/>
              </a:solidFill>
              <a:latin typeface="+mn-lt"/>
              <a:ea typeface="黑体" panose="02010609060101010101" pitchFamily="49" charset="-122"/>
              <a:cs typeface="+mn-lt"/>
              <a:sym typeface="+mn-ea"/>
            </a:endParaRPr>
          </a:p>
          <a:p>
            <a:r>
              <a:rPr lang="zh-CN" altLang="en-US" sz="2000" dirty="0">
                <a:solidFill>
                  <a:schemeClr val="tx1"/>
                </a:solidFill>
                <a:latin typeface="+mn-lt"/>
                <a:ea typeface="黑体" panose="02010609060101010101" pitchFamily="49" charset="-122"/>
                <a:cs typeface="+mn-lt"/>
                <a:sym typeface="+mn-ea"/>
              </a:rPr>
              <a:t>        这两小节着重讲了</a:t>
            </a:r>
            <a:r>
              <a:rPr lang="en-US" altLang="zh-CN" sz="2000" dirty="0">
                <a:solidFill>
                  <a:schemeClr val="tx1"/>
                </a:solidFill>
                <a:latin typeface="+mn-lt"/>
                <a:ea typeface="黑体" panose="02010609060101010101" pitchFamily="49" charset="-122"/>
                <a:cs typeface="+mn-lt"/>
                <a:sym typeface="+mn-ea"/>
              </a:rPr>
              <a:t>BP</a:t>
            </a:r>
            <a:r>
              <a:rPr lang="zh-CN" altLang="en-US" sz="2000" dirty="0">
                <a:solidFill>
                  <a:schemeClr val="tx1"/>
                </a:solidFill>
                <a:latin typeface="+mn-lt"/>
                <a:ea typeface="黑体" panose="02010609060101010101" pitchFamily="49" charset="-122"/>
                <a:cs typeface="+mn-lt"/>
                <a:sym typeface="+mn-ea"/>
              </a:rPr>
              <a:t>译码，对于其它的译码方法和准循环码、多进制码的编码译码算法，有兴趣的同学可以去查阅后面的参考文献。</a:t>
            </a:r>
          </a:p>
        </p:txBody>
      </p:sp>
      <p:graphicFrame>
        <p:nvGraphicFramePr>
          <p:cNvPr id="4" name="对象 3">
            <a:hlinkClick r:id="" action="ppaction://ole?verb=0"/>
          </p:cNvPr>
          <p:cNvGraphicFramePr>
            <a:graphicFrameLocks noChangeAspect="1"/>
          </p:cNvGraphicFramePr>
          <p:nvPr/>
        </p:nvGraphicFramePr>
        <p:xfrm>
          <a:off x="1147445" y="1879600"/>
          <a:ext cx="6849745" cy="1089025"/>
        </p:xfrm>
        <a:graphic>
          <a:graphicData uri="http://schemas.openxmlformats.org/presentationml/2006/ole">
            <mc:AlternateContent xmlns:mc="http://schemas.openxmlformats.org/markup-compatibility/2006">
              <mc:Choice xmlns:v="urn:schemas-microsoft-com:vml" Requires="v">
                <p:oleObj r:id="rId2" imgW="2552700" imgH="405765" progId="Equation.KSEE3">
                  <p:embed/>
                </p:oleObj>
              </mc:Choice>
              <mc:Fallback>
                <p:oleObj r:id="rId2" imgW="2552700" imgH="405765" progId="Equation.KSEE3">
                  <p:embed/>
                  <p:pic>
                    <p:nvPicPr>
                      <p:cNvPr id="0" name="图片 6144"/>
                      <p:cNvPicPr/>
                      <p:nvPr/>
                    </p:nvPicPr>
                    <p:blipFill>
                      <a:blip r:embed="rId3"/>
                      <a:stretch>
                        <a:fillRect/>
                      </a:stretch>
                    </p:blipFill>
                    <p:spPr>
                      <a:xfrm>
                        <a:off x="1147445" y="1879600"/>
                        <a:ext cx="6849745" cy="1089025"/>
                      </a:xfrm>
                      <a:prstGeom prst="rect">
                        <a:avLst/>
                      </a:prstGeom>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242185" y="480123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en-US" altLang="zh-CN" sz="2800" b="1" kern="0" noProof="0" dirty="0">
                <a:ln>
                  <a:noFill/>
                </a:ln>
                <a:solidFill>
                  <a:schemeClr val="tx1"/>
                </a:solidFill>
                <a:effectLst/>
                <a:uLnTx/>
                <a:uFillTx/>
                <a:cs typeface="+mn-cs"/>
                <a:sym typeface="+mn-ea"/>
              </a:rPr>
              <a:t>LDPC</a:t>
            </a:r>
            <a:r>
              <a:rPr lang="zh-CN" altLang="en-US" sz="2800" b="1" kern="0" noProof="0" dirty="0">
                <a:ln>
                  <a:noFill/>
                </a:ln>
                <a:solidFill>
                  <a:schemeClr val="tx1"/>
                </a:solidFill>
                <a:effectLst/>
                <a:uLnTx/>
                <a:uFillTx/>
                <a:cs typeface="+mn-cs"/>
                <a:sym typeface="+mn-ea"/>
              </a:rPr>
              <a:t>码的应用与发展</a:t>
            </a:r>
          </a:p>
        </p:txBody>
      </p:sp>
      <p:sp>
        <p:nvSpPr>
          <p:cNvPr id="9" name="AutoShape 50"/>
          <p:cNvSpPr>
            <a:spLocks noChangeArrowheads="1"/>
          </p:cNvSpPr>
          <p:nvPr/>
        </p:nvSpPr>
        <p:spPr bwMode="gray">
          <a:xfrm>
            <a:off x="2438400" y="3837305"/>
            <a:ext cx="5981065" cy="64706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2800" b="1" kern="0" noProof="0" dirty="0">
                <a:ln>
                  <a:noFill/>
                </a:ln>
                <a:solidFill>
                  <a:srgbClr val="A6A5A5"/>
                </a:solidFill>
                <a:effectLst/>
                <a:uLnTx/>
                <a:uFillTx/>
                <a:cs typeface="+mn-cs"/>
                <a:sym typeface="+mn-ea"/>
              </a:rPr>
              <a:t>LDPC</a:t>
            </a:r>
            <a:r>
              <a:rPr lang="zh-CN" altLang="en-US" sz="2800" b="1" kern="0" noProof="0" dirty="0">
                <a:ln>
                  <a:noFill/>
                </a:ln>
                <a:solidFill>
                  <a:srgbClr val="A6A5A5"/>
                </a:solidFill>
                <a:effectLst/>
                <a:uLnTx/>
                <a:uFillTx/>
                <a:cs typeface="+mn-cs"/>
                <a:sym typeface="+mn-ea"/>
              </a:rPr>
              <a:t>码的编码、译码</a:t>
            </a:r>
          </a:p>
        </p:txBody>
      </p:sp>
      <p:sp>
        <p:nvSpPr>
          <p:cNvPr id="10" name="AutoShape 51"/>
          <p:cNvSpPr>
            <a:spLocks noChangeArrowheads="1"/>
          </p:cNvSpPr>
          <p:nvPr/>
        </p:nvSpPr>
        <p:spPr bwMode="gray">
          <a:xfrm>
            <a:off x="2437130" y="2893060"/>
            <a:ext cx="5659755" cy="698500"/>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en-US" altLang="zh-CN" sz="2800" b="1" kern="0" noProof="0" dirty="0">
                <a:ln>
                  <a:noFill/>
                </a:ln>
                <a:solidFill>
                  <a:srgbClr val="BFBFBF"/>
                </a:solidFill>
                <a:effectLst/>
                <a:uLnTx/>
                <a:uFillTx/>
                <a:cs typeface="+mn-cs"/>
                <a:sym typeface="+mn-ea"/>
              </a:rPr>
              <a:t>LDPC</a:t>
            </a:r>
            <a:r>
              <a:rPr lang="zh-CN" altLang="en-US" sz="2800" b="1" kern="0" noProof="0" dirty="0">
                <a:ln>
                  <a:noFill/>
                </a:ln>
                <a:solidFill>
                  <a:srgbClr val="BFBFBF"/>
                </a:solidFill>
                <a:effectLst/>
                <a:uLnTx/>
                <a:uFillTx/>
                <a:cs typeface="+mn-cs"/>
                <a:sym typeface="+mn-ea"/>
              </a:rPr>
              <a:t>码</a:t>
            </a:r>
            <a:r>
              <a:rPr lang="en-US" altLang="zh-CN" sz="2800" b="1" kern="0" noProof="0" dirty="0">
                <a:ln>
                  <a:noFill/>
                </a:ln>
                <a:solidFill>
                  <a:srgbClr val="BFBFBF"/>
                </a:solidFill>
                <a:effectLst/>
                <a:uLnTx/>
                <a:uFillTx/>
                <a:cs typeface="+mn-cs"/>
                <a:sym typeface="+mn-ea"/>
              </a:rPr>
              <a:t>H</a:t>
            </a:r>
            <a:r>
              <a:rPr lang="zh-CN" altLang="en-US" sz="2800" b="1" kern="0" noProof="0" dirty="0">
                <a:ln>
                  <a:noFill/>
                </a:ln>
                <a:solidFill>
                  <a:srgbClr val="BFBFBF"/>
                </a:solidFill>
                <a:effectLst/>
                <a:uLnTx/>
                <a:uFillTx/>
                <a:cs typeface="+mn-cs"/>
                <a:sym typeface="+mn-ea"/>
              </a:rPr>
              <a:t>矩阵的构造</a:t>
            </a:r>
            <a:endParaRPr kumimoji="0" lang="zh-CN" altLang="en-US" sz="2800" b="1" i="0" u="none" strike="noStrike" kern="0" cap="none" spc="0" normalizeH="0" baseline="0" noProof="0" dirty="0">
              <a:ln>
                <a:noFill/>
              </a:ln>
              <a:solidFill>
                <a:srgbClr val="BFBFBF"/>
              </a:solidFill>
              <a:effectLst/>
              <a:uLnTx/>
              <a:uFillTx/>
              <a:latin typeface="Arial" panose="020B0604020202020204" pitchFamily="34" charset="0"/>
              <a:ea typeface="宋体" panose="02010600030101010101" pitchFamily="2" charset="-122"/>
              <a:cs typeface="+mn-cs"/>
              <a:sym typeface="+mn-ea"/>
            </a:endParaRPr>
          </a:p>
        </p:txBody>
      </p:sp>
      <p:sp>
        <p:nvSpPr>
          <p:cNvPr id="11" name="AutoShape 52"/>
          <p:cNvSpPr>
            <a:spLocks noChangeArrowheads="1"/>
          </p:cNvSpPr>
          <p:nvPr/>
        </p:nvSpPr>
        <p:spPr bwMode="gray">
          <a:xfrm>
            <a:off x="1840865" y="1821180"/>
            <a:ext cx="576580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lang="en-US" altLang="zh-CN" sz="2800" b="1" kern="0" noProof="0" dirty="0">
                <a:ln>
                  <a:noFill/>
                </a:ln>
                <a:solidFill>
                  <a:srgbClr val="BFC5D0"/>
                </a:solidFill>
                <a:effectLst/>
                <a:uLnTx/>
                <a:uFillTx/>
                <a:cs typeface="+mn-cs"/>
                <a:sym typeface="+mn-ea"/>
              </a:rPr>
              <a:t>LDPC</a:t>
            </a:r>
            <a:r>
              <a:rPr lang="zh-CN" altLang="en-US" sz="2800" b="1" kern="0" noProof="0" dirty="0">
                <a:ln>
                  <a:noFill/>
                </a:ln>
                <a:solidFill>
                  <a:srgbClr val="BFC5D0"/>
                </a:solidFill>
                <a:effectLst/>
                <a:uLnTx/>
                <a:uFillTx/>
                <a:cs typeface="+mn-cs"/>
                <a:sym typeface="+mn-ea"/>
              </a:rPr>
              <a:t>码的发展历史、简介、概念</a:t>
            </a:r>
            <a:endParaRPr kumimoji="0" lang="zh-CN" altLang="en-US" sz="2800" b="1" i="0" u="none" strike="noStrike" kern="0" cap="none" spc="0" normalizeH="0" baseline="0" noProof="0" dirty="0">
              <a:ln>
                <a:noFill/>
              </a:ln>
              <a:solidFill>
                <a:srgbClr val="BFC5D0"/>
              </a:solidFill>
              <a:effectLst/>
              <a:uLnTx/>
              <a:uFillTx/>
              <a:latin typeface="Arial" panose="020B0604020202020204" pitchFamily="34" charset="0"/>
              <a:ea typeface="宋体" panose="02010600030101010101" pitchFamily="2" charset="-122"/>
              <a:cs typeface="+mn-cs"/>
              <a:sym typeface="+mn-ea"/>
            </a:endParaRPr>
          </a:p>
        </p:txBody>
      </p:sp>
      <p:grpSp>
        <p:nvGrpSpPr>
          <p:cNvPr id="8202" name="Group 53"/>
          <p:cNvGrpSpPr/>
          <p:nvPr/>
        </p:nvGrpSpPr>
        <p:grpSpPr>
          <a:xfrm>
            <a:off x="1523365" y="198532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56765" y="307498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33600" y="391318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1905635" y="4826953"/>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a:sym typeface="+mn-ea"/>
              </a:rPr>
              <a:t>应用</a:t>
            </a:r>
            <a:endParaRPr sz="2400">
              <a:sym typeface="+mn-ea"/>
            </a:endParaRPr>
          </a:p>
        </p:txBody>
      </p:sp>
      <p:sp>
        <p:nvSpPr>
          <p:cNvPr id="4" name="文本框 3"/>
          <p:cNvSpPr txBox="1"/>
          <p:nvPr/>
        </p:nvSpPr>
        <p:spPr>
          <a:xfrm>
            <a:off x="576580" y="790575"/>
            <a:ext cx="7868285" cy="2861310"/>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LDPC码的应用有4个明显</a:t>
            </a:r>
            <a:r>
              <a:rPr lang="zh-CN" altLang="en-US" sz="2000" dirty="0">
                <a:solidFill>
                  <a:srgbClr val="FF0000"/>
                </a:solidFill>
                <a:latin typeface="黑体" panose="02010609060101010101" pitchFamily="49" charset="-122"/>
                <a:ea typeface="黑体" panose="02010609060101010101" pitchFamily="49" charset="-122"/>
                <a:sym typeface="+mn-ea"/>
              </a:rPr>
              <a:t>优势</a:t>
            </a:r>
            <a:r>
              <a:rPr lang="zh-CN" altLang="en-US" sz="2000" dirty="0">
                <a:solidFill>
                  <a:schemeClr val="tx1"/>
                </a:solidFill>
                <a:latin typeface="黑体" panose="02010609060101010101" pitchFamily="49" charset="-122"/>
                <a:ea typeface="黑体" panose="02010609060101010101" pitchFamily="49" charset="-122"/>
                <a:sym typeface="+mn-ea"/>
              </a:rPr>
              <a:t>：</a:t>
            </a:r>
          </a:p>
          <a:p>
            <a:pPr marL="285750" indent="-285750">
              <a:buFont typeface="Wingdings" panose="05000000000000000000" charset="0"/>
              <a:buChar char="Ø"/>
            </a:pPr>
            <a:r>
              <a:rPr lang="zh-CN" altLang="en-US" sz="2000" dirty="0">
                <a:solidFill>
                  <a:schemeClr val="tx1"/>
                </a:solidFill>
                <a:latin typeface="黑体" panose="02010609060101010101" pitchFamily="49" charset="-122"/>
                <a:ea typeface="黑体" panose="02010609060101010101" pitchFamily="49" charset="-122"/>
                <a:sym typeface="+mn-ea"/>
              </a:rPr>
              <a:t>  首先，LDPC码具有一套较为系统的优化设计方法、</a:t>
            </a:r>
            <a:r>
              <a:rPr lang="zh-CN" altLang="en-US" sz="2000" dirty="0">
                <a:solidFill>
                  <a:srgbClr val="00CC99"/>
                </a:solidFill>
                <a:latin typeface="黑体" panose="02010609060101010101" pitchFamily="49" charset="-122"/>
                <a:ea typeface="黑体" panose="02010609060101010101" pitchFamily="49" charset="-122"/>
                <a:sym typeface="+mn-ea"/>
              </a:rPr>
              <a:t>更强大的纠错能力和更低的地板效应</a:t>
            </a:r>
            <a:r>
              <a:rPr lang="zh-CN" altLang="en-US" sz="2000" dirty="0">
                <a:solidFill>
                  <a:schemeClr val="tx1"/>
                </a:solidFill>
                <a:latin typeface="黑体" panose="02010609060101010101" pitchFamily="49" charset="-122"/>
                <a:ea typeface="黑体" panose="02010609060101010101" pitchFamily="49" charset="-122"/>
                <a:sym typeface="+mn-ea"/>
              </a:rPr>
              <a:t>。</a:t>
            </a:r>
          </a:p>
          <a:p>
            <a:pPr marL="285750" indent="-285750">
              <a:buFont typeface="Wingdings" panose="05000000000000000000" charset="0"/>
              <a:buChar char="Ø"/>
            </a:pPr>
            <a:r>
              <a:rPr lang="zh-CN" altLang="en-US" sz="2000" dirty="0">
                <a:solidFill>
                  <a:schemeClr val="tx1"/>
                </a:solidFill>
                <a:latin typeface="黑体" panose="02010609060101010101" pitchFamily="49" charset="-122"/>
                <a:ea typeface="黑体" panose="02010609060101010101" pitchFamily="49" charset="-122"/>
                <a:sym typeface="+mn-ea"/>
              </a:rPr>
              <a:t>  其次，由于LDPC码译码不基于网络，迭代译码算法为</a:t>
            </a:r>
            <a:r>
              <a:rPr lang="zh-CN" altLang="en-US" sz="2000" dirty="0">
                <a:solidFill>
                  <a:srgbClr val="00CC99"/>
                </a:solidFill>
                <a:latin typeface="黑体" panose="02010609060101010101" pitchFamily="49" charset="-122"/>
                <a:ea typeface="黑体" panose="02010609060101010101" pitchFamily="49" charset="-122"/>
                <a:sym typeface="+mn-ea"/>
              </a:rPr>
              <a:t>并行算法</a:t>
            </a:r>
            <a:r>
              <a:rPr lang="zh-CN" altLang="en-US" sz="2000" dirty="0">
                <a:solidFill>
                  <a:schemeClr val="tx1"/>
                </a:solidFill>
                <a:latin typeface="黑体" panose="02010609060101010101" pitchFamily="49" charset="-122"/>
                <a:ea typeface="黑体" panose="02010609060101010101" pitchFamily="49" charset="-122"/>
                <a:sym typeface="+mn-ea"/>
              </a:rPr>
              <a:t>，可以实行完全并行的操作，便于硬件实现，</a:t>
            </a:r>
            <a:r>
              <a:rPr lang="zh-CN" altLang="en-US" sz="2000" dirty="0">
                <a:solidFill>
                  <a:srgbClr val="00CC99"/>
                </a:solidFill>
                <a:latin typeface="黑体" panose="02010609060101010101" pitchFamily="49" charset="-122"/>
                <a:ea typeface="黑体" panose="02010609060101010101" pitchFamily="49" charset="-122"/>
                <a:sym typeface="+mn-ea"/>
              </a:rPr>
              <a:t>延时远远小于turbo码</a:t>
            </a:r>
            <a:r>
              <a:rPr lang="zh-CN" altLang="en-US" sz="2000" dirty="0">
                <a:solidFill>
                  <a:schemeClr val="tx1"/>
                </a:solidFill>
                <a:latin typeface="黑体" panose="02010609060101010101" pitchFamily="49" charset="-122"/>
                <a:ea typeface="黑体" panose="02010609060101010101" pitchFamily="49" charset="-122"/>
                <a:sym typeface="+mn-ea"/>
              </a:rPr>
              <a:t>的串行迭代译码算法。</a:t>
            </a:r>
          </a:p>
          <a:p>
            <a:pPr marL="285750" indent="-285750">
              <a:buFont typeface="Wingdings" panose="05000000000000000000" charset="0"/>
              <a:buChar char="Ø"/>
            </a:pPr>
            <a:r>
              <a:rPr lang="zh-CN" altLang="en-US" sz="2000" dirty="0">
                <a:solidFill>
                  <a:schemeClr val="tx1"/>
                </a:solidFill>
                <a:latin typeface="黑体" panose="02010609060101010101" pitchFamily="49" charset="-122"/>
                <a:ea typeface="黑体" panose="02010609060101010101" pitchFamily="49" charset="-122"/>
                <a:sym typeface="+mn-ea"/>
              </a:rPr>
              <a:t>  第三，LDPC码本身即</a:t>
            </a:r>
            <a:r>
              <a:rPr lang="zh-CN" altLang="en-US" sz="2000" dirty="0">
                <a:solidFill>
                  <a:srgbClr val="00CC99"/>
                </a:solidFill>
                <a:latin typeface="黑体" panose="02010609060101010101" pitchFamily="49" charset="-122"/>
                <a:ea typeface="黑体" panose="02010609060101010101" pitchFamily="49" charset="-122"/>
                <a:sym typeface="+mn-ea"/>
              </a:rPr>
              <a:t>有抗突发差错的特性</a:t>
            </a:r>
            <a:r>
              <a:rPr lang="zh-CN" altLang="en-US" sz="2000" dirty="0">
                <a:solidFill>
                  <a:schemeClr val="tx1"/>
                </a:solidFill>
                <a:latin typeface="黑体" panose="02010609060101010101" pitchFamily="49" charset="-122"/>
                <a:ea typeface="黑体" panose="02010609060101010101" pitchFamily="49" charset="-122"/>
                <a:sym typeface="+mn-ea"/>
              </a:rPr>
              <a:t>，不需要引入交织器，避免了可能带来的延时。</a:t>
            </a:r>
          </a:p>
          <a:p>
            <a:pPr marL="285750" indent="-285750">
              <a:buFont typeface="Wingdings" panose="05000000000000000000" charset="0"/>
              <a:buChar char="Ø"/>
            </a:pPr>
            <a:r>
              <a:rPr lang="zh-CN" altLang="en-US" sz="2000" dirty="0">
                <a:solidFill>
                  <a:schemeClr val="tx1"/>
                </a:solidFill>
                <a:latin typeface="黑体" panose="02010609060101010101" pitchFamily="49" charset="-122"/>
                <a:ea typeface="黑体" panose="02010609060101010101" pitchFamily="49" charset="-122"/>
                <a:sym typeface="+mn-ea"/>
              </a:rPr>
              <a:t>  第四，LDPC码在</a:t>
            </a:r>
            <a:r>
              <a:rPr lang="zh-CN" altLang="en-US" sz="2000" dirty="0">
                <a:solidFill>
                  <a:srgbClr val="00CC99"/>
                </a:solidFill>
                <a:latin typeface="黑体" panose="02010609060101010101" pitchFamily="49" charset="-122"/>
                <a:ea typeface="黑体" panose="02010609060101010101" pitchFamily="49" charset="-122"/>
                <a:sym typeface="+mn-ea"/>
              </a:rPr>
              <a:t>知识产权和专利商方面</a:t>
            </a:r>
            <a:r>
              <a:rPr lang="zh-CN" altLang="en-US" sz="2000" dirty="0">
                <a:solidFill>
                  <a:schemeClr val="tx1"/>
                </a:solidFill>
                <a:latin typeface="黑体" panose="02010609060101010101" pitchFamily="49" charset="-122"/>
                <a:ea typeface="黑体" panose="02010609060101010101" pitchFamily="49" charset="-122"/>
                <a:sym typeface="+mn-ea"/>
              </a:rPr>
              <a:t>不会有什么麻烦。</a:t>
            </a:r>
          </a:p>
        </p:txBody>
      </p:sp>
      <p:pic>
        <p:nvPicPr>
          <p:cNvPr id="5" name="图片 4"/>
          <p:cNvPicPr>
            <a:picLocks noChangeAspect="1"/>
          </p:cNvPicPr>
          <p:nvPr/>
        </p:nvPicPr>
        <p:blipFill>
          <a:blip r:embed="rId2"/>
          <a:stretch>
            <a:fillRect/>
          </a:stretch>
        </p:blipFill>
        <p:spPr>
          <a:xfrm>
            <a:off x="1749425" y="3712845"/>
            <a:ext cx="5566410" cy="28879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7160" y="104775"/>
            <a:ext cx="5005705" cy="685800"/>
          </a:xfrm>
        </p:spPr>
        <p:txBody>
          <a:bodyPr/>
          <a:lstStyle/>
          <a:p>
            <a:r>
              <a:rPr lang="zh-CN" sz="2400">
                <a:sym typeface="+mn-ea"/>
              </a:rPr>
              <a:t>应用</a:t>
            </a:r>
            <a:endParaRPr sz="2400">
              <a:sym typeface="+mn-ea"/>
            </a:endParaRPr>
          </a:p>
        </p:txBody>
      </p:sp>
      <p:sp>
        <p:nvSpPr>
          <p:cNvPr id="6" name="文本框 5"/>
          <p:cNvSpPr txBox="1"/>
          <p:nvPr/>
        </p:nvSpPr>
        <p:spPr>
          <a:xfrm>
            <a:off x="313690" y="1179830"/>
            <a:ext cx="3996055" cy="4092575"/>
          </a:xfrm>
          <a:prstGeom prst="rect">
            <a:avLst/>
          </a:prstGeom>
          <a:noFill/>
        </p:spPr>
        <p:txBody>
          <a:bodyPr wrap="square" rtlCol="0" anchor="t">
            <a:spAutoFit/>
          </a:bodyPr>
          <a:lstStyle/>
          <a:p>
            <a:r>
              <a:rPr lang="en-US" altLang="zh-CN" sz="2000" dirty="0">
                <a:solidFill>
                  <a:schemeClr val="tx1"/>
                </a:solidFill>
                <a:latin typeface="+mn-ea"/>
                <a:ea typeface="+mn-ea"/>
                <a:cs typeface="+mn-ea"/>
                <a:sym typeface="+mn-ea"/>
              </a:rPr>
              <a:t>    </a:t>
            </a:r>
            <a:r>
              <a:rPr lang="zh-CN" altLang="en-US" sz="2000" dirty="0">
                <a:solidFill>
                  <a:schemeClr val="tx1"/>
                </a:solidFill>
                <a:latin typeface="+mn-ea"/>
                <a:ea typeface="+mn-ea"/>
                <a:cs typeface="+mn-ea"/>
                <a:sym typeface="+mn-ea"/>
              </a:rPr>
              <a:t>由于</a:t>
            </a:r>
            <a:r>
              <a:rPr lang="zh-CN" altLang="en-US" sz="2000" dirty="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码具有优秀的</a:t>
            </a:r>
            <a:r>
              <a:rPr lang="zh-CN" altLang="en-US" sz="2000" dirty="0">
                <a:solidFill>
                  <a:srgbClr val="FF0000"/>
                </a:solidFill>
                <a:latin typeface="+mn-ea"/>
                <a:ea typeface="+mn-ea"/>
                <a:cs typeface="+mn-ea"/>
                <a:sym typeface="+mn-ea"/>
              </a:rPr>
              <a:t>错误修正功能(编码增益)</a:t>
            </a:r>
            <a:r>
              <a:rPr lang="zh-CN" altLang="en-US" sz="2000" dirty="0">
                <a:solidFill>
                  <a:schemeClr val="tx1"/>
                </a:solidFill>
                <a:latin typeface="+mn-ea"/>
                <a:ea typeface="+mn-ea"/>
                <a:cs typeface="+mn-ea"/>
                <a:sym typeface="+mn-ea"/>
              </a:rPr>
              <a:t>，可以改善恶劣环境下的传输质量，因此，</a:t>
            </a:r>
            <a:r>
              <a:rPr lang="zh-CN" altLang="en-US" sz="2000" dirty="0">
                <a:solidFill>
                  <a:srgbClr val="3333CC"/>
                </a:solidFill>
                <a:latin typeface="+mn-ea"/>
                <a:ea typeface="+mn-ea"/>
                <a:cs typeface="+mn-ea"/>
                <a:sym typeface="+mn-ea"/>
              </a:rPr>
              <a:t>无线网络的高速化</a:t>
            </a:r>
            <a:r>
              <a:rPr lang="zh-CN" altLang="en-US" sz="2000" dirty="0">
                <a:solidFill>
                  <a:schemeClr val="tx1"/>
                </a:solidFill>
                <a:latin typeface="+mn-ea"/>
                <a:ea typeface="+mn-ea"/>
                <a:cs typeface="+mn-ea"/>
                <a:sym typeface="+mn-ea"/>
              </a:rPr>
              <a:t>、</a:t>
            </a:r>
            <a:r>
              <a:rPr lang="zh-CN" altLang="en-US" sz="2000" dirty="0">
                <a:solidFill>
                  <a:srgbClr val="3333CC"/>
                </a:solidFill>
                <a:latin typeface="+mn-ea"/>
                <a:ea typeface="+mn-ea"/>
                <a:cs typeface="+mn-ea"/>
                <a:sym typeface="+mn-ea"/>
              </a:rPr>
              <a:t>高速移动通信</a:t>
            </a:r>
            <a:r>
              <a:rPr lang="zh-CN" altLang="en-US" sz="2000" dirty="0">
                <a:solidFill>
                  <a:schemeClr val="tx1"/>
                </a:solidFill>
                <a:latin typeface="+mn-ea"/>
                <a:ea typeface="+mn-ea"/>
                <a:cs typeface="+mn-ea"/>
                <a:sym typeface="+mn-ea"/>
              </a:rPr>
              <a:t>、</a:t>
            </a:r>
            <a:r>
              <a:rPr lang="zh-CN" altLang="en-US" sz="2000" dirty="0">
                <a:solidFill>
                  <a:srgbClr val="3333CC"/>
                </a:solidFill>
                <a:latin typeface="+mn-ea"/>
                <a:ea typeface="+mn-ea"/>
                <a:cs typeface="+mn-ea"/>
                <a:sym typeface="+mn-ea"/>
              </a:rPr>
              <a:t>数字卫星发送</a:t>
            </a:r>
            <a:r>
              <a:rPr lang="zh-CN" altLang="en-US" sz="2000" dirty="0">
                <a:solidFill>
                  <a:schemeClr val="tx1"/>
                </a:solidFill>
                <a:latin typeface="+mn-ea"/>
                <a:ea typeface="+mn-ea"/>
                <a:cs typeface="+mn-ea"/>
                <a:sym typeface="+mn-ea"/>
              </a:rPr>
              <a:t>等性能就可得到改善，而</a:t>
            </a:r>
            <a:r>
              <a:rPr lang="zh-CN" altLang="en-US" sz="2000" dirty="0">
                <a:solidFill>
                  <a:srgbClr val="3333CC"/>
                </a:solidFill>
                <a:latin typeface="+mn-ea"/>
                <a:ea typeface="+mn-ea"/>
                <a:cs typeface="+mn-ea"/>
                <a:sym typeface="+mn-ea"/>
              </a:rPr>
              <a:t>量子口令</a:t>
            </a:r>
            <a:r>
              <a:rPr lang="zh-CN" altLang="en-US" sz="2000" dirty="0">
                <a:solidFill>
                  <a:schemeClr val="tx1"/>
                </a:solidFill>
                <a:latin typeface="+mn-ea"/>
                <a:ea typeface="+mn-ea"/>
                <a:cs typeface="+mn-ea"/>
                <a:sym typeface="+mn-ea"/>
              </a:rPr>
              <a:t>的通信在恶劣的传输回路下也可实现，而无需重送。</a:t>
            </a:r>
          </a:p>
          <a:p>
            <a:r>
              <a:rPr lang="zh-CN" altLang="en-US" sz="2000" dirty="0">
                <a:solidFill>
                  <a:schemeClr val="tx1"/>
                </a:solidFill>
                <a:latin typeface="+mn-ea"/>
                <a:ea typeface="+mn-ea"/>
                <a:cs typeface="+mn-ea"/>
                <a:sym typeface="+mn-ea"/>
              </a:rPr>
              <a:t>    </a:t>
            </a:r>
          </a:p>
          <a:p>
            <a:r>
              <a:rPr lang="zh-CN" altLang="en-US" sz="2000" dirty="0">
                <a:solidFill>
                  <a:schemeClr val="tx1"/>
                </a:solidFill>
                <a:latin typeface="+mn-ea"/>
                <a:ea typeface="+mn-ea"/>
                <a:cs typeface="+mn-ea"/>
                <a:sym typeface="+mn-ea"/>
              </a:rPr>
              <a:t>    目前，</a:t>
            </a:r>
            <a:r>
              <a:rPr lang="en-US" altLang="zh-CN" sz="2000">
                <a:solidFill>
                  <a:schemeClr val="tx1"/>
                </a:solidFill>
                <a:latin typeface="+mn-lt"/>
                <a:ea typeface="+mn-ea"/>
                <a:cs typeface="+mn-lt"/>
                <a:sym typeface="+mn-ea"/>
              </a:rPr>
              <a:t>LDPC</a:t>
            </a:r>
            <a:r>
              <a:rPr lang="zh-CN" altLang="en-US" sz="2000" dirty="0">
                <a:solidFill>
                  <a:schemeClr val="tx1"/>
                </a:solidFill>
                <a:latin typeface="+mn-ea"/>
                <a:ea typeface="+mn-ea"/>
                <a:cs typeface="+mn-ea"/>
                <a:sym typeface="+mn-ea"/>
              </a:rPr>
              <a:t>码已经得到广泛的应用，如</a:t>
            </a:r>
            <a:r>
              <a:rPr lang="en-US" altLang="zh-CN" sz="2000">
                <a:solidFill>
                  <a:srgbClr val="00CC99"/>
                </a:solidFill>
                <a:latin typeface="+mn-lt"/>
                <a:ea typeface="+mn-ea"/>
                <a:cs typeface="+mn-lt"/>
                <a:sym typeface="+mn-ea"/>
              </a:rPr>
              <a:t>CMMB</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中国移动多媒体广播</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a:t>
            </a:r>
            <a:r>
              <a:rPr lang="en-US" altLang="zh-CN" sz="2000" err="1">
                <a:solidFill>
                  <a:srgbClr val="00CC99"/>
                </a:solidFill>
                <a:latin typeface="+mn-lt"/>
                <a:ea typeface="+mn-ea"/>
                <a:cs typeface="+mn-lt"/>
                <a:sym typeface="+mn-ea"/>
              </a:rPr>
              <a:t>WiMAX</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无线城域网</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a:t>
            </a:r>
            <a:r>
              <a:rPr lang="en-US" altLang="zh-CN" sz="2000">
                <a:solidFill>
                  <a:srgbClr val="00CC99"/>
                </a:solidFill>
                <a:latin typeface="+mn-lt"/>
                <a:ea typeface="+mn-ea"/>
                <a:cs typeface="+mn-lt"/>
                <a:sym typeface="+mn-ea"/>
              </a:rPr>
              <a:t>Wi-Fi</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无线局域网</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a:t>
            </a:r>
            <a:r>
              <a:rPr lang="zh-CN" altLang="en-US" sz="2000" dirty="0">
                <a:solidFill>
                  <a:srgbClr val="00CC99"/>
                </a:solidFill>
                <a:latin typeface="+mn-ea"/>
                <a:ea typeface="+mn-ea"/>
                <a:cs typeface="+mn-ea"/>
                <a:sym typeface="+mn-ea"/>
              </a:rPr>
              <a:t>第二代</a:t>
            </a:r>
            <a:r>
              <a:rPr lang="en-US" altLang="zh-CN" sz="2000">
                <a:solidFill>
                  <a:srgbClr val="00CC99"/>
                </a:solidFill>
                <a:latin typeface="+mn-lt"/>
                <a:ea typeface="+mn-ea"/>
                <a:cs typeface="+mn-lt"/>
                <a:sym typeface="+mn-ea"/>
              </a:rPr>
              <a:t>DVB</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数字视频广播</a:t>
            </a:r>
            <a:r>
              <a:rPr lang="en-US" altLang="zh-CN" sz="2000">
                <a:solidFill>
                  <a:schemeClr val="tx1"/>
                </a:solidFill>
                <a:latin typeface="+mn-ea"/>
                <a:ea typeface="+mn-ea"/>
                <a:cs typeface="+mn-ea"/>
                <a:sym typeface="+mn-ea"/>
              </a:rPr>
              <a:t>)</a:t>
            </a:r>
            <a:r>
              <a:rPr lang="zh-CN" altLang="en-US" sz="2000" dirty="0">
                <a:solidFill>
                  <a:schemeClr val="tx1"/>
                </a:solidFill>
                <a:latin typeface="+mn-ea"/>
                <a:ea typeface="+mn-ea"/>
                <a:cs typeface="+mn-ea"/>
                <a:sym typeface="+mn-ea"/>
              </a:rPr>
              <a:t>等。</a:t>
            </a:r>
          </a:p>
        </p:txBody>
      </p:sp>
      <p:pic>
        <p:nvPicPr>
          <p:cNvPr id="7" name="图片 6"/>
          <p:cNvPicPr>
            <a:picLocks noChangeAspect="1"/>
          </p:cNvPicPr>
          <p:nvPr/>
        </p:nvPicPr>
        <p:blipFill>
          <a:blip r:embed="rId2"/>
          <a:stretch>
            <a:fillRect/>
          </a:stretch>
        </p:blipFill>
        <p:spPr>
          <a:xfrm>
            <a:off x="4225925" y="1320165"/>
            <a:ext cx="4571365" cy="36004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16300" y="104775"/>
            <a:ext cx="5536565" cy="685800"/>
          </a:xfrm>
        </p:spPr>
        <p:txBody>
          <a:bodyPr/>
          <a:lstStyle/>
          <a:p>
            <a:r>
              <a:rPr lang="zh-CN" sz="2400">
                <a:sym typeface="+mn-ea"/>
              </a:rPr>
              <a:t>北斗卫星导航通信</a:t>
            </a:r>
            <a:endParaRPr sz="2400">
              <a:sym typeface="+mn-ea"/>
            </a:endParaRPr>
          </a:p>
        </p:txBody>
      </p:sp>
      <p:sp>
        <p:nvSpPr>
          <p:cNvPr id="5" name="TextBox 1"/>
          <p:cNvSpPr txBox="1"/>
          <p:nvPr/>
        </p:nvSpPr>
        <p:spPr>
          <a:xfrm>
            <a:off x="1281500" y="2072647"/>
            <a:ext cx="615553" cy="187231"/>
          </a:xfrm>
          <a:prstGeom prst="rect">
            <a:avLst/>
          </a:prstGeom>
          <a:noFill/>
        </p:spPr>
        <p:txBody>
          <a:bodyPr wrap="none" lIns="0" tIns="0" rIns="0" rtlCol="0">
            <a:spAutoFit/>
          </a:bodyPr>
          <a:lstStyle/>
          <a:p>
            <a:pPr>
              <a:lnSpc>
                <a:spcPts val="1125"/>
              </a:lnSpc>
            </a:pPr>
            <a:r>
              <a:rPr lang="en-US" altLang="zh-CN" sz="1200" b="1" dirty="0">
                <a:solidFill>
                  <a:srgbClr val="FFFFFF"/>
                </a:solidFill>
                <a:latin typeface="微软雅黑" panose="020B0503020204020204" charset="-122"/>
                <a:cs typeface="微软雅黑" panose="020B0503020204020204" charset="-122"/>
              </a:rPr>
              <a:t>云端训练</a:t>
            </a:r>
          </a:p>
        </p:txBody>
      </p:sp>
      <p:sp>
        <p:nvSpPr>
          <p:cNvPr id="6" name="TextBox 1"/>
          <p:cNvSpPr txBox="1"/>
          <p:nvPr/>
        </p:nvSpPr>
        <p:spPr>
          <a:xfrm>
            <a:off x="3138875" y="2072647"/>
            <a:ext cx="615553"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云端推理</a:t>
            </a:r>
          </a:p>
        </p:txBody>
      </p:sp>
      <p:sp>
        <p:nvSpPr>
          <p:cNvPr id="7" name="TextBox 1"/>
          <p:cNvSpPr txBox="1"/>
          <p:nvPr/>
        </p:nvSpPr>
        <p:spPr>
          <a:xfrm>
            <a:off x="5462975" y="2091697"/>
            <a:ext cx="769441"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设备端推理</a:t>
            </a:r>
          </a:p>
        </p:txBody>
      </p:sp>
      <p:sp>
        <p:nvSpPr>
          <p:cNvPr id="8" name="TextBox 1"/>
          <p:cNvSpPr txBox="1"/>
          <p:nvPr/>
        </p:nvSpPr>
        <p:spPr>
          <a:xfrm>
            <a:off x="7367975" y="2072647"/>
            <a:ext cx="615553"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类脑芯片</a:t>
            </a:r>
          </a:p>
        </p:txBody>
      </p:sp>
      <p:sp>
        <p:nvSpPr>
          <p:cNvPr id="10" name="TextBox 1"/>
          <p:cNvSpPr txBox="1"/>
          <p:nvPr/>
        </p:nvSpPr>
        <p:spPr>
          <a:xfrm>
            <a:off x="4767650" y="2444122"/>
            <a:ext cx="461665"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移动端</a:t>
            </a:r>
          </a:p>
        </p:txBody>
      </p:sp>
      <p:sp>
        <p:nvSpPr>
          <p:cNvPr id="11" name="TextBox 1"/>
          <p:cNvSpPr txBox="1"/>
          <p:nvPr/>
        </p:nvSpPr>
        <p:spPr>
          <a:xfrm>
            <a:off x="5434400" y="2444122"/>
            <a:ext cx="443135"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ADAS</a:t>
            </a:r>
          </a:p>
        </p:txBody>
      </p:sp>
      <p:sp>
        <p:nvSpPr>
          <p:cNvPr id="12" name="TextBox 1"/>
          <p:cNvSpPr txBox="1"/>
          <p:nvPr/>
        </p:nvSpPr>
        <p:spPr>
          <a:xfrm>
            <a:off x="6358325" y="2444122"/>
            <a:ext cx="214802"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CV</a:t>
            </a:r>
          </a:p>
        </p:txBody>
      </p:sp>
      <p:sp>
        <p:nvSpPr>
          <p:cNvPr id="13" name="TextBox 1"/>
          <p:cNvSpPr txBox="1"/>
          <p:nvPr/>
        </p:nvSpPr>
        <p:spPr>
          <a:xfrm>
            <a:off x="4710500" y="3206122"/>
            <a:ext cx="695703"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语音/NLP</a:t>
            </a:r>
          </a:p>
        </p:txBody>
      </p:sp>
      <p:sp>
        <p:nvSpPr>
          <p:cNvPr id="15" name="TextBox 1"/>
          <p:cNvSpPr txBox="1"/>
          <p:nvPr/>
        </p:nvSpPr>
        <p:spPr>
          <a:xfrm>
            <a:off x="1405325" y="2434597"/>
            <a:ext cx="338234"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GPU</a:t>
            </a:r>
          </a:p>
        </p:txBody>
      </p:sp>
      <p:sp>
        <p:nvSpPr>
          <p:cNvPr id="16" name="TextBox 1"/>
          <p:cNvSpPr txBox="1"/>
          <p:nvPr/>
        </p:nvSpPr>
        <p:spPr>
          <a:xfrm>
            <a:off x="2548325" y="3196597"/>
            <a:ext cx="363882"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ASIC</a:t>
            </a:r>
          </a:p>
        </p:txBody>
      </p:sp>
      <p:sp>
        <p:nvSpPr>
          <p:cNvPr id="17" name="TextBox 1"/>
          <p:cNvSpPr txBox="1"/>
          <p:nvPr/>
        </p:nvSpPr>
        <p:spPr>
          <a:xfrm>
            <a:off x="3681800" y="2444122"/>
            <a:ext cx="420564"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FPGA</a:t>
            </a:r>
          </a:p>
        </p:txBody>
      </p:sp>
      <p:sp>
        <p:nvSpPr>
          <p:cNvPr id="18" name="TextBox 1"/>
          <p:cNvSpPr txBox="1"/>
          <p:nvPr/>
        </p:nvSpPr>
        <p:spPr>
          <a:xfrm>
            <a:off x="2567375" y="2444122"/>
            <a:ext cx="338234"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GPU</a:t>
            </a:r>
          </a:p>
        </p:txBody>
      </p:sp>
      <p:sp>
        <p:nvSpPr>
          <p:cNvPr id="19" name="TextBox 1"/>
          <p:cNvSpPr txBox="1"/>
          <p:nvPr/>
        </p:nvSpPr>
        <p:spPr>
          <a:xfrm>
            <a:off x="5996375" y="3196597"/>
            <a:ext cx="248466"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IoT</a:t>
            </a:r>
          </a:p>
        </p:txBody>
      </p:sp>
      <p:sp>
        <p:nvSpPr>
          <p:cNvPr id="20" name="TextBox 1"/>
          <p:cNvSpPr txBox="1"/>
          <p:nvPr/>
        </p:nvSpPr>
        <p:spPr>
          <a:xfrm>
            <a:off x="1405325" y="3196597"/>
            <a:ext cx="363882"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ASIC</a:t>
            </a:r>
          </a:p>
        </p:txBody>
      </p:sp>
      <p:sp>
        <p:nvSpPr>
          <p:cNvPr id="21" name="TextBox 1"/>
          <p:cNvSpPr txBox="1"/>
          <p:nvPr/>
        </p:nvSpPr>
        <p:spPr>
          <a:xfrm>
            <a:off x="3691325" y="3206122"/>
            <a:ext cx="461665"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云计算</a:t>
            </a:r>
          </a:p>
        </p:txBody>
      </p:sp>
      <p:sp>
        <p:nvSpPr>
          <p:cNvPr id="22" name="TextBox 1"/>
          <p:cNvSpPr txBox="1"/>
          <p:nvPr/>
        </p:nvSpPr>
        <p:spPr>
          <a:xfrm>
            <a:off x="6539300" y="3196597"/>
            <a:ext cx="218008" cy="188578"/>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VR</a:t>
            </a:r>
          </a:p>
        </p:txBody>
      </p:sp>
      <p:pic>
        <p:nvPicPr>
          <p:cNvPr id="24" name="图片 23"/>
          <p:cNvPicPr>
            <a:picLocks noChangeAspect="1"/>
          </p:cNvPicPr>
          <p:nvPr/>
        </p:nvPicPr>
        <p:blipFill>
          <a:blip r:embed="rId2"/>
          <a:stretch>
            <a:fillRect/>
          </a:stretch>
        </p:blipFill>
        <p:spPr>
          <a:xfrm>
            <a:off x="7794245" y="943933"/>
            <a:ext cx="1172528" cy="526733"/>
          </a:xfrm>
          <a:prstGeom prst="rect">
            <a:avLst/>
          </a:prstGeom>
        </p:spPr>
      </p:pic>
      <p:sp>
        <p:nvSpPr>
          <p:cNvPr id="100" name="文本框 99"/>
          <p:cNvSpPr txBox="1"/>
          <p:nvPr/>
        </p:nvSpPr>
        <p:spPr>
          <a:xfrm>
            <a:off x="254635" y="1308735"/>
            <a:ext cx="3743325" cy="4399915"/>
          </a:xfrm>
          <a:prstGeom prst="rect">
            <a:avLst/>
          </a:prstGeom>
          <a:noFill/>
          <a:ln w="9525">
            <a:noFill/>
          </a:ln>
        </p:spPr>
        <p:txBody>
          <a:bodyPr wrap="square">
            <a:spAutoFit/>
          </a:bodyPr>
          <a:lstStyle/>
          <a:p>
            <a:pPr>
              <a:buFont typeface="Wingdings" panose="05000000000000000000" charset="0"/>
            </a:pPr>
            <a:r>
              <a:rPr lang="en-US" altLang="zh-CN" sz="2000">
                <a:latin typeface="+mn-ea"/>
                <a:ea typeface="+mn-ea"/>
                <a:cs typeface="+mn-ea"/>
                <a:sym typeface="+mn-ea"/>
              </a:rPr>
              <a:t>    </a:t>
            </a:r>
            <a:r>
              <a:rPr lang="zh-CN" altLang="en-US" sz="2000">
                <a:latin typeface="+mn-ea"/>
                <a:ea typeface="+mn-ea"/>
                <a:cs typeface="+mn-ea"/>
                <a:sym typeface="+mn-ea"/>
              </a:rPr>
              <a:t>卫星导航系统需要将信号功率分配给导频通道,导致数据通道功率减少,这会直接影响导航电文数据的能量,同时导航信号容易受干扰,所以卫星导航系统需要</a:t>
            </a:r>
            <a:r>
              <a:rPr lang="zh-CN" altLang="en-US" sz="2000">
                <a:solidFill>
                  <a:srgbClr val="FF0000"/>
                </a:solidFill>
                <a:latin typeface="+mn-ea"/>
                <a:ea typeface="+mn-ea"/>
                <a:cs typeface="+mn-ea"/>
                <a:sym typeface="+mn-ea"/>
              </a:rPr>
              <a:t>利用高效的信道编码来保证信息传输的可靠性。</a:t>
            </a:r>
          </a:p>
          <a:p>
            <a:pPr>
              <a:buFont typeface="Wingdings" panose="05000000000000000000" charset="0"/>
            </a:pPr>
            <a:endParaRPr lang="zh-CN" altLang="en-US" sz="2000">
              <a:latin typeface="+mn-ea"/>
              <a:ea typeface="+mn-ea"/>
              <a:cs typeface="+mn-ea"/>
            </a:endParaRPr>
          </a:p>
          <a:p>
            <a:pPr>
              <a:buFont typeface="Wingdings" panose="05000000000000000000" charset="0"/>
            </a:pPr>
            <a:r>
              <a:rPr lang="zh-CN" sz="2000">
                <a:latin typeface="+mn-ea"/>
                <a:ea typeface="+mn-ea"/>
                <a:cs typeface="+mn-ea"/>
              </a:rPr>
              <a:t>    现在许多通信标准</a:t>
            </a:r>
            <a:r>
              <a:rPr lang="en-US" sz="2000">
                <a:latin typeface="+mn-ea"/>
                <a:ea typeface="+mn-ea"/>
                <a:cs typeface="+mn-ea"/>
              </a:rPr>
              <a:t>,</a:t>
            </a:r>
            <a:r>
              <a:rPr lang="zh-CN" sz="2000">
                <a:latin typeface="+mn-ea"/>
                <a:ea typeface="+mn-ea"/>
                <a:cs typeface="+mn-ea"/>
              </a:rPr>
              <a:t>例如</a:t>
            </a:r>
            <a:r>
              <a:rPr lang="zh-CN" sz="2000">
                <a:solidFill>
                  <a:srgbClr val="3333CC"/>
                </a:solidFill>
                <a:latin typeface="+mn-ea"/>
                <a:ea typeface="+mn-ea"/>
                <a:cs typeface="+mn-ea"/>
              </a:rPr>
              <a:t>宽带无线接入协议</a:t>
            </a:r>
            <a:r>
              <a:rPr lang="en-US" sz="2000">
                <a:solidFill>
                  <a:srgbClr val="3333CC"/>
                </a:solidFill>
                <a:latin typeface="+mn-lt"/>
                <a:ea typeface="+mn-ea"/>
                <a:cs typeface="+mn-lt"/>
              </a:rPr>
              <a:t>IEEE802.16e</a:t>
            </a:r>
            <a:r>
              <a:rPr lang="zh-CN" sz="2000">
                <a:latin typeface="+mn-ea"/>
                <a:ea typeface="+mn-ea"/>
                <a:cs typeface="+mn-ea"/>
              </a:rPr>
              <a:t>、</a:t>
            </a:r>
            <a:r>
              <a:rPr lang="zh-CN" sz="2000">
                <a:solidFill>
                  <a:srgbClr val="3333CC"/>
                </a:solidFill>
                <a:latin typeface="+mn-ea"/>
                <a:ea typeface="+mn-ea"/>
                <a:cs typeface="+mn-ea"/>
              </a:rPr>
              <a:t>中国国家地面数字电视标准</a:t>
            </a:r>
            <a:r>
              <a:rPr lang="zh-CN" sz="2000">
                <a:latin typeface="+mn-ea"/>
                <a:ea typeface="+mn-ea"/>
                <a:cs typeface="+mn-ea"/>
              </a:rPr>
              <a:t>以及</a:t>
            </a:r>
            <a:r>
              <a:rPr lang="zh-CN" sz="2000">
                <a:solidFill>
                  <a:srgbClr val="3333CC"/>
                </a:solidFill>
                <a:latin typeface="+mn-ea"/>
                <a:ea typeface="+mn-ea"/>
                <a:cs typeface="+mn-ea"/>
              </a:rPr>
              <a:t>卫星通信标准</a:t>
            </a:r>
            <a:r>
              <a:rPr lang="en-US" sz="2000">
                <a:solidFill>
                  <a:srgbClr val="3333CC"/>
                </a:solidFill>
                <a:latin typeface="+mn-lt"/>
                <a:ea typeface="+mn-ea"/>
                <a:cs typeface="+mn-lt"/>
              </a:rPr>
              <a:t>DVB-S2</a:t>
            </a:r>
            <a:r>
              <a:rPr lang="zh-CN" altLang="en-US" sz="2000">
                <a:latin typeface="+mn-ea"/>
                <a:ea typeface="+mn-ea"/>
                <a:cs typeface="+mn-ea"/>
              </a:rPr>
              <a:t>和</a:t>
            </a:r>
            <a:r>
              <a:rPr lang="zh-CN" sz="2000">
                <a:latin typeface="+mn-ea"/>
                <a:ea typeface="+mn-ea"/>
                <a:cs typeface="+mn-ea"/>
                <a:sym typeface="+mn-ea"/>
              </a:rPr>
              <a:t>空间数据咨询委员会</a:t>
            </a:r>
            <a:r>
              <a:rPr lang="en-US" sz="2000">
                <a:latin typeface="+mn-lt"/>
                <a:ea typeface="+mn-ea"/>
                <a:cs typeface="+mn-lt"/>
                <a:sym typeface="+mn-ea"/>
              </a:rPr>
              <a:t>(CCSDS)</a:t>
            </a:r>
            <a:r>
              <a:rPr lang="zh-CN" sz="2000">
                <a:solidFill>
                  <a:srgbClr val="3333CC"/>
                </a:solidFill>
                <a:latin typeface="+mn-ea"/>
                <a:ea typeface="+mn-ea"/>
                <a:cs typeface="+mn-ea"/>
                <a:sym typeface="+mn-ea"/>
              </a:rPr>
              <a:t>遥测信道编码标准</a:t>
            </a:r>
            <a:r>
              <a:rPr lang="zh-CN" sz="2000">
                <a:latin typeface="+mn-ea"/>
                <a:ea typeface="+mn-ea"/>
                <a:cs typeface="+mn-ea"/>
                <a:sym typeface="+mn-ea"/>
              </a:rPr>
              <a:t>就采用了</a:t>
            </a:r>
            <a:r>
              <a:rPr lang="en-US" sz="2000">
                <a:latin typeface="+mn-ea"/>
                <a:ea typeface="+mn-ea"/>
                <a:cs typeface="+mn-ea"/>
                <a:sym typeface="+mn-ea"/>
              </a:rPr>
              <a:t>LDPC</a:t>
            </a:r>
            <a:r>
              <a:rPr lang="zh-CN" sz="2000">
                <a:latin typeface="+mn-ea"/>
                <a:ea typeface="+mn-ea"/>
                <a:cs typeface="+mn-ea"/>
                <a:sym typeface="+mn-ea"/>
              </a:rPr>
              <a:t>码。</a:t>
            </a:r>
            <a:endParaRPr lang="zh-CN" altLang="en-US" sz="2000">
              <a:latin typeface="+mn-ea"/>
              <a:ea typeface="+mn-ea"/>
              <a:cs typeface="+mn-ea"/>
            </a:endParaRPr>
          </a:p>
        </p:txBody>
      </p:sp>
      <p:pic>
        <p:nvPicPr>
          <p:cNvPr id="26" name="图片 25"/>
          <p:cNvPicPr>
            <a:picLocks noChangeAspect="1"/>
          </p:cNvPicPr>
          <p:nvPr/>
        </p:nvPicPr>
        <p:blipFill>
          <a:blip r:embed="rId3"/>
          <a:stretch>
            <a:fillRect/>
          </a:stretch>
        </p:blipFill>
        <p:spPr>
          <a:xfrm>
            <a:off x="3997960" y="1285875"/>
            <a:ext cx="4823460" cy="4286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简介</a:t>
            </a:r>
          </a:p>
        </p:txBody>
      </p:sp>
      <p:sp>
        <p:nvSpPr>
          <p:cNvPr id="10" name="文本框 9"/>
          <p:cNvSpPr txBox="1"/>
          <p:nvPr/>
        </p:nvSpPr>
        <p:spPr>
          <a:xfrm>
            <a:off x="466725" y="1026795"/>
            <a:ext cx="5015865" cy="4707890"/>
          </a:xfrm>
          <a:prstGeom prst="rect">
            <a:avLst/>
          </a:prstGeom>
          <a:noFill/>
        </p:spPr>
        <p:txBody>
          <a:bodyPr wrap="square" rtlCol="0" anchor="t">
            <a:spAutoFit/>
          </a:bodyPr>
          <a:lstStyle/>
          <a:p>
            <a:pPr algn="l">
              <a:buFont typeface="Wingdings" panose="05000000000000000000" charset="0"/>
            </a:pPr>
            <a:r>
              <a:rPr lang="en-US" sz="2000" dirty="0">
                <a:uFillTx/>
                <a:latin typeface="Times New Roman" panose="02020603050405020304" pitchFamily="18" charset="0"/>
                <a:ea typeface="黑体" panose="02010609060101010101" pitchFamily="49" charset="-122"/>
                <a:sym typeface="+mn-ea"/>
              </a:rPr>
              <a:t>        </a:t>
            </a:r>
            <a:r>
              <a:rPr sz="2000" dirty="0">
                <a:uFillTx/>
                <a:latin typeface="+mj-lt"/>
                <a:ea typeface="+mj-ea"/>
                <a:cs typeface="+mj-lt"/>
                <a:sym typeface="+mn-ea"/>
              </a:rPr>
              <a:t>Gallager </a:t>
            </a:r>
            <a:r>
              <a:rPr sz="2000" dirty="0">
                <a:uFillTx/>
                <a:latin typeface="+mj-ea"/>
                <a:ea typeface="+mj-ea"/>
                <a:cs typeface="+mj-ea"/>
                <a:sym typeface="+mn-ea"/>
              </a:rPr>
              <a:t>提出</a:t>
            </a:r>
            <a:r>
              <a:rPr sz="2000" dirty="0">
                <a:uFillTx/>
                <a:latin typeface="+mj-lt"/>
                <a:ea typeface="+mj-ea"/>
                <a:cs typeface="+mj-lt"/>
                <a:sym typeface="+mn-ea"/>
              </a:rPr>
              <a:t>LDPC</a:t>
            </a:r>
            <a:r>
              <a:rPr sz="2000" dirty="0">
                <a:uFillTx/>
                <a:latin typeface="+mj-ea"/>
                <a:ea typeface="+mj-ea"/>
                <a:cs typeface="+mj-ea"/>
                <a:sym typeface="+mn-ea"/>
              </a:rPr>
              <a:t>码后一直没有得到编码界的重视，只有1981年</a:t>
            </a:r>
            <a:r>
              <a:rPr sz="2000" dirty="0">
                <a:uFillTx/>
                <a:latin typeface="+mj-lt"/>
                <a:ea typeface="+mj-ea"/>
                <a:cs typeface="+mj-lt"/>
                <a:sym typeface="+mn-ea"/>
              </a:rPr>
              <a:t>Tanner</a:t>
            </a:r>
            <a:r>
              <a:rPr sz="2000" dirty="0">
                <a:uFillTx/>
                <a:latin typeface="+mj-ea"/>
                <a:ea typeface="+mj-ea"/>
                <a:cs typeface="+mj-ea"/>
                <a:sym typeface="+mn-ea"/>
              </a:rPr>
              <a:t>从图论的角度研究过</a:t>
            </a:r>
            <a:r>
              <a:rPr sz="2000" dirty="0">
                <a:uFillTx/>
                <a:latin typeface="+mn-lt"/>
                <a:ea typeface="+mj-ea"/>
                <a:cs typeface="+mn-lt"/>
                <a:sym typeface="+mn-ea"/>
              </a:rPr>
              <a:t>LDPC</a:t>
            </a:r>
            <a:r>
              <a:rPr sz="2000" dirty="0">
                <a:uFillTx/>
                <a:latin typeface="+mj-ea"/>
                <a:ea typeface="+mj-ea"/>
                <a:cs typeface="+mj-ea"/>
                <a:sym typeface="+mn-ea"/>
              </a:rPr>
              <a:t>码。</a:t>
            </a:r>
          </a:p>
          <a:p>
            <a:pPr algn="l">
              <a:buFont typeface="Wingdings" panose="05000000000000000000" charset="0"/>
            </a:pPr>
            <a:endParaRPr sz="2000" dirty="0">
              <a:uFillTx/>
              <a:latin typeface="+mj-ea"/>
              <a:ea typeface="+mj-ea"/>
              <a:cs typeface="+mj-ea"/>
              <a:sym typeface="+mn-ea"/>
            </a:endParaRPr>
          </a:p>
          <a:p>
            <a:pPr algn="l">
              <a:buFont typeface="Wingdings" panose="05000000000000000000" charset="0"/>
            </a:pPr>
            <a:r>
              <a:rPr sz="2000" dirty="0">
                <a:uFillTx/>
                <a:latin typeface="+mj-ea"/>
                <a:ea typeface="+mj-ea"/>
                <a:cs typeface="+mj-ea"/>
                <a:sym typeface="+mn-ea"/>
              </a:rPr>
              <a:t>    自</a:t>
            </a:r>
            <a:r>
              <a:rPr sz="2000" dirty="0">
                <a:uFillTx/>
                <a:latin typeface="+mn-lt"/>
                <a:ea typeface="+mj-ea"/>
                <a:cs typeface="+mn-lt"/>
                <a:sym typeface="+mn-ea"/>
              </a:rPr>
              <a:t>Mackay </a:t>
            </a:r>
            <a:r>
              <a:rPr lang="zh-CN" sz="2000" dirty="0">
                <a:uFillTx/>
                <a:latin typeface="+mn-lt"/>
                <a:ea typeface="+mj-ea"/>
                <a:cs typeface="+mn-lt"/>
                <a:sym typeface="+mn-ea"/>
              </a:rPr>
              <a:t>、</a:t>
            </a:r>
            <a:r>
              <a:rPr lang="zh-CN" altLang="en-US" sz="2000" dirty="0">
                <a:latin typeface="+mn-lt"/>
                <a:ea typeface="+mj-ea"/>
                <a:cs typeface="+mn-lt"/>
                <a:sym typeface="+mn-ea"/>
              </a:rPr>
              <a:t>Neal</a:t>
            </a:r>
            <a:r>
              <a:rPr sz="2000" dirty="0">
                <a:uFillTx/>
                <a:latin typeface="+mj-ea"/>
                <a:ea typeface="+mj-ea"/>
                <a:cs typeface="+mj-ea"/>
                <a:sym typeface="+mn-ea"/>
              </a:rPr>
              <a:t>等“再发现”</a:t>
            </a:r>
            <a:r>
              <a:rPr sz="2000" dirty="0">
                <a:uFillTx/>
                <a:latin typeface="+mj-lt"/>
                <a:ea typeface="+mj-ea"/>
                <a:cs typeface="+mj-lt"/>
                <a:sym typeface="+mn-ea"/>
              </a:rPr>
              <a:t>LDPC</a:t>
            </a:r>
            <a:r>
              <a:rPr sz="2000" dirty="0">
                <a:uFillTx/>
                <a:latin typeface="+mj-ea"/>
                <a:ea typeface="+mj-ea"/>
                <a:cs typeface="+mj-ea"/>
                <a:sym typeface="+mn-ea"/>
              </a:rPr>
              <a:t>码后，人们的进一步研究表明：给予非规则双向图的</a:t>
            </a:r>
            <a:r>
              <a:rPr sz="2000" dirty="0">
                <a:uFillTx/>
                <a:latin typeface="+mj-lt"/>
                <a:ea typeface="+mj-ea"/>
                <a:cs typeface="+mj-lt"/>
                <a:sym typeface="+mn-ea"/>
              </a:rPr>
              <a:t>LDPC</a:t>
            </a:r>
            <a:r>
              <a:rPr sz="2000" dirty="0">
                <a:uFillTx/>
                <a:latin typeface="+mj-ea"/>
                <a:ea typeface="+mj-ea"/>
                <a:cs typeface="+mj-ea"/>
                <a:sym typeface="+mn-ea"/>
              </a:rPr>
              <a:t>长码的性能可以优于</a:t>
            </a:r>
            <a:r>
              <a:rPr sz="2000" dirty="0">
                <a:uFillTx/>
                <a:latin typeface="+mj-lt"/>
                <a:ea typeface="+mj-ea"/>
                <a:cs typeface="+mj-lt"/>
                <a:sym typeface="+mn-ea"/>
              </a:rPr>
              <a:t>Turbo</a:t>
            </a:r>
            <a:r>
              <a:rPr sz="2000" dirty="0">
                <a:uFillTx/>
                <a:latin typeface="+mj-ea"/>
                <a:ea typeface="+mj-ea"/>
                <a:cs typeface="+mj-ea"/>
                <a:sym typeface="+mn-ea"/>
              </a:rPr>
              <a:t>码，而且这样的码的性能</a:t>
            </a:r>
            <a:r>
              <a:rPr sz="2000" dirty="0">
                <a:solidFill>
                  <a:srgbClr val="FF0000"/>
                </a:solidFill>
                <a:uFillTx/>
                <a:latin typeface="+mj-ea"/>
                <a:ea typeface="+mj-ea"/>
                <a:cs typeface="+mj-ea"/>
                <a:sym typeface="+mn-ea"/>
              </a:rPr>
              <a:t>可以非常接近</a:t>
            </a:r>
            <a:r>
              <a:rPr sz="2000" dirty="0">
                <a:solidFill>
                  <a:srgbClr val="FF0000"/>
                </a:solidFill>
                <a:uFillTx/>
                <a:latin typeface="+mj-lt"/>
                <a:ea typeface="+mj-ea"/>
                <a:cs typeface="+mj-lt"/>
                <a:sym typeface="+mn-ea"/>
              </a:rPr>
              <a:t>Shannon</a:t>
            </a:r>
            <a:r>
              <a:rPr sz="2000" dirty="0">
                <a:solidFill>
                  <a:srgbClr val="FF0000"/>
                </a:solidFill>
                <a:uFillTx/>
                <a:latin typeface="+mj-ea"/>
                <a:ea typeface="+mj-ea"/>
                <a:cs typeface="+mj-ea"/>
                <a:sym typeface="+mn-ea"/>
              </a:rPr>
              <a:t>限</a:t>
            </a:r>
            <a:r>
              <a:rPr sz="2000" dirty="0">
                <a:uFillTx/>
                <a:latin typeface="+mj-ea"/>
                <a:ea typeface="+mj-ea"/>
                <a:cs typeface="+mj-ea"/>
                <a:sym typeface="+mn-ea"/>
              </a:rPr>
              <a:t>。</a:t>
            </a:r>
          </a:p>
          <a:p>
            <a:pPr algn="l">
              <a:buFont typeface="Wingdings" panose="05000000000000000000" charset="0"/>
            </a:pPr>
            <a:r>
              <a:rPr sz="2000" dirty="0">
                <a:uFillTx/>
                <a:latin typeface="+mj-ea"/>
                <a:ea typeface="+mj-ea"/>
                <a:cs typeface="+mj-ea"/>
                <a:sym typeface="+mn-ea"/>
              </a:rPr>
              <a:t>    一个原因在于</a:t>
            </a:r>
            <a:r>
              <a:rPr sz="2000" dirty="0">
                <a:uFillTx/>
                <a:latin typeface="+mn-lt"/>
                <a:ea typeface="+mj-ea"/>
                <a:cs typeface="+mn-lt"/>
                <a:sym typeface="+mn-ea"/>
              </a:rPr>
              <a:t>LDPC</a:t>
            </a:r>
            <a:r>
              <a:rPr sz="2000" dirty="0">
                <a:uFillTx/>
                <a:latin typeface="+mj-ea"/>
                <a:ea typeface="+mj-ea"/>
                <a:cs typeface="+mj-ea"/>
                <a:sym typeface="+mn-ea"/>
              </a:rPr>
              <a:t>码具有</a:t>
            </a:r>
            <a:r>
              <a:rPr sz="2000" dirty="0">
                <a:solidFill>
                  <a:srgbClr val="3333CC"/>
                </a:solidFill>
                <a:uFillTx/>
                <a:latin typeface="+mj-ea"/>
                <a:ea typeface="+mj-ea"/>
                <a:cs typeface="+mj-ea"/>
                <a:sym typeface="+mn-ea"/>
              </a:rPr>
              <a:t>良好的距离特性、较小的译码错误概率和较低的译码复杂度</a:t>
            </a:r>
            <a:r>
              <a:rPr sz="2000" dirty="0">
                <a:uFillTx/>
                <a:latin typeface="+mj-ea"/>
                <a:ea typeface="+mj-ea"/>
                <a:cs typeface="+mj-ea"/>
                <a:sym typeface="+mn-ea"/>
              </a:rPr>
              <a:t>，且码长大于</a:t>
            </a:r>
            <a:r>
              <a:rPr sz="2000" dirty="0">
                <a:uFillTx/>
                <a:latin typeface="+mj-lt"/>
                <a:ea typeface="+mj-ea"/>
                <a:cs typeface="+mj-lt"/>
                <a:sym typeface="+mn-ea"/>
              </a:rPr>
              <a:t>200</a:t>
            </a:r>
            <a:r>
              <a:rPr sz="2000" dirty="0">
                <a:uFillTx/>
                <a:latin typeface="+mj-ea"/>
                <a:ea typeface="+mj-ea"/>
                <a:cs typeface="+mj-ea"/>
                <a:sym typeface="+mn-ea"/>
              </a:rPr>
              <a:t>时不存在错误平台，码率容易调整，实验结果中几乎均为可检测错误</a:t>
            </a:r>
            <a:r>
              <a:rPr lang="zh-CN" sz="2000" dirty="0">
                <a:uFillTx/>
                <a:latin typeface="+mj-ea"/>
                <a:ea typeface="+mj-ea"/>
                <a:cs typeface="+mj-ea"/>
                <a:sym typeface="+mn-ea"/>
              </a:rPr>
              <a:t>，</a:t>
            </a:r>
            <a:r>
              <a:rPr sz="2000" dirty="0">
                <a:uFillTx/>
                <a:latin typeface="+mj-lt"/>
                <a:ea typeface="+mj-ea"/>
                <a:cs typeface="+mj-lt"/>
                <a:sym typeface="+mn-ea"/>
              </a:rPr>
              <a:t>LDPC</a:t>
            </a:r>
            <a:r>
              <a:rPr sz="2000" dirty="0">
                <a:uFillTx/>
                <a:latin typeface="+mj-ea"/>
                <a:ea typeface="+mj-ea"/>
                <a:cs typeface="+mj-ea"/>
                <a:sym typeface="+mn-ea"/>
              </a:rPr>
              <a:t>码的重新发现是继 </a:t>
            </a:r>
            <a:r>
              <a:rPr sz="2000" dirty="0">
                <a:uFillTx/>
                <a:latin typeface="+mj-lt"/>
                <a:ea typeface="+mj-ea"/>
                <a:cs typeface="+mj-lt"/>
                <a:sym typeface="+mn-ea"/>
              </a:rPr>
              <a:t>Turbo</a:t>
            </a:r>
            <a:r>
              <a:rPr sz="2000" dirty="0">
                <a:uFillTx/>
                <a:latin typeface="+mj-ea"/>
                <a:ea typeface="+mj-ea"/>
                <a:cs typeface="+mj-ea"/>
                <a:sym typeface="+mn-ea"/>
              </a:rPr>
              <a:t>码后在纠错码领域又一重大进展。</a:t>
            </a:r>
          </a:p>
        </p:txBody>
      </p:sp>
      <p:pic>
        <p:nvPicPr>
          <p:cNvPr id="7" name="图片 6"/>
          <p:cNvPicPr>
            <a:picLocks noChangeAspect="1"/>
          </p:cNvPicPr>
          <p:nvPr/>
        </p:nvPicPr>
        <p:blipFill>
          <a:blip r:embed="rId2"/>
          <a:stretch>
            <a:fillRect/>
          </a:stretch>
        </p:blipFill>
        <p:spPr>
          <a:xfrm>
            <a:off x="5677535" y="1027430"/>
            <a:ext cx="3013710" cy="4100830"/>
          </a:xfrm>
          <a:prstGeom prst="rect">
            <a:avLst/>
          </a:prstGeom>
        </p:spPr>
      </p:pic>
      <p:sp>
        <p:nvSpPr>
          <p:cNvPr id="3" name="文本框 2"/>
          <p:cNvSpPr txBox="1"/>
          <p:nvPr/>
        </p:nvSpPr>
        <p:spPr>
          <a:xfrm>
            <a:off x="6178550" y="5250180"/>
            <a:ext cx="2011680" cy="368300"/>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sym typeface="+mn-ea"/>
              </a:rPr>
              <a:t>Radford .M .Neal</a:t>
            </a:r>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16300" y="104775"/>
            <a:ext cx="5536565" cy="685800"/>
          </a:xfrm>
        </p:spPr>
        <p:txBody>
          <a:bodyPr/>
          <a:lstStyle/>
          <a:p>
            <a:r>
              <a:rPr lang="zh-CN" sz="2400">
                <a:sym typeface="+mn-ea"/>
              </a:rPr>
              <a:t>北斗卫星导航通信</a:t>
            </a:r>
            <a:endParaRPr sz="2400">
              <a:sym typeface="+mn-ea"/>
            </a:endParaRPr>
          </a:p>
        </p:txBody>
      </p:sp>
      <p:sp>
        <p:nvSpPr>
          <p:cNvPr id="6" name="TextBox 1"/>
          <p:cNvSpPr txBox="1"/>
          <p:nvPr/>
        </p:nvSpPr>
        <p:spPr>
          <a:xfrm>
            <a:off x="1866900" y="2208916"/>
            <a:ext cx="615553" cy="187231"/>
          </a:xfrm>
          <a:prstGeom prst="rect">
            <a:avLst/>
          </a:prstGeom>
          <a:noFill/>
        </p:spPr>
        <p:txBody>
          <a:bodyPr wrap="none" lIns="0" tIns="0" rIns="0" rtlCol="0">
            <a:spAutoFit/>
          </a:bodyPr>
          <a:lstStyle/>
          <a:p>
            <a:pPr>
              <a:lnSpc>
                <a:spcPts val="1125"/>
              </a:lnSpc>
            </a:pPr>
            <a:r>
              <a:rPr lang="en-US" altLang="zh-CN" sz="1200" b="1" dirty="0">
                <a:solidFill>
                  <a:srgbClr val="FFFFFF"/>
                </a:solidFill>
                <a:latin typeface="微软雅黑" panose="020B0503020204020204" charset="-122"/>
                <a:cs typeface="微软雅黑" panose="020B0503020204020204" charset="-122"/>
              </a:rPr>
              <a:t>激光雷达</a:t>
            </a:r>
          </a:p>
        </p:txBody>
      </p:sp>
      <p:sp>
        <p:nvSpPr>
          <p:cNvPr id="7" name="TextBox 1"/>
          <p:cNvSpPr txBox="1"/>
          <p:nvPr/>
        </p:nvSpPr>
        <p:spPr>
          <a:xfrm>
            <a:off x="2990850" y="2208916"/>
            <a:ext cx="769441"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毫米波雷达</a:t>
            </a:r>
          </a:p>
        </p:txBody>
      </p:sp>
      <p:sp>
        <p:nvSpPr>
          <p:cNvPr id="8" name="TextBox 1"/>
          <p:cNvSpPr txBox="1"/>
          <p:nvPr/>
        </p:nvSpPr>
        <p:spPr>
          <a:xfrm>
            <a:off x="4286250" y="2208916"/>
            <a:ext cx="769441"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监控摄像头</a:t>
            </a:r>
          </a:p>
        </p:txBody>
      </p:sp>
      <p:sp>
        <p:nvSpPr>
          <p:cNvPr id="9" name="TextBox 1"/>
          <p:cNvSpPr txBox="1"/>
          <p:nvPr/>
        </p:nvSpPr>
        <p:spPr>
          <a:xfrm>
            <a:off x="5429250" y="2208916"/>
            <a:ext cx="1077218"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自动驾驶摄像头</a:t>
            </a:r>
          </a:p>
        </p:txBody>
      </p:sp>
      <p:sp>
        <p:nvSpPr>
          <p:cNvPr id="10" name="TextBox 1"/>
          <p:cNvSpPr txBox="1"/>
          <p:nvPr/>
        </p:nvSpPr>
        <p:spPr>
          <a:xfrm>
            <a:off x="6819900" y="2208916"/>
            <a:ext cx="570669"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3D 体感</a:t>
            </a:r>
          </a:p>
        </p:txBody>
      </p:sp>
      <p:pic>
        <p:nvPicPr>
          <p:cNvPr id="12" name="图片 11"/>
          <p:cNvPicPr>
            <a:picLocks noChangeAspect="1"/>
          </p:cNvPicPr>
          <p:nvPr/>
        </p:nvPicPr>
        <p:blipFill>
          <a:blip r:embed="rId2"/>
          <a:stretch>
            <a:fillRect/>
          </a:stretch>
        </p:blipFill>
        <p:spPr>
          <a:xfrm>
            <a:off x="7810500" y="1070677"/>
            <a:ext cx="1172528" cy="526733"/>
          </a:xfrm>
          <a:prstGeom prst="rect">
            <a:avLst/>
          </a:prstGeom>
        </p:spPr>
      </p:pic>
      <p:sp>
        <p:nvSpPr>
          <p:cNvPr id="100" name="文本框 99"/>
          <p:cNvSpPr txBox="1"/>
          <p:nvPr/>
        </p:nvSpPr>
        <p:spPr>
          <a:xfrm>
            <a:off x="933450" y="882015"/>
            <a:ext cx="7277735" cy="2861310"/>
          </a:xfrm>
          <a:prstGeom prst="rect">
            <a:avLst/>
          </a:prstGeom>
          <a:noFill/>
          <a:ln w="9525">
            <a:noFill/>
          </a:ln>
        </p:spPr>
        <p:txBody>
          <a:bodyPr wrap="square">
            <a:spAutoFit/>
          </a:bodyPr>
          <a:lstStyle/>
          <a:p>
            <a:pPr>
              <a:buFont typeface="Wingdings" panose="05000000000000000000" charset="0"/>
            </a:pPr>
            <a:r>
              <a:rPr lang="en-US" altLang="zh-CN" sz="2000">
                <a:latin typeface="+mj-ea"/>
                <a:ea typeface="+mj-ea"/>
                <a:cs typeface="+mj-ea"/>
              </a:rPr>
              <a:t>    </a:t>
            </a:r>
            <a:r>
              <a:rPr lang="zh-CN" altLang="en-US" sz="2000">
                <a:solidFill>
                  <a:srgbClr val="FF0000"/>
                </a:solidFill>
                <a:latin typeface="+mj-ea"/>
                <a:ea typeface="+mj-ea"/>
                <a:cs typeface="+mj-ea"/>
              </a:rPr>
              <a:t>中国北斗卫星导航系统</a:t>
            </a:r>
            <a:r>
              <a:rPr lang="en-US" altLang="zh-CN" sz="2000">
                <a:solidFill>
                  <a:srgbClr val="FF0000"/>
                </a:solidFill>
                <a:latin typeface="+mn-lt"/>
                <a:ea typeface="+mj-ea"/>
                <a:cs typeface="+mn-lt"/>
              </a:rPr>
              <a:t>(</a:t>
            </a:r>
            <a:r>
              <a:rPr lang="zh-CN" altLang="en-US" sz="2000">
                <a:solidFill>
                  <a:srgbClr val="FF0000"/>
                </a:solidFill>
                <a:latin typeface="+mn-lt"/>
                <a:ea typeface="+mj-ea"/>
                <a:cs typeface="+mn-lt"/>
              </a:rPr>
              <a:t>BDS</a:t>
            </a:r>
            <a:r>
              <a:rPr lang="en-US" altLang="zh-CN" sz="2000">
                <a:solidFill>
                  <a:srgbClr val="FF0000"/>
                </a:solidFill>
                <a:latin typeface="+mn-lt"/>
                <a:ea typeface="+mj-ea"/>
                <a:cs typeface="+mn-lt"/>
              </a:rPr>
              <a:t>)</a:t>
            </a:r>
            <a:r>
              <a:rPr lang="zh-CN" altLang="en-US" sz="2000">
                <a:latin typeface="+mj-ea"/>
                <a:ea typeface="+mj-ea"/>
                <a:cs typeface="+mj-ea"/>
              </a:rPr>
              <a:t>是中国自行研制的全球卫星导航系统，也是继GPS、GLONASS之后的第三个成熟的卫星导航系统</a:t>
            </a:r>
          </a:p>
          <a:p>
            <a:pPr>
              <a:buFont typeface="Wingdings" panose="05000000000000000000" charset="0"/>
            </a:pPr>
            <a:r>
              <a:rPr lang="en-US" altLang="zh-CN" sz="2000">
                <a:latin typeface="+mj-ea"/>
                <a:ea typeface="+mj-ea"/>
                <a:cs typeface="+mj-ea"/>
              </a:rPr>
              <a:t>    </a:t>
            </a:r>
            <a:r>
              <a:rPr lang="zh-CN" altLang="en-US" sz="2000">
                <a:latin typeface="+mj-ea"/>
                <a:ea typeface="+mj-ea"/>
                <a:cs typeface="+mj-ea"/>
              </a:rPr>
              <a:t>习总书记指出，北斗三号全球卫星导航系统的建成开通，充分体现了我国社会主义制度集中力量办大事的政治优势，对提升我国综合国力，对推动疫情防控常态化条件下我国经济发展和民生改善，对推动当前国际经济形势下我国对外开放，对进一步增强民族自信心、努力实现“两个一百年”奋斗目标，具有十分重要的意义</a:t>
            </a:r>
          </a:p>
        </p:txBody>
      </p:sp>
      <p:pic>
        <p:nvPicPr>
          <p:cNvPr id="5" name="图片 4"/>
          <p:cNvPicPr>
            <a:picLocks noChangeAspect="1"/>
          </p:cNvPicPr>
          <p:nvPr/>
        </p:nvPicPr>
        <p:blipFill>
          <a:blip r:embed="rId3"/>
          <a:stretch>
            <a:fillRect/>
          </a:stretch>
        </p:blipFill>
        <p:spPr>
          <a:xfrm>
            <a:off x="1657985" y="3743325"/>
            <a:ext cx="6026150" cy="287718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2125" y="104775"/>
            <a:ext cx="5920740" cy="685800"/>
          </a:xfrm>
        </p:spPr>
        <p:txBody>
          <a:bodyPr/>
          <a:lstStyle/>
          <a:p>
            <a:r>
              <a:rPr lang="en-US" altLang="zh-CN" sz="2400">
                <a:sym typeface="+mn-ea"/>
              </a:rPr>
              <a:t>5G</a:t>
            </a:r>
            <a:r>
              <a:rPr lang="zh-CN" sz="2400">
                <a:sym typeface="+mn-ea"/>
              </a:rPr>
              <a:t>移动通信</a:t>
            </a:r>
            <a:endParaRPr sz="2400">
              <a:sym typeface="+mn-ea"/>
            </a:endParaRPr>
          </a:p>
        </p:txBody>
      </p:sp>
      <p:sp>
        <p:nvSpPr>
          <p:cNvPr id="6" name="TextBox 1"/>
          <p:cNvSpPr txBox="1"/>
          <p:nvPr/>
        </p:nvSpPr>
        <p:spPr>
          <a:xfrm>
            <a:off x="2466975" y="2202996"/>
            <a:ext cx="769441" cy="187231"/>
          </a:xfrm>
          <a:prstGeom prst="rect">
            <a:avLst/>
          </a:prstGeom>
          <a:noFill/>
        </p:spPr>
        <p:txBody>
          <a:bodyPr wrap="none" lIns="0" tIns="0" rIns="0" rtlCol="0">
            <a:spAutoFit/>
          </a:bodyPr>
          <a:lstStyle/>
          <a:p>
            <a:pPr>
              <a:lnSpc>
                <a:spcPts val="1125"/>
              </a:lnSpc>
            </a:pPr>
            <a:r>
              <a:rPr lang="en-US" altLang="zh-CN" sz="1200" b="1" dirty="0">
                <a:solidFill>
                  <a:srgbClr val="FFFFFF"/>
                </a:solidFill>
                <a:latin typeface="微软雅黑" panose="020B0503020204020204" charset="-122"/>
                <a:cs typeface="微软雅黑" panose="020B0503020204020204" charset="-122"/>
              </a:rPr>
              <a:t>计算机视觉</a:t>
            </a:r>
          </a:p>
        </p:txBody>
      </p:sp>
      <p:sp>
        <p:nvSpPr>
          <p:cNvPr id="7" name="TextBox 1"/>
          <p:cNvSpPr txBox="1"/>
          <p:nvPr/>
        </p:nvSpPr>
        <p:spPr>
          <a:xfrm>
            <a:off x="3696644" y="2202996"/>
            <a:ext cx="615553"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语音识别</a:t>
            </a:r>
          </a:p>
        </p:txBody>
      </p:sp>
      <p:sp>
        <p:nvSpPr>
          <p:cNvPr id="8" name="TextBox 1"/>
          <p:cNvSpPr txBox="1"/>
          <p:nvPr/>
        </p:nvSpPr>
        <p:spPr>
          <a:xfrm>
            <a:off x="4750997" y="2202996"/>
            <a:ext cx="923330"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自然语言理解</a:t>
            </a:r>
          </a:p>
        </p:txBody>
      </p:sp>
      <p:sp>
        <p:nvSpPr>
          <p:cNvPr id="9" name="TextBox 1"/>
          <p:cNvSpPr txBox="1"/>
          <p:nvPr/>
        </p:nvSpPr>
        <p:spPr>
          <a:xfrm>
            <a:off x="5949737" y="2202996"/>
            <a:ext cx="1303242" cy="187231"/>
          </a:xfrm>
          <a:prstGeom prst="rect">
            <a:avLst/>
          </a:prstGeom>
          <a:noFill/>
        </p:spPr>
        <p:txBody>
          <a:bodyPr wrap="none" lIns="0" tIns="0" rIns="0" rtlCol="0">
            <a:spAutoFit/>
          </a:bodyPr>
          <a:lstStyle>
            <a:defPPr>
              <a:defRPr lang="zh-CN"/>
            </a:defPPr>
            <a:lvl1pPr>
              <a:lnSpc>
                <a:spcPts val="1125"/>
              </a:lnSpc>
              <a:defRPr sz="1200" b="1">
                <a:solidFill>
                  <a:srgbClr val="FFFFFF"/>
                </a:solidFill>
                <a:latin typeface="微软雅黑" panose="020B0503020204020204" charset="-122"/>
                <a:cs typeface="微软雅黑" panose="020B0503020204020204" charset="-122"/>
              </a:defRPr>
            </a:lvl1pPr>
          </a:lstStyle>
          <a:p>
            <a:r>
              <a:rPr lang="en-US" altLang="zh-CN" dirty="0"/>
              <a:t>机器学习/知识图谱</a:t>
            </a:r>
          </a:p>
        </p:txBody>
      </p:sp>
      <p:pic>
        <p:nvPicPr>
          <p:cNvPr id="10" name="图片 9"/>
          <p:cNvPicPr>
            <a:picLocks noChangeAspect="1"/>
          </p:cNvPicPr>
          <p:nvPr/>
        </p:nvPicPr>
        <p:blipFill>
          <a:blip r:embed="rId2"/>
          <a:stretch>
            <a:fillRect/>
          </a:stretch>
        </p:blipFill>
        <p:spPr>
          <a:xfrm>
            <a:off x="7810500" y="1064757"/>
            <a:ext cx="1172528" cy="526733"/>
          </a:xfrm>
          <a:prstGeom prst="rect">
            <a:avLst/>
          </a:prstGeom>
        </p:spPr>
      </p:pic>
      <p:sp>
        <p:nvSpPr>
          <p:cNvPr id="3" name="文本框 2"/>
          <p:cNvSpPr txBox="1"/>
          <p:nvPr/>
        </p:nvSpPr>
        <p:spPr>
          <a:xfrm>
            <a:off x="560705" y="1064895"/>
            <a:ext cx="3522345" cy="4399915"/>
          </a:xfrm>
          <a:prstGeom prst="rect">
            <a:avLst/>
          </a:prstGeom>
          <a:noFill/>
        </p:spPr>
        <p:txBody>
          <a:bodyPr wrap="square" rtlCol="0" anchor="t">
            <a:spAutoFit/>
          </a:bodyPr>
          <a:lstStyle/>
          <a:p>
            <a:r>
              <a:rPr lang="en-US" altLang="zh-CN"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sym typeface="+mn-ea"/>
              </a:rPr>
              <a:t>为了满足新的通信需求，实现移动设备之间低时延、高速率和高可靠性连接，</a:t>
            </a:r>
            <a:r>
              <a:rPr lang="zh-CN" altLang="en-US" sz="2000" dirty="0">
                <a:solidFill>
                  <a:srgbClr val="3333CC"/>
                </a:solidFill>
                <a:latin typeface="黑体" panose="02010609060101010101" pitchFamily="49" charset="-122"/>
                <a:ea typeface="黑体" panose="02010609060101010101" pitchFamily="49" charset="-122"/>
                <a:sym typeface="+mn-ea"/>
              </a:rPr>
              <a:t>第五代</a:t>
            </a:r>
            <a:r>
              <a:rPr lang="zh-CN" altLang="en-US" sz="2000" dirty="0">
                <a:solidFill>
                  <a:srgbClr val="3333CC"/>
                </a:solidFill>
                <a:latin typeface="+mn-lt"/>
                <a:ea typeface="黑体" panose="02010609060101010101" pitchFamily="49" charset="-122"/>
                <a:cs typeface="+mn-lt"/>
                <a:sym typeface="+mn-ea"/>
              </a:rPr>
              <a:t>(Fifth-Generation ,5G)</a:t>
            </a:r>
            <a:r>
              <a:rPr lang="zh-CN" altLang="en-US" sz="2000" dirty="0">
                <a:solidFill>
                  <a:srgbClr val="3333CC"/>
                </a:solidFill>
                <a:latin typeface="黑体" panose="02010609060101010101" pitchFamily="49" charset="-122"/>
                <a:ea typeface="黑体" panose="02010609060101010101" pitchFamily="49" charset="-122"/>
                <a:sym typeface="+mn-ea"/>
              </a:rPr>
              <a:t>移动通信</a:t>
            </a:r>
            <a:r>
              <a:rPr lang="zh-CN" altLang="en-US" sz="2000" dirty="0">
                <a:solidFill>
                  <a:schemeClr val="tx1"/>
                </a:solidFill>
                <a:latin typeface="黑体" panose="02010609060101010101" pitchFamily="49" charset="-122"/>
                <a:ea typeface="黑体" panose="02010609060101010101" pitchFamily="49" charset="-122"/>
                <a:sym typeface="+mn-ea"/>
              </a:rPr>
              <a:t>系统在数据信道和控制信道引入了新的纠错编码技术</a:t>
            </a:r>
            <a:r>
              <a:rPr lang="en-US" altLang="zh-CN" sz="2000" dirty="0">
                <a:solidFill>
                  <a:schemeClr val="tx1"/>
                </a:solidFill>
                <a:latin typeface="黑体" panose="02010609060101010101" pitchFamily="49" charset="-122"/>
                <a:ea typeface="黑体" panose="02010609060101010101" pitchFamily="49" charset="-122"/>
                <a:sym typeface="+mn-ea"/>
              </a:rPr>
              <a:t>-</a:t>
            </a:r>
            <a:r>
              <a:rPr lang="en-US" altLang="zh-CN" sz="2000" dirty="0">
                <a:solidFill>
                  <a:srgbClr val="3333CC"/>
                </a:solidFill>
                <a:latin typeface="黑体" panose="02010609060101010101" pitchFamily="49" charset="-122"/>
                <a:ea typeface="黑体" panose="02010609060101010101" pitchFamily="49" charset="-122"/>
                <a:sym typeface="+mn-ea"/>
              </a:rPr>
              <a:t>polar码</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华为</a:t>
            </a:r>
            <a:r>
              <a:rPr lang="en-US" altLang="zh-CN" sz="2000" dirty="0">
                <a:solidFill>
                  <a:schemeClr val="tx1"/>
                </a:solidFill>
                <a:latin typeface="黑体" panose="02010609060101010101" pitchFamily="49" charset="-122"/>
                <a:ea typeface="黑体" panose="02010609060101010101" pitchFamily="49" charset="-122"/>
                <a:sym typeface="+mn-ea"/>
              </a:rPr>
              <a:t>)和</a:t>
            </a:r>
            <a:r>
              <a:rPr lang="en-US" altLang="zh-CN" sz="2000" dirty="0">
                <a:solidFill>
                  <a:srgbClr val="3333CC"/>
                </a:solidFill>
                <a:latin typeface="黑体" panose="02010609060101010101" pitchFamily="49" charset="-122"/>
                <a:ea typeface="黑体" panose="02010609060101010101" pitchFamily="49" charset="-122"/>
                <a:sym typeface="+mn-ea"/>
              </a:rPr>
              <a:t>ldpc码</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高通</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    中美科技争霸一直都有，只是华为这次是真正威胁到了美国。5G将是一个真正意义上的融合网络，会带来工业互联网，物联网，人联网，车联网等一系列智能生活的变革。</a:t>
            </a:r>
          </a:p>
        </p:txBody>
      </p:sp>
      <p:pic>
        <p:nvPicPr>
          <p:cNvPr id="4" name="图片 3"/>
          <p:cNvPicPr>
            <a:picLocks noChangeAspect="1"/>
          </p:cNvPicPr>
          <p:nvPr/>
        </p:nvPicPr>
        <p:blipFill>
          <a:blip r:embed="rId3"/>
          <a:stretch>
            <a:fillRect/>
          </a:stretch>
        </p:blipFill>
        <p:spPr>
          <a:xfrm>
            <a:off x="4391660" y="875030"/>
            <a:ext cx="4420235" cy="2558415"/>
          </a:xfrm>
          <a:prstGeom prst="rect">
            <a:avLst/>
          </a:prstGeom>
        </p:spPr>
      </p:pic>
      <p:pic>
        <p:nvPicPr>
          <p:cNvPr id="5" name="图片 4"/>
          <p:cNvPicPr>
            <a:picLocks noChangeAspect="1"/>
          </p:cNvPicPr>
          <p:nvPr/>
        </p:nvPicPr>
        <p:blipFill>
          <a:blip r:embed="rId4"/>
          <a:stretch>
            <a:fillRect/>
          </a:stretch>
        </p:blipFill>
        <p:spPr>
          <a:xfrm>
            <a:off x="4391660" y="3733800"/>
            <a:ext cx="4420870" cy="252095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2125" y="104775"/>
            <a:ext cx="5920740" cy="685800"/>
          </a:xfrm>
        </p:spPr>
        <p:txBody>
          <a:bodyPr/>
          <a:lstStyle/>
          <a:p>
            <a:r>
              <a:rPr lang="zh-CN" sz="2400">
                <a:sym typeface="+mn-ea"/>
              </a:rPr>
              <a:t>华为</a:t>
            </a:r>
            <a:r>
              <a:rPr lang="en-US" altLang="zh-CN" sz="2400">
                <a:sym typeface="+mn-ea"/>
              </a:rPr>
              <a:t>5G</a:t>
            </a:r>
            <a:r>
              <a:rPr lang="zh-CN" altLang="en-US" sz="2400">
                <a:sym typeface="+mn-ea"/>
              </a:rPr>
              <a:t>通信</a:t>
            </a:r>
            <a:endParaRPr sz="2400">
              <a:sym typeface="+mn-ea"/>
            </a:endParaRPr>
          </a:p>
        </p:txBody>
      </p:sp>
      <p:sp>
        <p:nvSpPr>
          <p:cNvPr id="18" name="TextBox 1"/>
          <p:cNvSpPr txBox="1"/>
          <p:nvPr/>
        </p:nvSpPr>
        <p:spPr>
          <a:xfrm>
            <a:off x="2466975" y="2263602"/>
            <a:ext cx="577081" cy="187231"/>
          </a:xfrm>
          <a:prstGeom prst="rect">
            <a:avLst/>
          </a:prstGeom>
          <a:noFill/>
        </p:spPr>
        <p:txBody>
          <a:bodyPr wrap="none" lIns="0" tIns="0" rIns="0" rtlCol="0">
            <a:spAutoFit/>
          </a:bodyPr>
          <a:lstStyle/>
          <a:p>
            <a:pPr>
              <a:lnSpc>
                <a:spcPts val="1125"/>
              </a:lnSpc>
            </a:pPr>
            <a:r>
              <a:rPr lang="en-US" altLang="zh-CN" sz="900" dirty="0">
                <a:solidFill>
                  <a:srgbClr val="FFFFFF"/>
                </a:solidFill>
                <a:latin typeface="微软雅黑" panose="020B0503020204020204" charset="-122"/>
                <a:cs typeface="微软雅黑" panose="020B0503020204020204" charset="-122"/>
              </a:rPr>
              <a:t>大数据服务</a:t>
            </a:r>
          </a:p>
        </p:txBody>
      </p:sp>
      <p:sp>
        <p:nvSpPr>
          <p:cNvPr id="19" name="TextBox 1"/>
          <p:cNvSpPr txBox="1"/>
          <p:nvPr/>
        </p:nvSpPr>
        <p:spPr>
          <a:xfrm>
            <a:off x="3857625" y="2263602"/>
            <a:ext cx="161904" cy="187231"/>
          </a:xfrm>
          <a:prstGeom prst="rect">
            <a:avLst/>
          </a:prstGeom>
          <a:noFill/>
        </p:spPr>
        <p:txBody>
          <a:bodyPr wrap="none" lIns="0" tIns="0" rIns="0" rtlCol="0">
            <a:spAutoFit/>
          </a:bodyPr>
          <a:lstStyle/>
          <a:p>
            <a:pPr>
              <a:lnSpc>
                <a:spcPts val="1125"/>
              </a:lnSpc>
            </a:pPr>
            <a:r>
              <a:rPr lang="en-US" altLang="zh-CN" sz="900" dirty="0">
                <a:solidFill>
                  <a:srgbClr val="FFFFFF"/>
                </a:solidFill>
                <a:latin typeface="微软雅黑" panose="020B0503020204020204" charset="-122"/>
                <a:cs typeface="微软雅黑" panose="020B0503020204020204" charset="-122"/>
              </a:rPr>
              <a:t>OS</a:t>
            </a:r>
          </a:p>
        </p:txBody>
      </p:sp>
      <p:sp>
        <p:nvSpPr>
          <p:cNvPr id="20" name="TextBox 1"/>
          <p:cNvSpPr txBox="1"/>
          <p:nvPr/>
        </p:nvSpPr>
        <p:spPr>
          <a:xfrm>
            <a:off x="4953000" y="2263602"/>
            <a:ext cx="577081" cy="187231"/>
          </a:xfrm>
          <a:prstGeom prst="rect">
            <a:avLst/>
          </a:prstGeom>
          <a:noFill/>
        </p:spPr>
        <p:txBody>
          <a:bodyPr wrap="none" lIns="0" tIns="0" rIns="0" rtlCol="0">
            <a:spAutoFit/>
          </a:bodyPr>
          <a:lstStyle/>
          <a:p>
            <a:pPr>
              <a:lnSpc>
                <a:spcPts val="1125"/>
              </a:lnSpc>
            </a:pPr>
            <a:r>
              <a:rPr lang="en-US" altLang="zh-CN" sz="900" dirty="0">
                <a:solidFill>
                  <a:srgbClr val="FFFFFF"/>
                </a:solidFill>
                <a:latin typeface="微软雅黑" panose="020B0503020204020204" charset="-122"/>
                <a:cs typeface="微软雅黑" panose="020B0503020204020204" charset="-122"/>
              </a:rPr>
              <a:t>云计算服务</a:t>
            </a:r>
          </a:p>
        </p:txBody>
      </p:sp>
      <p:sp>
        <p:nvSpPr>
          <p:cNvPr id="21" name="TextBox 1"/>
          <p:cNvSpPr txBox="1"/>
          <p:nvPr/>
        </p:nvSpPr>
        <p:spPr>
          <a:xfrm>
            <a:off x="6257925" y="2263602"/>
            <a:ext cx="577081" cy="187231"/>
          </a:xfrm>
          <a:prstGeom prst="rect">
            <a:avLst/>
          </a:prstGeom>
          <a:noFill/>
        </p:spPr>
        <p:txBody>
          <a:bodyPr wrap="none" lIns="0" tIns="0" rIns="0" rtlCol="0">
            <a:spAutoFit/>
          </a:bodyPr>
          <a:lstStyle/>
          <a:p>
            <a:pPr>
              <a:lnSpc>
                <a:spcPts val="1125"/>
              </a:lnSpc>
            </a:pPr>
            <a:r>
              <a:rPr lang="en-US" altLang="zh-CN" sz="900" dirty="0">
                <a:solidFill>
                  <a:srgbClr val="FFFFFF"/>
                </a:solidFill>
                <a:latin typeface="微软雅黑" panose="020B0503020204020204" charset="-122"/>
                <a:cs typeface="微软雅黑" panose="020B0503020204020204" charset="-122"/>
              </a:rPr>
              <a:t>物联网平台</a:t>
            </a:r>
          </a:p>
        </p:txBody>
      </p:sp>
      <p:pic>
        <p:nvPicPr>
          <p:cNvPr id="22" name="图片 21"/>
          <p:cNvPicPr>
            <a:picLocks noChangeAspect="1"/>
          </p:cNvPicPr>
          <p:nvPr/>
        </p:nvPicPr>
        <p:blipFill>
          <a:blip r:embed="rId2"/>
          <a:stretch>
            <a:fillRect/>
          </a:stretch>
        </p:blipFill>
        <p:spPr>
          <a:xfrm>
            <a:off x="7810500" y="1125363"/>
            <a:ext cx="1172528" cy="526733"/>
          </a:xfrm>
          <a:prstGeom prst="rect">
            <a:avLst/>
          </a:prstGeom>
        </p:spPr>
      </p:pic>
      <p:sp>
        <p:nvSpPr>
          <p:cNvPr id="3" name="文本框 2"/>
          <p:cNvSpPr txBox="1"/>
          <p:nvPr/>
        </p:nvSpPr>
        <p:spPr>
          <a:xfrm>
            <a:off x="578485" y="989330"/>
            <a:ext cx="3602355" cy="5015865"/>
          </a:xfrm>
          <a:prstGeom prst="rect">
            <a:avLst/>
          </a:prstGeom>
          <a:noFill/>
        </p:spPr>
        <p:txBody>
          <a:bodyPr wrap="square" rtlCol="0" anchor="t">
            <a:spAutoFit/>
          </a:bodyPr>
          <a:lstStyle/>
          <a:p>
            <a:r>
              <a:rPr lang="en-US" altLang="zh-CN" sz="2000" dirty="0">
                <a:solidFill>
                  <a:schemeClr val="tx1"/>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sym typeface="+mn-ea"/>
              </a:rPr>
              <a:t>在芯片领域，麒麟990，全球第一款集成5G的手机芯片，全球首款晶体管数量超过100亿的手机处理器，在5G方面全球第一。</a:t>
            </a:r>
          </a:p>
          <a:p>
            <a:r>
              <a:rPr lang="zh-CN" altLang="en-US" sz="2000" dirty="0">
                <a:solidFill>
                  <a:schemeClr val="tx1"/>
                </a:solidFill>
                <a:latin typeface="黑体" panose="02010609060101010101" pitchFamily="49" charset="-122"/>
                <a:ea typeface="黑体" panose="02010609060101010101" pitchFamily="49" charset="-122"/>
                <a:sym typeface="+mn-ea"/>
              </a:rPr>
              <a:t>    </a:t>
            </a:r>
          </a:p>
          <a:p>
            <a:r>
              <a:rPr lang="zh-CN" altLang="en-US" sz="2000" dirty="0">
                <a:solidFill>
                  <a:schemeClr val="tx1"/>
                </a:solidFill>
                <a:latin typeface="黑体" panose="02010609060101010101" pitchFamily="49" charset="-122"/>
                <a:ea typeface="黑体" panose="02010609060101010101" pitchFamily="49" charset="-122"/>
                <a:sym typeface="+mn-ea"/>
              </a:rPr>
              <a:t>    正因为如此，美国不断提高对华为的限制，使得台积电无法继续生产华为最新处理器</a:t>
            </a:r>
          </a:p>
          <a:p>
            <a:endParaRPr lang="zh-CN" altLang="en-US" sz="2000" dirty="0">
              <a:solidFill>
                <a:schemeClr val="tx1"/>
              </a:solidFill>
              <a:latin typeface="黑体" panose="02010609060101010101" pitchFamily="49" charset="-122"/>
              <a:ea typeface="黑体" panose="02010609060101010101" pitchFamily="49" charset="-122"/>
              <a:sym typeface="+mn-ea"/>
            </a:endParaRPr>
          </a:p>
          <a:p>
            <a:r>
              <a:rPr lang="zh-CN" altLang="en-US" sz="2000" dirty="0">
                <a:solidFill>
                  <a:schemeClr val="tx1"/>
                </a:solidFill>
                <a:latin typeface="黑体" panose="02010609060101010101" pitchFamily="49" charset="-122"/>
                <a:ea typeface="黑体" panose="02010609060101010101" pitchFamily="49" charset="-122"/>
                <a:sym typeface="+mn-ea"/>
              </a:rPr>
              <a:t>    </a:t>
            </a:r>
          </a:p>
          <a:p>
            <a:r>
              <a:rPr lang="zh-CN" altLang="en-US" sz="2000" dirty="0">
                <a:solidFill>
                  <a:schemeClr val="tx1"/>
                </a:solidFill>
                <a:latin typeface="黑体" panose="02010609060101010101" pitchFamily="49" charset="-122"/>
                <a:ea typeface="黑体" panose="02010609060101010101" pitchFamily="49" charset="-122"/>
                <a:sym typeface="+mn-ea"/>
              </a:rPr>
              <a:t>    习总书记提出，全面建设社会主义现代化国家新征程开启，针对产业薄弱环节，实施好关键核心技术攻关工程，尽快解决一批“卡脖子”问题。</a:t>
            </a:r>
          </a:p>
        </p:txBody>
      </p:sp>
      <p:pic>
        <p:nvPicPr>
          <p:cNvPr id="4" name="图片 3"/>
          <p:cNvPicPr>
            <a:picLocks noChangeAspect="1"/>
          </p:cNvPicPr>
          <p:nvPr/>
        </p:nvPicPr>
        <p:blipFill>
          <a:blip r:embed="rId3"/>
          <a:stretch>
            <a:fillRect/>
          </a:stretch>
        </p:blipFill>
        <p:spPr>
          <a:xfrm>
            <a:off x="4398010" y="848995"/>
            <a:ext cx="4434840" cy="2469515"/>
          </a:xfrm>
          <a:prstGeom prst="rect">
            <a:avLst/>
          </a:prstGeom>
        </p:spPr>
      </p:pic>
      <p:pic>
        <p:nvPicPr>
          <p:cNvPr id="5" name="图片 4"/>
          <p:cNvPicPr>
            <a:picLocks noChangeAspect="1"/>
          </p:cNvPicPr>
          <p:nvPr/>
        </p:nvPicPr>
        <p:blipFill>
          <a:blip r:embed="rId4"/>
          <a:stretch>
            <a:fillRect/>
          </a:stretch>
        </p:blipFill>
        <p:spPr>
          <a:xfrm>
            <a:off x="4398010" y="3544570"/>
            <a:ext cx="4435475" cy="270954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16300" y="104775"/>
            <a:ext cx="5536565" cy="685800"/>
          </a:xfrm>
        </p:spPr>
        <p:txBody>
          <a:bodyPr/>
          <a:lstStyle/>
          <a:p>
            <a:r>
              <a:rPr lang="zh-CN" sz="2400">
                <a:sym typeface="+mn-ea"/>
              </a:rPr>
              <a:t>编码部分代码</a:t>
            </a:r>
            <a:endParaRPr sz="2400">
              <a:sym typeface="+mn-ea"/>
            </a:endParaRPr>
          </a:p>
        </p:txBody>
      </p:sp>
      <p:sp>
        <p:nvSpPr>
          <p:cNvPr id="3" name="文本框 2"/>
          <p:cNvSpPr txBox="1"/>
          <p:nvPr/>
        </p:nvSpPr>
        <p:spPr>
          <a:xfrm>
            <a:off x="464820" y="790575"/>
            <a:ext cx="8213725" cy="6000750"/>
          </a:xfrm>
          <a:prstGeom prst="rect">
            <a:avLst/>
          </a:prstGeom>
          <a:noFill/>
        </p:spPr>
        <p:txBody>
          <a:bodyPr wrap="square" rtlCol="0" anchor="t">
            <a:spAutoFit/>
          </a:bodyPr>
          <a:lstStyle/>
          <a:p>
            <a:r>
              <a:rPr lang="zh-CN" altLang="en-US" sz="1600" dirty="0">
                <a:solidFill>
                  <a:schemeClr val="tx1"/>
                </a:solidFill>
                <a:latin typeface="+mn-lt"/>
                <a:ea typeface="+mn-ea"/>
                <a:cs typeface="+mn-lt"/>
                <a:sym typeface="+mn-ea"/>
              </a:rPr>
              <a:t>function [u,P,rearranged_cols]=ldpc_encode(s,H)</a:t>
            </a:r>
          </a:p>
          <a:p>
            <a:r>
              <a:rPr lang="zh-CN" altLang="en-US" sz="1600" dirty="0">
                <a:solidFill>
                  <a:schemeClr val="tx1"/>
                </a:solidFill>
                <a:latin typeface="+mn-lt"/>
                <a:ea typeface="+mn-ea"/>
                <a:cs typeface="+mn-lt"/>
                <a:sym typeface="+mn-ea"/>
              </a:rPr>
              <a:t>%             高斯消元</a:t>
            </a:r>
          </a:p>
          <a:p>
            <a:r>
              <a:rPr lang="zh-CN" altLang="en-US" sz="1600" dirty="0">
                <a:solidFill>
                  <a:schemeClr val="tx1"/>
                </a:solidFill>
                <a:latin typeface="+mn-lt"/>
                <a:ea typeface="+mn-ea"/>
                <a:cs typeface="+mn-lt"/>
                <a:sym typeface="+mn-ea"/>
              </a:rPr>
              <a:t>%设H=[A | B] ==========&gt; [I | P]</a:t>
            </a:r>
          </a:p>
          <a:p>
            <a:r>
              <a:rPr lang="zh-CN" altLang="en-US" sz="1600" dirty="0">
                <a:solidFill>
                  <a:schemeClr val="tx1"/>
                </a:solidFill>
                <a:latin typeface="+mn-lt"/>
                <a:ea typeface="+mn-ea"/>
                <a:cs typeface="+mn-lt"/>
                <a:sym typeface="+mn-ea"/>
              </a:rPr>
              <a:t>%  u=[c | s]</a:t>
            </a:r>
          </a:p>
          <a:p>
            <a:r>
              <a:rPr lang="zh-CN" altLang="en-US" sz="1600" dirty="0">
                <a:solidFill>
                  <a:schemeClr val="tx1"/>
                </a:solidFill>
                <a:latin typeface="+mn-lt"/>
                <a:ea typeface="+mn-ea"/>
                <a:cs typeface="+mn-lt"/>
                <a:sym typeface="+mn-ea"/>
              </a:rPr>
              <a:t>%∵  H*u' = u*H' = 0</a:t>
            </a:r>
          </a:p>
          <a:p>
            <a:r>
              <a:rPr lang="zh-CN" altLang="en-US" sz="1600" dirty="0">
                <a:solidFill>
                  <a:schemeClr val="tx1"/>
                </a:solidFill>
                <a:latin typeface="+mn-lt"/>
                <a:ea typeface="+mn-ea"/>
                <a:cs typeface="+mn-lt"/>
                <a:sym typeface="+mn-ea"/>
              </a:rPr>
              <a:t>%代入得： _    _</a:t>
            </a:r>
          </a:p>
          <a:p>
            <a:r>
              <a:rPr lang="zh-CN" altLang="en-US" sz="1600" dirty="0">
                <a:solidFill>
                  <a:schemeClr val="tx1"/>
                </a:solidFill>
                <a:latin typeface="+mn-lt"/>
                <a:ea typeface="+mn-ea"/>
                <a:cs typeface="+mn-lt"/>
                <a:sym typeface="+mn-ea"/>
              </a:rPr>
              <a:t>%         | c' |</a:t>
            </a:r>
          </a:p>
          <a:p>
            <a:r>
              <a:rPr lang="zh-CN" altLang="en-US" sz="1600" dirty="0">
                <a:solidFill>
                  <a:schemeClr val="tx1"/>
                </a:solidFill>
                <a:latin typeface="+mn-lt"/>
                <a:ea typeface="+mn-ea"/>
                <a:cs typeface="+mn-lt"/>
                <a:sym typeface="+mn-ea"/>
              </a:rPr>
              <a:t>%  [I | P]|    | = 0</a:t>
            </a:r>
          </a:p>
          <a:p>
            <a:r>
              <a:rPr lang="zh-CN" altLang="en-US" sz="1600" dirty="0">
                <a:solidFill>
                  <a:schemeClr val="tx1"/>
                </a:solidFill>
                <a:latin typeface="+mn-lt"/>
                <a:ea typeface="+mn-ea"/>
                <a:cs typeface="+mn-lt"/>
                <a:sym typeface="+mn-ea"/>
              </a:rPr>
              <a:t>%         | s' |</a:t>
            </a:r>
          </a:p>
          <a:p>
            <a:r>
              <a:rPr lang="zh-CN" altLang="en-US" sz="1600" dirty="0">
                <a:solidFill>
                  <a:schemeClr val="tx1"/>
                </a:solidFill>
                <a:latin typeface="+mn-lt"/>
                <a:ea typeface="+mn-ea"/>
                <a:cs typeface="+mn-lt"/>
                <a:sym typeface="+mn-ea"/>
              </a:rPr>
              <a:t>%         -    -</a:t>
            </a:r>
          </a:p>
          <a:p>
            <a:r>
              <a:rPr lang="zh-CN" altLang="en-US" sz="1600" dirty="0">
                <a:solidFill>
                  <a:schemeClr val="tx1"/>
                </a:solidFill>
                <a:latin typeface="+mn-lt"/>
                <a:ea typeface="+mn-ea"/>
                <a:cs typeface="+mn-lt"/>
                <a:sym typeface="+mn-ea"/>
              </a:rPr>
              <a:t>%∴I*c' + P*s' = 0</a:t>
            </a:r>
          </a:p>
          <a:p>
            <a:r>
              <a:rPr lang="zh-CN" altLang="en-US" sz="1600" dirty="0">
                <a:solidFill>
                  <a:schemeClr val="tx1"/>
                </a:solidFill>
                <a:latin typeface="+mn-lt"/>
                <a:ea typeface="+mn-ea"/>
                <a:cs typeface="+mn-lt"/>
                <a:sym typeface="+mn-ea"/>
              </a:rPr>
              <a:t>%∴I*c' = P*s' (在GF(2)上)</a:t>
            </a:r>
          </a:p>
          <a:p>
            <a:r>
              <a:rPr lang="zh-CN" altLang="en-US" sz="1600" dirty="0">
                <a:solidFill>
                  <a:schemeClr val="tx1"/>
                </a:solidFill>
                <a:latin typeface="+mn-lt"/>
                <a:ea typeface="+mn-ea"/>
                <a:cs typeface="+mn-lt"/>
                <a:sym typeface="+mn-ea"/>
              </a:rPr>
              <a:t>%∴  c' = P*s'</a:t>
            </a:r>
          </a:p>
          <a:p>
            <a:r>
              <a:rPr lang="zh-CN" altLang="en-US" sz="1600" dirty="0">
                <a:solidFill>
                  <a:schemeClr val="tx1"/>
                </a:solidFill>
                <a:latin typeface="+mn-lt"/>
                <a:ea typeface="+mn-ea"/>
                <a:cs typeface="+mn-lt"/>
                <a:sym typeface="+mn-ea"/>
              </a:rPr>
              <a:t>%再由u=[c | s]即可得到编码后的码字。</a:t>
            </a:r>
          </a:p>
          <a:p>
            <a:r>
              <a:rPr lang="zh-CN" altLang="en-US" sz="1600" dirty="0">
                <a:solidFill>
                  <a:schemeClr val="tx1"/>
                </a:solidFill>
                <a:latin typeface="+mn-lt"/>
                <a:ea typeface="+mn-ea"/>
                <a:cs typeface="+mn-lt"/>
                <a:sym typeface="+mn-ea"/>
              </a:rPr>
              <a:t>%如果高斯消元过程中进行了列交换，</a:t>
            </a:r>
          </a:p>
          <a:p>
            <a:r>
              <a:rPr lang="zh-CN" altLang="en-US" sz="1600" dirty="0">
                <a:solidFill>
                  <a:schemeClr val="tx1"/>
                </a:solidFill>
                <a:latin typeface="+mn-lt"/>
                <a:ea typeface="+mn-ea"/>
                <a:cs typeface="+mn-lt"/>
                <a:sym typeface="+mn-ea"/>
              </a:rPr>
              <a:t>%则只需记录列交换，并以相反次序对编码后的码字同样进行列交换即可。</a:t>
            </a:r>
          </a:p>
          <a:p>
            <a:r>
              <a:rPr lang="zh-CN" altLang="en-US" sz="1600" dirty="0">
                <a:solidFill>
                  <a:schemeClr val="tx1"/>
                </a:solidFill>
                <a:latin typeface="+mn-lt"/>
                <a:ea typeface="+mn-ea"/>
                <a:cs typeface="+mn-lt"/>
                <a:sym typeface="+mn-ea"/>
              </a:rPr>
              <a:t>%解码时先求出u，再进行列交换得到uu=[c | s]，后面部分即是想要的信息。</a:t>
            </a:r>
          </a:p>
          <a:p>
            <a:r>
              <a:rPr lang="zh-CN" altLang="en-US" sz="1600" dirty="0">
                <a:solidFill>
                  <a:schemeClr val="tx1"/>
                </a:solidFill>
                <a:latin typeface="+mn-lt"/>
                <a:ea typeface="+mn-ea"/>
                <a:cs typeface="+mn-lt"/>
                <a:sym typeface="+mn-ea"/>
              </a:rPr>
              <a:t>dim=size(H);</a:t>
            </a:r>
          </a:p>
          <a:p>
            <a:r>
              <a:rPr lang="zh-CN" altLang="en-US" sz="1600" dirty="0">
                <a:solidFill>
                  <a:schemeClr val="tx1"/>
                </a:solidFill>
                <a:latin typeface="+mn-lt"/>
                <a:ea typeface="+mn-ea"/>
                <a:cs typeface="+mn-lt"/>
                <a:sym typeface="+mn-ea"/>
              </a:rPr>
              <a:t>rows=dim(1);</a:t>
            </a:r>
          </a:p>
          <a:p>
            <a:r>
              <a:rPr lang="zh-CN" altLang="en-US" sz="1600" dirty="0">
                <a:solidFill>
                  <a:schemeClr val="tx1"/>
                </a:solidFill>
                <a:latin typeface="+mn-lt"/>
                <a:ea typeface="+mn-ea"/>
                <a:cs typeface="+mn-lt"/>
                <a:sym typeface="+mn-ea"/>
              </a:rPr>
              <a:t>cols=dim(2);</a:t>
            </a:r>
          </a:p>
          <a:p>
            <a:r>
              <a:rPr lang="zh-CN" altLang="en-US" sz="1600" dirty="0">
                <a:solidFill>
                  <a:schemeClr val="tx1"/>
                </a:solidFill>
                <a:latin typeface="+mn-lt"/>
                <a:ea typeface="+mn-ea"/>
                <a:cs typeface="+mn-lt"/>
                <a:sym typeface="+mn-ea"/>
              </a:rPr>
              <a:t>[P,rearranged_cols]=H2P(H);%高斯消元函数</a:t>
            </a:r>
          </a:p>
          <a:p>
            <a:r>
              <a:rPr lang="zh-CN" altLang="en-US" sz="1600" dirty="0">
                <a:solidFill>
                  <a:schemeClr val="tx1"/>
                </a:solidFill>
                <a:latin typeface="+mn-lt"/>
                <a:ea typeface="+mn-ea"/>
                <a:cs typeface="+mn-lt"/>
                <a:sym typeface="+mn-ea"/>
              </a:rPr>
              <a:t>c=mul_GF2(P,s');</a:t>
            </a:r>
          </a:p>
          <a:p>
            <a:r>
              <a:rPr lang="zh-CN" altLang="en-US" sz="1600" dirty="0">
                <a:solidFill>
                  <a:schemeClr val="tx1"/>
                </a:solidFill>
                <a:latin typeface="+mn-lt"/>
                <a:ea typeface="+mn-ea"/>
                <a:cs typeface="+mn-lt"/>
                <a:sym typeface="+mn-ea"/>
              </a:rPr>
              <a:t>u1=[c' s];</a:t>
            </a:r>
          </a:p>
          <a:p>
            <a:r>
              <a:rPr lang="zh-CN" altLang="en-US" sz="1600" dirty="0">
                <a:solidFill>
                  <a:schemeClr val="tx1"/>
                </a:solidFill>
                <a:latin typeface="+mn-lt"/>
                <a:ea typeface="+mn-ea"/>
                <a:cs typeface="+mn-lt"/>
                <a:sym typeface="+mn-ea"/>
              </a:rPr>
              <a:t>u=reorder_bits(u1,rearranged_cols);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16300" y="104775"/>
            <a:ext cx="5536565" cy="685800"/>
          </a:xfrm>
        </p:spPr>
        <p:txBody>
          <a:bodyPr/>
          <a:lstStyle/>
          <a:p>
            <a:r>
              <a:rPr lang="zh-CN" sz="2400">
                <a:sym typeface="+mn-ea"/>
              </a:rPr>
              <a:t>译码部分代码</a:t>
            </a:r>
          </a:p>
        </p:txBody>
      </p:sp>
      <p:sp>
        <p:nvSpPr>
          <p:cNvPr id="5" name="文本框 4"/>
          <p:cNvSpPr txBox="1"/>
          <p:nvPr/>
        </p:nvSpPr>
        <p:spPr>
          <a:xfrm>
            <a:off x="326390" y="873760"/>
            <a:ext cx="8404860" cy="5908040"/>
          </a:xfrm>
          <a:prstGeom prst="rect">
            <a:avLst/>
          </a:prstGeom>
          <a:noFill/>
        </p:spPr>
        <p:txBody>
          <a:bodyPr wrap="square" rtlCol="0" anchor="t">
            <a:spAutoFit/>
          </a:bodyPr>
          <a:lstStyle/>
          <a:p>
            <a:r>
              <a:rPr lang="zh-CN" altLang="en-US" dirty="0">
                <a:solidFill>
                  <a:schemeClr val="tx1"/>
                </a:solidFill>
                <a:latin typeface="+mn-lt"/>
                <a:ea typeface="黑体" panose="02010609060101010101" pitchFamily="49" charset="-122"/>
                <a:cs typeface="+mn-lt"/>
                <a:sym typeface="+mn-ea"/>
              </a:rPr>
              <a:t>%迭代次数100</a:t>
            </a:r>
          </a:p>
          <a:p>
            <a:r>
              <a:rPr lang="zh-CN" altLang="en-US" dirty="0">
                <a:solidFill>
                  <a:schemeClr val="tx1"/>
                </a:solidFill>
                <a:latin typeface="+mn-lt"/>
                <a:ea typeface="黑体" panose="02010609060101010101" pitchFamily="49" charset="-122"/>
                <a:cs typeface="+mn-lt"/>
                <a:sym typeface="+mn-ea"/>
              </a:rPr>
              <a:t>for iteration=1:100</a:t>
            </a:r>
          </a:p>
          <a:p>
            <a:r>
              <a:rPr lang="zh-CN" altLang="en-US" dirty="0">
                <a:solidFill>
                  <a:schemeClr val="tx1"/>
                </a:solidFill>
                <a:latin typeface="+mn-lt"/>
                <a:ea typeface="黑体" panose="02010609060101010101" pitchFamily="49" charset="-122"/>
                <a:cs typeface="+mn-lt"/>
                <a:sym typeface="+mn-ea"/>
              </a:rPr>
              <a:t>    %horizontal step</a:t>
            </a:r>
          </a:p>
          <a:p>
            <a:r>
              <a:rPr lang="zh-CN" altLang="en-US" dirty="0">
                <a:solidFill>
                  <a:schemeClr val="tx1"/>
                </a:solidFill>
                <a:latin typeface="+mn-lt"/>
                <a:ea typeface="黑体" panose="02010609060101010101" pitchFamily="49" charset="-122"/>
                <a:cs typeface="+mn-lt"/>
                <a:sym typeface="+mn-ea"/>
              </a:rPr>
              <a:t>    %横向步骤：由信息节点的先验概率按置信传播算法得出各校验节点的后验概率</a:t>
            </a:r>
          </a:p>
          <a:p>
            <a:r>
              <a:rPr lang="zh-CN" altLang="en-US" dirty="0">
                <a:solidFill>
                  <a:schemeClr val="tx1"/>
                </a:solidFill>
                <a:latin typeface="+mn-lt"/>
                <a:ea typeface="黑体" panose="02010609060101010101" pitchFamily="49" charset="-122"/>
                <a:cs typeface="+mn-lt"/>
                <a:sym typeface="+mn-ea"/>
              </a:rPr>
              <a:t>    for i=1:h1num %计算概率差</a:t>
            </a:r>
          </a:p>
          <a:p>
            <a:r>
              <a:rPr lang="zh-CN" altLang="en-US" dirty="0">
                <a:solidFill>
                  <a:schemeClr val="tx1"/>
                </a:solidFill>
                <a:latin typeface="+mn-lt"/>
                <a:ea typeface="黑体" panose="02010609060101010101" pitchFamily="49" charset="-122"/>
                <a:cs typeface="+mn-lt"/>
                <a:sym typeface="+mn-ea"/>
              </a:rPr>
              <a:t>        newh(h1i(i),h1j(i)).dqmn=newh(h1i(i),h1j(i)).qmn0-newh(h1i(i),h1j(i)).qmn1;</a:t>
            </a:r>
          </a:p>
          <a:p>
            <a:r>
              <a:rPr lang="zh-CN" altLang="en-US" dirty="0">
                <a:solidFill>
                  <a:schemeClr val="tx1"/>
                </a:solidFill>
                <a:latin typeface="+mn-lt"/>
                <a:ea typeface="黑体" panose="02010609060101010101" pitchFamily="49" charset="-122"/>
                <a:cs typeface="+mn-lt"/>
                <a:sym typeface="+mn-ea"/>
              </a:rPr>
              <a:t>    end</a:t>
            </a:r>
          </a:p>
          <a:p>
            <a:r>
              <a:rPr lang="zh-CN" altLang="en-US" dirty="0">
                <a:solidFill>
                  <a:schemeClr val="tx1"/>
                </a:solidFill>
                <a:latin typeface="+mn-lt"/>
                <a:ea typeface="黑体" panose="02010609060101010101" pitchFamily="49" charset="-122"/>
                <a:cs typeface="+mn-lt"/>
                <a:sym typeface="+mn-ea"/>
              </a:rPr>
              <a:t>    for i=1:rows</a:t>
            </a:r>
          </a:p>
          <a:p>
            <a:r>
              <a:rPr lang="zh-CN" altLang="en-US" dirty="0">
                <a:solidFill>
                  <a:schemeClr val="tx1"/>
                </a:solidFill>
                <a:latin typeface="+mn-lt"/>
                <a:ea typeface="黑体" panose="02010609060101010101" pitchFamily="49" charset="-122"/>
                <a:cs typeface="+mn-lt"/>
                <a:sym typeface="+mn-ea"/>
              </a:rPr>
              <a:t>        colind=find(h1i==i);</a:t>
            </a:r>
          </a:p>
          <a:p>
            <a:r>
              <a:rPr lang="zh-CN" altLang="en-US" dirty="0">
                <a:solidFill>
                  <a:schemeClr val="tx1"/>
                </a:solidFill>
                <a:latin typeface="+mn-lt"/>
                <a:ea typeface="黑体" panose="02010609060101010101" pitchFamily="49" charset="-122"/>
                <a:cs typeface="+mn-lt"/>
                <a:sym typeface="+mn-ea"/>
              </a:rPr>
              <a:t>        colnum=length(colind);</a:t>
            </a:r>
          </a:p>
          <a:p>
            <a:r>
              <a:rPr lang="zh-CN" altLang="en-US" dirty="0">
                <a:solidFill>
                  <a:schemeClr val="tx1"/>
                </a:solidFill>
                <a:latin typeface="+mn-lt"/>
                <a:ea typeface="黑体" panose="02010609060101010101" pitchFamily="49" charset="-122"/>
                <a:cs typeface="+mn-lt"/>
                <a:sym typeface="+mn-ea"/>
              </a:rPr>
              <a:t>        for j=1:colnum</a:t>
            </a:r>
          </a:p>
          <a:p>
            <a:r>
              <a:rPr lang="zh-CN" altLang="en-US" dirty="0">
                <a:solidFill>
                  <a:schemeClr val="tx1"/>
                </a:solidFill>
                <a:latin typeface="+mn-lt"/>
                <a:ea typeface="黑体" panose="02010609060101010101" pitchFamily="49" charset="-122"/>
                <a:cs typeface="+mn-lt"/>
                <a:sym typeface="+mn-ea"/>
              </a:rPr>
              <a:t>            drmn=1;</a:t>
            </a:r>
          </a:p>
          <a:p>
            <a:r>
              <a:rPr lang="zh-CN" altLang="en-US" dirty="0">
                <a:solidFill>
                  <a:schemeClr val="tx1"/>
                </a:solidFill>
                <a:latin typeface="+mn-lt"/>
                <a:ea typeface="黑体" panose="02010609060101010101" pitchFamily="49" charset="-122"/>
                <a:cs typeface="+mn-lt"/>
                <a:sym typeface="+mn-ea"/>
              </a:rPr>
              <a:t>            for k=1:colnum</a:t>
            </a:r>
          </a:p>
          <a:p>
            <a:r>
              <a:rPr lang="zh-CN" altLang="en-US" dirty="0">
                <a:solidFill>
                  <a:schemeClr val="tx1"/>
                </a:solidFill>
                <a:latin typeface="+mn-lt"/>
                <a:ea typeface="黑体" panose="02010609060101010101" pitchFamily="49" charset="-122"/>
                <a:cs typeface="+mn-lt"/>
                <a:sym typeface="+mn-ea"/>
              </a:rPr>
              <a:t>                if k~=j</a:t>
            </a:r>
          </a:p>
          <a:p>
            <a:r>
              <a:rPr lang="zh-CN" altLang="en-US" dirty="0">
                <a:solidFill>
                  <a:schemeClr val="tx1"/>
                </a:solidFill>
                <a:latin typeface="+mn-lt"/>
                <a:ea typeface="黑体" panose="02010609060101010101" pitchFamily="49" charset="-122"/>
                <a:cs typeface="+mn-lt"/>
                <a:sym typeface="+mn-ea"/>
              </a:rPr>
              <a:t>                    drmn=drmn*newh(i,h1j(colind(k))).dqmn;</a:t>
            </a:r>
          </a:p>
          <a:p>
            <a:r>
              <a:rPr lang="zh-CN" altLang="en-US" dirty="0">
                <a:solidFill>
                  <a:schemeClr val="tx1"/>
                </a:solidFill>
                <a:latin typeface="+mn-lt"/>
                <a:ea typeface="黑体" panose="02010609060101010101" pitchFamily="49" charset="-122"/>
                <a:cs typeface="+mn-lt"/>
                <a:sym typeface="+mn-ea"/>
              </a:rPr>
              <a:t>                end</a:t>
            </a:r>
          </a:p>
          <a:p>
            <a:r>
              <a:rPr lang="zh-CN" altLang="en-US" dirty="0">
                <a:solidFill>
                  <a:schemeClr val="tx1"/>
                </a:solidFill>
                <a:latin typeface="+mn-lt"/>
                <a:ea typeface="黑体" panose="02010609060101010101" pitchFamily="49" charset="-122"/>
                <a:cs typeface="+mn-lt"/>
                <a:sym typeface="+mn-ea"/>
              </a:rPr>
              <a:t>            end</a:t>
            </a:r>
          </a:p>
          <a:p>
            <a:r>
              <a:rPr lang="zh-CN" altLang="en-US" dirty="0">
                <a:solidFill>
                  <a:schemeClr val="tx1"/>
                </a:solidFill>
                <a:latin typeface="+mn-lt"/>
                <a:ea typeface="黑体" panose="02010609060101010101" pitchFamily="49" charset="-122"/>
                <a:cs typeface="+mn-lt"/>
                <a:sym typeface="+mn-ea"/>
              </a:rPr>
              <a:t>            newh(i,h1j(colind(j))).rmn0=(1+drmn)/2;</a:t>
            </a:r>
          </a:p>
          <a:p>
            <a:r>
              <a:rPr lang="zh-CN" altLang="en-US" dirty="0">
                <a:solidFill>
                  <a:schemeClr val="tx1"/>
                </a:solidFill>
                <a:latin typeface="+mn-lt"/>
                <a:ea typeface="黑体" panose="02010609060101010101" pitchFamily="49" charset="-122"/>
                <a:cs typeface="+mn-lt"/>
                <a:sym typeface="+mn-ea"/>
              </a:rPr>
              <a:t>            newh(i,h1j(colind(j))).rmn1=(1-drmn)/2;</a:t>
            </a:r>
          </a:p>
          <a:p>
            <a:r>
              <a:rPr lang="zh-CN" altLang="en-US" dirty="0">
                <a:solidFill>
                  <a:schemeClr val="tx1"/>
                </a:solidFill>
                <a:latin typeface="+mn-lt"/>
                <a:ea typeface="黑体" panose="02010609060101010101" pitchFamily="49" charset="-122"/>
                <a:cs typeface="+mn-lt"/>
                <a:sym typeface="+mn-ea"/>
              </a:rPr>
              <a:t>        end</a:t>
            </a:r>
          </a:p>
          <a:p>
            <a:r>
              <a:rPr lang="zh-CN" altLang="en-US" dirty="0">
                <a:solidFill>
                  <a:schemeClr val="tx1"/>
                </a:solidFill>
                <a:latin typeface="+mn-lt"/>
                <a:ea typeface="黑体" panose="02010609060101010101" pitchFamily="49" charset="-122"/>
                <a:cs typeface="+mn-lt"/>
                <a:sym typeface="+mn-ea"/>
              </a:rPr>
              <a:t>    end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3605" y="104775"/>
            <a:ext cx="5509260" cy="685800"/>
          </a:xfrm>
        </p:spPr>
        <p:txBody>
          <a:bodyPr/>
          <a:lstStyle/>
          <a:p>
            <a:r>
              <a:rPr lang="zh-CN" sz="2400">
                <a:sym typeface="+mn-ea"/>
              </a:rPr>
              <a:t>译码部分代码</a:t>
            </a:r>
          </a:p>
        </p:txBody>
      </p:sp>
      <p:sp>
        <p:nvSpPr>
          <p:cNvPr id="3" name="文本框 2"/>
          <p:cNvSpPr txBox="1"/>
          <p:nvPr/>
        </p:nvSpPr>
        <p:spPr>
          <a:xfrm>
            <a:off x="429895" y="790575"/>
            <a:ext cx="8284210" cy="4707890"/>
          </a:xfrm>
          <a:prstGeom prst="rect">
            <a:avLst/>
          </a:prstGeom>
          <a:noFill/>
        </p:spPr>
        <p:txBody>
          <a:bodyPr wrap="square" rtlCol="0" anchor="t">
            <a:spAutoFit/>
          </a:bodyPr>
          <a:lstStyle/>
          <a:p>
            <a:r>
              <a:rPr lang="zh-CN" altLang="en-US" sz="2000" dirty="0">
                <a:solidFill>
                  <a:schemeClr val="tx1"/>
                </a:solidFill>
                <a:latin typeface="+mn-lt"/>
                <a:ea typeface="黑体" panose="02010609060101010101" pitchFamily="49" charset="-122"/>
                <a:cs typeface="+mn-lt"/>
                <a:sym typeface="+mn-ea"/>
              </a:rPr>
              <a:t>%vertical step</a:t>
            </a:r>
          </a:p>
          <a:p>
            <a:r>
              <a:rPr lang="zh-CN" altLang="en-US" sz="2000" dirty="0">
                <a:solidFill>
                  <a:schemeClr val="tx1"/>
                </a:solidFill>
                <a:latin typeface="+mn-lt"/>
                <a:ea typeface="黑体" panose="02010609060101010101" pitchFamily="49" charset="-122"/>
                <a:cs typeface="+mn-lt"/>
                <a:sym typeface="+mn-ea"/>
              </a:rPr>
              <a:t>    %纵向步骤：由校验节点的后验概率推算出信息节点的后验概率。</a:t>
            </a:r>
          </a:p>
          <a:p>
            <a:r>
              <a:rPr lang="zh-CN" altLang="en-US" sz="2000" dirty="0">
                <a:solidFill>
                  <a:schemeClr val="tx1"/>
                </a:solidFill>
                <a:latin typeface="+mn-lt"/>
                <a:ea typeface="黑体" panose="02010609060101010101" pitchFamily="49" charset="-122"/>
                <a:cs typeface="+mn-lt"/>
                <a:sym typeface="+mn-ea"/>
              </a:rPr>
              <a:t>    for j=1:cols</a:t>
            </a:r>
          </a:p>
          <a:p>
            <a:r>
              <a:rPr lang="zh-CN" altLang="en-US" sz="2000" dirty="0">
                <a:solidFill>
                  <a:schemeClr val="tx1"/>
                </a:solidFill>
                <a:latin typeface="+mn-lt"/>
                <a:ea typeface="黑体" panose="02010609060101010101" pitchFamily="49" charset="-122"/>
                <a:cs typeface="+mn-lt"/>
                <a:sym typeface="+mn-ea"/>
              </a:rPr>
              <a:t>        rowind=find(h1j==j);</a:t>
            </a:r>
          </a:p>
          <a:p>
            <a:r>
              <a:rPr lang="zh-CN" altLang="en-US" sz="2000" dirty="0">
                <a:solidFill>
                  <a:schemeClr val="tx1"/>
                </a:solidFill>
                <a:latin typeface="+mn-lt"/>
                <a:ea typeface="黑体" panose="02010609060101010101" pitchFamily="49" charset="-122"/>
                <a:cs typeface="+mn-lt"/>
                <a:sym typeface="+mn-ea"/>
              </a:rPr>
              <a:t>        rownum=length(rowind);</a:t>
            </a:r>
          </a:p>
          <a:p>
            <a:r>
              <a:rPr lang="zh-CN" altLang="en-US" sz="2000" dirty="0">
                <a:solidFill>
                  <a:schemeClr val="tx1"/>
                </a:solidFill>
                <a:latin typeface="+mn-lt"/>
                <a:ea typeface="黑体" panose="02010609060101010101" pitchFamily="49" charset="-122"/>
                <a:cs typeface="+mn-lt"/>
                <a:sym typeface="+mn-ea"/>
              </a:rPr>
              <a:t>        for i=1:rownum</a:t>
            </a:r>
          </a:p>
          <a:p>
            <a:r>
              <a:rPr lang="zh-CN" altLang="en-US" sz="2000" dirty="0">
                <a:solidFill>
                  <a:schemeClr val="tx1"/>
                </a:solidFill>
                <a:latin typeface="+mn-lt"/>
                <a:ea typeface="黑体" panose="02010609060101010101" pitchFamily="49" charset="-122"/>
                <a:cs typeface="+mn-lt"/>
                <a:sym typeface="+mn-ea"/>
              </a:rPr>
              <a:t>            prod_rmn0=1;</a:t>
            </a:r>
          </a:p>
          <a:p>
            <a:r>
              <a:rPr lang="zh-CN" altLang="en-US" sz="2000" dirty="0">
                <a:solidFill>
                  <a:schemeClr val="tx1"/>
                </a:solidFill>
                <a:latin typeface="+mn-lt"/>
                <a:ea typeface="黑体" panose="02010609060101010101" pitchFamily="49" charset="-122"/>
                <a:cs typeface="+mn-lt"/>
                <a:sym typeface="+mn-ea"/>
              </a:rPr>
              <a:t>            prod_rmn1=1;</a:t>
            </a:r>
          </a:p>
          <a:p>
            <a:r>
              <a:rPr lang="zh-CN" altLang="en-US" sz="2000" dirty="0">
                <a:solidFill>
                  <a:schemeClr val="tx1"/>
                </a:solidFill>
                <a:latin typeface="+mn-lt"/>
                <a:ea typeface="黑体" panose="02010609060101010101" pitchFamily="49" charset="-122"/>
                <a:cs typeface="+mn-lt"/>
                <a:sym typeface="+mn-ea"/>
              </a:rPr>
              <a:t>            for k=1:rownum</a:t>
            </a:r>
          </a:p>
          <a:p>
            <a:r>
              <a:rPr lang="zh-CN" altLang="en-US" sz="2000" dirty="0">
                <a:solidFill>
                  <a:schemeClr val="tx1"/>
                </a:solidFill>
                <a:latin typeface="+mn-lt"/>
                <a:ea typeface="黑体" panose="02010609060101010101" pitchFamily="49" charset="-122"/>
                <a:cs typeface="+mn-lt"/>
                <a:sym typeface="+mn-ea"/>
              </a:rPr>
              <a:t>                if k~=j</a:t>
            </a:r>
          </a:p>
          <a:p>
            <a:r>
              <a:rPr lang="zh-CN" altLang="en-US" sz="2000" dirty="0">
                <a:solidFill>
                  <a:schemeClr val="tx1"/>
                </a:solidFill>
                <a:latin typeface="+mn-lt"/>
                <a:ea typeface="黑体" panose="02010609060101010101" pitchFamily="49" charset="-122"/>
                <a:cs typeface="+mn-lt"/>
                <a:sym typeface="+mn-ea"/>
              </a:rPr>
              <a:t>                    prod_rmn0=prod_rmn0*newh(h1i(rowind(k)),j).rmn0;</a:t>
            </a:r>
          </a:p>
          <a:p>
            <a:r>
              <a:rPr lang="zh-CN" altLang="en-US" sz="2000" dirty="0">
                <a:solidFill>
                  <a:schemeClr val="tx1"/>
                </a:solidFill>
                <a:latin typeface="+mn-lt"/>
                <a:ea typeface="黑体" panose="02010609060101010101" pitchFamily="49" charset="-122"/>
                <a:cs typeface="+mn-lt"/>
                <a:sym typeface="+mn-ea"/>
              </a:rPr>
              <a:t>                    prod_rmn1=prod_rmn1*newh(h1i(rowind(k)),j).rmn1;</a:t>
            </a:r>
          </a:p>
          <a:p>
            <a:r>
              <a:rPr lang="zh-CN" altLang="en-US" sz="2000" dirty="0">
                <a:solidFill>
                  <a:schemeClr val="tx1"/>
                </a:solidFill>
                <a:latin typeface="+mn-lt"/>
                <a:ea typeface="黑体" panose="02010609060101010101" pitchFamily="49" charset="-122"/>
                <a:cs typeface="+mn-lt"/>
                <a:sym typeface="+mn-ea"/>
              </a:rPr>
              <a:t>                end</a:t>
            </a:r>
          </a:p>
          <a:p>
            <a:r>
              <a:rPr lang="zh-CN" altLang="en-US" sz="2000" dirty="0">
                <a:solidFill>
                  <a:schemeClr val="tx1"/>
                </a:solidFill>
                <a:latin typeface="+mn-lt"/>
                <a:ea typeface="黑体" panose="02010609060101010101" pitchFamily="49" charset="-122"/>
                <a:cs typeface="+mn-lt"/>
                <a:sym typeface="+mn-ea"/>
              </a:rPr>
              <a:t>            end</a:t>
            </a:r>
          </a:p>
          <a:p>
            <a:r>
              <a:rPr lang="zh-CN" altLang="en-US" sz="2000" dirty="0">
                <a:solidFill>
                  <a:schemeClr val="tx1"/>
                </a:solidFill>
                <a:latin typeface="+mn-lt"/>
                <a:ea typeface="黑体" panose="02010609060101010101" pitchFamily="49" charset="-122"/>
                <a:cs typeface="+mn-lt"/>
                <a:sym typeface="+mn-ea"/>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43605" y="104775"/>
            <a:ext cx="5509260" cy="685800"/>
          </a:xfrm>
        </p:spPr>
        <p:txBody>
          <a:bodyPr/>
          <a:lstStyle/>
          <a:p>
            <a:r>
              <a:rPr lang="zh-CN" sz="2400">
                <a:sym typeface="+mn-ea"/>
              </a:rPr>
              <a:t>译码部分代码</a:t>
            </a:r>
          </a:p>
        </p:txBody>
      </p:sp>
      <p:sp>
        <p:nvSpPr>
          <p:cNvPr id="3" name="文本框 2"/>
          <p:cNvSpPr txBox="1"/>
          <p:nvPr/>
        </p:nvSpPr>
        <p:spPr>
          <a:xfrm>
            <a:off x="429895" y="790575"/>
            <a:ext cx="8284210" cy="4399915"/>
          </a:xfrm>
          <a:prstGeom prst="rect">
            <a:avLst/>
          </a:prstGeom>
          <a:noFill/>
        </p:spPr>
        <p:txBody>
          <a:bodyPr wrap="square" rtlCol="0" anchor="t">
            <a:spAutoFit/>
          </a:bodyPr>
          <a:lstStyle/>
          <a:p>
            <a:r>
              <a:rPr lang="zh-CN" altLang="en-US" sz="2000" dirty="0">
                <a:solidFill>
                  <a:schemeClr val="tx1"/>
                </a:solidFill>
                <a:latin typeface="+mn-lt"/>
                <a:ea typeface="黑体" panose="02010609060101010101" pitchFamily="49" charset="-122"/>
                <a:cs typeface="+mn-lt"/>
                <a:sym typeface="+mn-ea"/>
              </a:rPr>
              <a:t>            const1=pl0(j)*prod_rmn0;</a:t>
            </a:r>
          </a:p>
          <a:p>
            <a:r>
              <a:rPr lang="zh-CN" altLang="en-US" sz="2000" dirty="0">
                <a:solidFill>
                  <a:schemeClr val="tx1"/>
                </a:solidFill>
                <a:latin typeface="+mn-lt"/>
                <a:ea typeface="黑体" panose="02010609060101010101" pitchFamily="49" charset="-122"/>
                <a:cs typeface="+mn-lt"/>
                <a:sym typeface="+mn-ea"/>
              </a:rPr>
              <a:t>            const2=pl1(j)*prod_rmn1;</a:t>
            </a:r>
          </a:p>
          <a:p>
            <a:r>
              <a:rPr lang="zh-CN" altLang="en-US" sz="2000" dirty="0">
                <a:solidFill>
                  <a:schemeClr val="tx1"/>
                </a:solidFill>
                <a:latin typeface="+mn-lt"/>
                <a:ea typeface="黑体" panose="02010609060101010101" pitchFamily="49" charset="-122"/>
                <a:cs typeface="+mn-lt"/>
                <a:sym typeface="+mn-ea"/>
              </a:rPr>
              <a:t>            newh(h1i(rowind(i)),j).alphamn=1/( const1 + const2 ) ;</a:t>
            </a:r>
          </a:p>
          <a:p>
            <a:r>
              <a:rPr lang="zh-CN" altLang="en-US" sz="2000" dirty="0">
                <a:solidFill>
                  <a:schemeClr val="tx1"/>
                </a:solidFill>
                <a:latin typeface="+mn-lt"/>
                <a:ea typeface="黑体" panose="02010609060101010101" pitchFamily="49" charset="-122"/>
                <a:cs typeface="+mn-lt"/>
                <a:sym typeface="+mn-ea"/>
              </a:rPr>
              <a:t>            newh(h1i(rowind(i)),j).qmn0=newh(h1i(rowind(i)),j).alphamn*const1;</a:t>
            </a:r>
          </a:p>
          <a:p>
            <a:r>
              <a:rPr lang="zh-CN" altLang="en-US" sz="2000" dirty="0">
                <a:solidFill>
                  <a:schemeClr val="tx1"/>
                </a:solidFill>
                <a:latin typeface="+mn-lt"/>
                <a:ea typeface="黑体" panose="02010609060101010101" pitchFamily="49" charset="-122"/>
                <a:cs typeface="+mn-lt"/>
                <a:sym typeface="+mn-ea"/>
              </a:rPr>
              <a:t>            newh(h1i(rowind(i)),j).qmn1=newh(h1i(rowind(i)),j).alphamn*const2;</a:t>
            </a:r>
          </a:p>
          <a:p>
            <a:r>
              <a:rPr lang="zh-CN" altLang="en-US" sz="2000" dirty="0">
                <a:solidFill>
                  <a:schemeClr val="tx1"/>
                </a:solidFill>
                <a:latin typeface="+mn-lt"/>
                <a:ea typeface="黑体" panose="02010609060101010101" pitchFamily="49" charset="-122"/>
                <a:cs typeface="+mn-lt"/>
                <a:sym typeface="+mn-ea"/>
              </a:rPr>
              <a:t>            %update pseudo posterior probability</a:t>
            </a:r>
          </a:p>
          <a:p>
            <a:r>
              <a:rPr lang="zh-CN" altLang="en-US" sz="2000" dirty="0">
                <a:solidFill>
                  <a:schemeClr val="tx1"/>
                </a:solidFill>
                <a:latin typeface="+mn-lt"/>
                <a:ea typeface="黑体" panose="02010609060101010101" pitchFamily="49" charset="-122"/>
                <a:cs typeface="+mn-lt"/>
                <a:sym typeface="+mn-ea"/>
              </a:rPr>
              <a:t>            %更新伪后验概率</a:t>
            </a:r>
          </a:p>
          <a:p>
            <a:r>
              <a:rPr lang="zh-CN" altLang="en-US" sz="2000" dirty="0">
                <a:solidFill>
                  <a:schemeClr val="tx1"/>
                </a:solidFill>
                <a:latin typeface="+mn-lt"/>
                <a:ea typeface="黑体" panose="02010609060101010101" pitchFamily="49" charset="-122"/>
                <a:cs typeface="+mn-lt"/>
                <a:sym typeface="+mn-ea"/>
              </a:rPr>
              <a:t>            const3=const1*newh(h1i(rowind(i)),j).rmn0;</a:t>
            </a:r>
          </a:p>
          <a:p>
            <a:r>
              <a:rPr lang="zh-CN" altLang="en-US" sz="2000" dirty="0">
                <a:solidFill>
                  <a:schemeClr val="tx1"/>
                </a:solidFill>
                <a:latin typeface="+mn-lt"/>
                <a:ea typeface="黑体" panose="02010609060101010101" pitchFamily="49" charset="-122"/>
                <a:cs typeface="+mn-lt"/>
                <a:sym typeface="+mn-ea"/>
              </a:rPr>
              <a:t>            const4=const2*newh(h1i(rowind(i)),j).rmn1;</a:t>
            </a:r>
          </a:p>
          <a:p>
            <a:r>
              <a:rPr lang="zh-CN" altLang="en-US" sz="2000" dirty="0">
                <a:solidFill>
                  <a:schemeClr val="tx1"/>
                </a:solidFill>
                <a:latin typeface="+mn-lt"/>
                <a:ea typeface="黑体" panose="02010609060101010101" pitchFamily="49" charset="-122"/>
                <a:cs typeface="+mn-lt"/>
                <a:sym typeface="+mn-ea"/>
              </a:rPr>
              <a:t>            alpha_n=1/(const3+const4);</a:t>
            </a:r>
          </a:p>
          <a:p>
            <a:r>
              <a:rPr lang="zh-CN" altLang="en-US" sz="2000" dirty="0">
                <a:solidFill>
                  <a:schemeClr val="tx1"/>
                </a:solidFill>
                <a:latin typeface="+mn-lt"/>
                <a:ea typeface="黑体" panose="02010609060101010101" pitchFamily="49" charset="-122"/>
                <a:cs typeface="+mn-lt"/>
                <a:sym typeface="+mn-ea"/>
              </a:rPr>
              <a:t>            newh(h1i(rowind(i)),j).qn0=alpha_n*const3;</a:t>
            </a:r>
          </a:p>
          <a:p>
            <a:r>
              <a:rPr lang="zh-CN" altLang="en-US" sz="2000" dirty="0">
                <a:solidFill>
                  <a:schemeClr val="tx1"/>
                </a:solidFill>
                <a:latin typeface="+mn-lt"/>
                <a:ea typeface="黑体" panose="02010609060101010101" pitchFamily="49" charset="-122"/>
                <a:cs typeface="+mn-lt"/>
                <a:sym typeface="+mn-ea"/>
              </a:rPr>
              <a:t>            newh(h1i(rowind(i)),j).qn1=alpha_n*const4;</a:t>
            </a:r>
          </a:p>
          <a:p>
            <a:r>
              <a:rPr lang="zh-CN" altLang="en-US" sz="2000" dirty="0">
                <a:solidFill>
                  <a:schemeClr val="tx1"/>
                </a:solidFill>
                <a:latin typeface="+mn-lt"/>
                <a:ea typeface="黑体" panose="02010609060101010101" pitchFamily="49" charset="-122"/>
                <a:cs typeface="+mn-lt"/>
                <a:sym typeface="+mn-ea"/>
              </a:rPr>
              <a:t>            %tentative decoding</a:t>
            </a:r>
          </a:p>
          <a:p>
            <a:r>
              <a:rPr lang="zh-CN" altLang="en-US" sz="2000" dirty="0">
                <a:solidFill>
                  <a:schemeClr val="tx1"/>
                </a:solidFill>
                <a:latin typeface="+mn-lt"/>
                <a:ea typeface="黑体" panose="02010609060101010101" pitchFamily="49" charset="-122"/>
                <a:cs typeface="+mn-lt"/>
                <a:sym typeface="+mn-ea"/>
              </a:rPr>
              <a:t>            %译码尝试，对信息节点的后验概率作硬判决</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20570" y="2442845"/>
            <a:ext cx="5673090" cy="1322070"/>
          </a:xfrm>
          <a:prstGeom prst="rect">
            <a:avLst/>
          </a:prstGeom>
          <a:noFill/>
        </p:spPr>
        <p:txBody>
          <a:bodyPr wrap="square" rtlCol="0" anchor="t">
            <a:spAutoFit/>
          </a:bodyPr>
          <a:lstStyle/>
          <a:p>
            <a:pPr algn="ctr"/>
            <a:r>
              <a:rPr lang="zh-CN" altLang="en-US" sz="8000" b="1" dirty="0">
                <a:solidFill>
                  <a:schemeClr val="accent2"/>
                </a:solidFill>
                <a:latin typeface="黑体" panose="02010609060101010101" pitchFamily="49" charset="-122"/>
                <a:ea typeface="黑体" panose="02010609060101010101" pitchFamily="49" charset="-122"/>
                <a:sym typeface="+mn-ea"/>
              </a:rPr>
              <a:t>谢谢聆听</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4e48e27-7e75-4f2a-a230-5cf8122e4962"/>
  <p:tag name="COMMONDATA" val="eyJoZGlkIjoiYTI1ODE0ODU1YTU1NThjYzg2NDQwMzM1MzA4YzFkNjE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41b4b32-5c1f-4110-91fa-2e964c08380d}"/>
  <p:tag name="TABLE_EMPHASIZE_COLOR" val="8684935"/>
  <p:tag name="TABLE_SKINIDX" val="-1"/>
  <p:tag name="TABLE_COLORIDX" val="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41b4b32-5c1f-4110-91fa-2e964c08380d}"/>
  <p:tag name="TABLE_EMPHASIZE_COLOR" val="8684935"/>
  <p:tag name="TABLE_SKINIDX" val="-1"/>
  <p:tag name="TABLE_COLORIDX" val="l"/>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rronto 0110">
  <a:themeElements>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orronto 0110">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solidFill>
            <a:srgbClr val="0070C0"/>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kumimoji="1" lang="en-US" sz="2800" b="0" i="0" u="none" strike="noStrike" cap="none" normalizeH="0" baseline="0" smtClean="0">
            <a:ln>
              <a:noFill/>
            </a:ln>
            <a:solidFill>
              <a:srgbClr val="336699"/>
            </a:solidFill>
            <a:effectLst/>
            <a:latin typeface="黑体" panose="02010609060101010101" pitchFamily="49" charset="-122"/>
            <a:ea typeface="黑体" panose="02010609060101010101" pitchFamily="49" charset="-122"/>
          </a:defRPr>
        </a:defPPr>
      </a:lstStyle>
    </a:lnDef>
    <a:txDef>
      <a:spPr>
        <a:noFill/>
      </a:spPr>
      <a:bodyPr wrap="square" rtlCol="0" anchor="t">
        <a:spAutoFit/>
      </a:bodyPr>
      <a:lstStyle>
        <a:defPPr>
          <a:defRPr lang="zh-CN" altLang="en-US" b="1" dirty="0">
            <a:solidFill>
              <a:schemeClr val="accent2"/>
            </a:solidFill>
            <a:latin typeface="黑体" panose="02010609060101010101" pitchFamily="49" charset="-122"/>
            <a:ea typeface="黑体" panose="02010609060101010101" pitchFamily="49" charset="-122"/>
            <a:sym typeface="+mn-ea"/>
          </a:defRPr>
        </a:defPPr>
      </a:lstStyle>
    </a:txDef>
  </a:objectDefaults>
  <a:extraClrSchemeLst>
    <a:extraClrScheme>
      <a:clrScheme name="Sorronto 0110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orronto 0110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orronto 0110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orronto 01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orronto 01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orronto 01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9765</Words>
  <Application>Microsoft Office PowerPoint</Application>
  <PresentationFormat>全屏显示(4:3)</PresentationFormat>
  <Paragraphs>742</Paragraphs>
  <Slides>97</Slides>
  <Notes>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97</vt:i4>
      </vt:variant>
    </vt:vector>
  </HeadingPairs>
  <TitlesOfParts>
    <vt:vector size="111" baseType="lpstr">
      <vt:lpstr>FuturaA Md BT</vt:lpstr>
      <vt:lpstr>黑体</vt:lpstr>
      <vt:lpstr>华文中宋</vt:lpstr>
      <vt:lpstr>隶书</vt:lpstr>
      <vt:lpstr>微软雅黑</vt:lpstr>
      <vt:lpstr>Arial</vt:lpstr>
      <vt:lpstr>Calibri</vt:lpstr>
      <vt:lpstr>Times New Roman</vt:lpstr>
      <vt:lpstr>Wingdings</vt:lpstr>
      <vt:lpstr>1_自定义设计方案</vt:lpstr>
      <vt:lpstr>自定义设计方案</vt:lpstr>
      <vt:lpstr>1_默认设计模板</vt:lpstr>
      <vt:lpstr>Sorronto 0110</vt:lpstr>
      <vt:lpstr>Equation.KSEE3</vt:lpstr>
      <vt:lpstr>第十章 LDPC码</vt:lpstr>
      <vt:lpstr>内容提要</vt:lpstr>
      <vt:lpstr>内容提要</vt:lpstr>
      <vt:lpstr>发展历史</vt:lpstr>
      <vt:lpstr>发展历史</vt:lpstr>
      <vt:lpstr>发展历史</vt:lpstr>
      <vt:lpstr>发展历史</vt:lpstr>
      <vt:lpstr>发展历史</vt:lpstr>
      <vt:lpstr>简介</vt:lpstr>
      <vt:lpstr>编码简介</vt:lpstr>
      <vt:lpstr>编码简介</vt:lpstr>
      <vt:lpstr>译码简介</vt:lpstr>
      <vt:lpstr>LDPC码定义</vt:lpstr>
      <vt:lpstr>定义</vt:lpstr>
      <vt:lpstr>Tanner图</vt:lpstr>
      <vt:lpstr>Tanner图</vt:lpstr>
      <vt:lpstr>准循环LDPC码</vt:lpstr>
      <vt:lpstr>准循环LDPC码</vt:lpstr>
      <vt:lpstr>准循环LDPC码</vt:lpstr>
      <vt:lpstr>准循环LDPC码</vt:lpstr>
      <vt:lpstr>准循环LDPC码</vt:lpstr>
      <vt:lpstr>PowerPoint 演示文稿</vt:lpstr>
      <vt:lpstr>PowerPoint 演示文稿</vt:lpstr>
      <vt:lpstr>PowerPoint 演示文稿</vt:lpstr>
      <vt:lpstr>影响LPDC码性能的因素</vt:lpstr>
      <vt:lpstr>围长</vt:lpstr>
      <vt:lpstr>围长</vt:lpstr>
      <vt:lpstr>围长</vt:lpstr>
      <vt:lpstr>围长</vt:lpstr>
      <vt:lpstr>最小距离</vt:lpstr>
      <vt:lpstr>度分布</vt:lpstr>
      <vt:lpstr>度分布</vt:lpstr>
      <vt:lpstr>度分布</vt:lpstr>
      <vt:lpstr>停止集</vt:lpstr>
      <vt:lpstr>停止集</vt:lpstr>
      <vt:lpstr>内容提要</vt:lpstr>
      <vt:lpstr>矩阵的构造</vt:lpstr>
      <vt:lpstr>随机构造</vt:lpstr>
      <vt:lpstr>Gallager构造法</vt:lpstr>
      <vt:lpstr>Gallager构造法</vt:lpstr>
      <vt:lpstr>Mackay构造法</vt:lpstr>
      <vt:lpstr>Mackay构造法</vt:lpstr>
      <vt:lpstr>Mackay构造法</vt:lpstr>
      <vt:lpstr>Mackay构造法</vt:lpstr>
      <vt:lpstr>比特填充及其扩展构造法</vt:lpstr>
      <vt:lpstr>比特填充及其扩展构造法</vt:lpstr>
      <vt:lpstr>PEG构造法</vt:lpstr>
      <vt:lpstr>PEG构造法</vt:lpstr>
      <vt:lpstr>PEG构造法</vt:lpstr>
      <vt:lpstr>结构化构造</vt:lpstr>
      <vt:lpstr>基于循环置换矩阵构造</vt:lpstr>
      <vt:lpstr>基于有限几何构造</vt:lpstr>
      <vt:lpstr>组合设计构造</vt:lpstr>
      <vt:lpstr>组合设计构造</vt:lpstr>
      <vt:lpstr>原模图LDPC码构造</vt:lpstr>
      <vt:lpstr>原模图LDPC码构造</vt:lpstr>
      <vt:lpstr>原模图LDPC码构造</vt:lpstr>
      <vt:lpstr>原模图LDPC码构造</vt:lpstr>
      <vt:lpstr>内容提要</vt:lpstr>
      <vt:lpstr>基于高斯消元的编码</vt:lpstr>
      <vt:lpstr>基于高斯消元的编码</vt:lpstr>
      <vt:lpstr>基于近似下三角矩阵的编码</vt:lpstr>
      <vt:lpstr>基于近似下三角矩阵的编码</vt:lpstr>
      <vt:lpstr>基于近似下三角矩阵的编码</vt:lpstr>
      <vt:lpstr>基于近似下三角矩阵的编码</vt:lpstr>
      <vt:lpstr>基于近似下三角矩阵的编码</vt:lpstr>
      <vt:lpstr>基于近似下三角矩阵的编码</vt:lpstr>
      <vt:lpstr>基于近似下三角矩阵的编码</vt:lpstr>
      <vt:lpstr>通过H矩阵的设计简化编码复杂度</vt:lpstr>
      <vt:lpstr>通过H矩阵的设计简化编码复杂度</vt:lpstr>
      <vt:lpstr>通过H矩阵的设计简化编码复杂度</vt:lpstr>
      <vt:lpstr>通过H矩阵的设计简化编码复杂度</vt:lpstr>
      <vt:lpstr>LDPC码译码方法</vt:lpstr>
      <vt:lpstr>PowerPoint 演示文稿</vt:lpstr>
      <vt:lpstr>LDPC码译码方法</vt:lpstr>
      <vt:lpstr>PowerPoint 演示文稿</vt:lpstr>
      <vt:lpstr> 因子图</vt:lpstr>
      <vt:lpstr> 因子图</vt:lpstr>
      <vt:lpstr> 概率域译码</vt:lpstr>
      <vt:lpstr> 概率域译码</vt:lpstr>
      <vt:lpstr> 概率域译码</vt:lpstr>
      <vt:lpstr> 概率域译码</vt:lpstr>
      <vt:lpstr> 对数域译码</vt:lpstr>
      <vt:lpstr> 对数域译码</vt:lpstr>
      <vt:lpstr> 对数域译码</vt:lpstr>
      <vt:lpstr>内容提要</vt:lpstr>
      <vt:lpstr>应用</vt:lpstr>
      <vt:lpstr>应用</vt:lpstr>
      <vt:lpstr>北斗卫星导航通信</vt:lpstr>
      <vt:lpstr>北斗卫星导航通信</vt:lpstr>
      <vt:lpstr>5G移动通信</vt:lpstr>
      <vt:lpstr>华为5G通信</vt:lpstr>
      <vt:lpstr>编码部分代码</vt:lpstr>
      <vt:lpstr>译码部分代码</vt:lpstr>
      <vt:lpstr>译码部分代码</vt:lpstr>
      <vt:lpstr>译码部分代码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wjt</dc:creator>
  <cp:lastModifiedBy>Tealalal Lin</cp:lastModifiedBy>
  <cp:revision>1137</cp:revision>
  <cp:lastPrinted>2016-01-06T13:31:00Z</cp:lastPrinted>
  <dcterms:created xsi:type="dcterms:W3CDTF">2014-12-11T02:08:00Z</dcterms:created>
  <dcterms:modified xsi:type="dcterms:W3CDTF">2024-12-18T09:16:58Z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2052-12.1.0.18608</vt:lpwstr>
  </property>
  <property fmtid="{D5CDD505-2E9C-101B-9397-08002B2CF9AE}" pid="4" name="ICV">
    <vt:lpwstr>EF63940F794E4130B302D981337DC9A3</vt:lpwstr>
  </property>
</Properties>
</file>